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diagrams/layout2.xml" ContentType="application/vnd.openxmlformats-officedocument.drawingml.diagramLayout+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8"/>
  </p:notesMasterIdLst>
  <p:sldIdLst>
    <p:sldId id="256" r:id="rId2"/>
    <p:sldId id="258" r:id="rId3"/>
    <p:sldId id="257" r:id="rId4"/>
    <p:sldId id="259" r:id="rId5"/>
    <p:sldId id="265" r:id="rId6"/>
    <p:sldId id="260" r:id="rId7"/>
    <p:sldId id="261" r:id="rId8"/>
    <p:sldId id="262" r:id="rId9"/>
    <p:sldId id="264" r:id="rId10"/>
    <p:sldId id="266" r:id="rId11"/>
    <p:sldId id="270" r:id="rId12"/>
    <p:sldId id="271" r:id="rId13"/>
    <p:sldId id="272" r:id="rId14"/>
    <p:sldId id="273" r:id="rId15"/>
    <p:sldId id="292" r:id="rId16"/>
    <p:sldId id="293" r:id="rId17"/>
    <p:sldId id="307" r:id="rId18"/>
    <p:sldId id="274" r:id="rId19"/>
    <p:sldId id="275" r:id="rId20"/>
    <p:sldId id="276" r:id="rId21"/>
    <p:sldId id="279" r:id="rId22"/>
    <p:sldId id="277" r:id="rId23"/>
    <p:sldId id="278" r:id="rId24"/>
    <p:sldId id="280" r:id="rId25"/>
    <p:sldId id="308" r:id="rId26"/>
    <p:sldId id="282" r:id="rId27"/>
    <p:sldId id="283" r:id="rId28"/>
    <p:sldId id="284" r:id="rId29"/>
    <p:sldId id="285" r:id="rId30"/>
    <p:sldId id="286" r:id="rId31"/>
    <p:sldId id="296" r:id="rId32"/>
    <p:sldId id="297" r:id="rId33"/>
    <p:sldId id="298" r:id="rId34"/>
    <p:sldId id="299" r:id="rId35"/>
    <p:sldId id="300" r:id="rId36"/>
    <p:sldId id="287" r:id="rId37"/>
    <p:sldId id="288" r:id="rId38"/>
    <p:sldId id="289" r:id="rId39"/>
    <p:sldId id="290" r:id="rId40"/>
    <p:sldId id="291" r:id="rId41"/>
    <p:sldId id="301" r:id="rId42"/>
    <p:sldId id="302" r:id="rId43"/>
    <p:sldId id="303" r:id="rId44"/>
    <p:sldId id="304" r:id="rId45"/>
    <p:sldId id="305" r:id="rId46"/>
    <p:sldId id="306" r:id="rId47"/>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9CC40"/>
    <a:srgbClr val="8DCD47"/>
    <a:srgbClr val="85DB45"/>
    <a:srgbClr val="FCDDC4"/>
    <a:srgbClr val="FFFF99"/>
    <a:srgbClr val="C2E49C"/>
  </p:clrMru>
</p:presentationPr>
</file>

<file path=ppt/tableStyles.xml><?xml version="1.0" encoding="utf-8"?>
<a:tblStyleLst xmlns:a="http://schemas.openxmlformats.org/drawingml/2006/main" def="{5C22544A-7EE6-4342-B048-85BDC9FD1C3A}">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32" autoAdjust="0"/>
    <p:restoredTop sz="94660"/>
  </p:normalViewPr>
  <p:slideViewPr>
    <p:cSldViewPr>
      <p:cViewPr varScale="1">
        <p:scale>
          <a:sx n="77" d="100"/>
          <a:sy n="77" d="100"/>
        </p:scale>
        <p:origin x="-1061"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05E893-4A66-40DF-9F04-DA4C4A99125A}" type="doc">
      <dgm:prSet loTypeId="urn:microsoft.com/office/officeart/2008/layout/LinedList" loCatId="list" qsTypeId="urn:microsoft.com/office/officeart/2005/8/quickstyle/simple1" qsCatId="simple" csTypeId="urn:microsoft.com/office/officeart/2005/8/colors/colorful3" csCatId="colorful" phldr="1"/>
      <dgm:spPr/>
      <dgm:t>
        <a:bodyPr/>
        <a:lstStyle/>
        <a:p>
          <a:endParaRPr lang="pl-PL"/>
        </a:p>
      </dgm:t>
    </dgm:pt>
    <dgm:pt modelId="{8C1B9E94-0390-4B5A-8490-E283870A87A0}">
      <dgm:prSet custT="1"/>
      <dgm:spPr/>
      <dgm:t>
        <a:bodyPr/>
        <a:lstStyle/>
        <a:p>
          <a:pPr algn="l" rtl="0"/>
          <a:r>
            <a:rPr lang="pl-PL" sz="1200" dirty="0" smtClean="0">
              <a:latin typeface="Bookman Old Style" panose="02050604050505020204" pitchFamily="18" charset="0"/>
            </a:rPr>
            <a:t>osoby lub rodziny korzystające ze świadczeń z pomocy społecznej</a:t>
          </a:r>
          <a:endParaRPr lang="pl-PL" sz="1200" dirty="0">
            <a:latin typeface="Bookman Old Style" panose="02050604050505020204" pitchFamily="18" charset="0"/>
          </a:endParaRPr>
        </a:p>
      </dgm:t>
    </dgm:pt>
    <dgm:pt modelId="{E9212971-C134-42E5-9765-A0B6B7A1DAE9}" type="parTrans" cxnId="{F70ADAA2-4650-48A2-867B-37CD47EDA202}">
      <dgm:prSet/>
      <dgm:spPr/>
      <dgm:t>
        <a:bodyPr/>
        <a:lstStyle/>
        <a:p>
          <a:endParaRPr lang="pl-PL" sz="1200">
            <a:latin typeface="Bookman Old Style" panose="02050604050505020204" pitchFamily="18" charset="0"/>
          </a:endParaRPr>
        </a:p>
      </dgm:t>
    </dgm:pt>
    <dgm:pt modelId="{DEA1994E-F9B2-4266-AEB1-E690011FFB4E}" type="sibTrans" cxnId="{F70ADAA2-4650-48A2-867B-37CD47EDA202}">
      <dgm:prSet/>
      <dgm:spPr/>
      <dgm:t>
        <a:bodyPr/>
        <a:lstStyle/>
        <a:p>
          <a:endParaRPr lang="pl-PL" sz="1200">
            <a:latin typeface="Bookman Old Style" panose="02050604050505020204" pitchFamily="18" charset="0"/>
          </a:endParaRPr>
        </a:p>
      </dgm:t>
    </dgm:pt>
    <dgm:pt modelId="{CD0663E0-D0CD-4445-A65C-14F367B37DF7}">
      <dgm:prSet custT="1"/>
      <dgm:spPr/>
      <dgm:t>
        <a:bodyPr/>
        <a:lstStyle/>
        <a:p>
          <a:pPr rtl="0"/>
          <a:r>
            <a:rPr lang="pl-PL" sz="1400" b="1" dirty="0" smtClean="0">
              <a:solidFill>
                <a:srgbClr val="7030A0"/>
              </a:solidFill>
              <a:latin typeface="Bookman Old Style" panose="02050604050505020204" pitchFamily="18" charset="0"/>
            </a:rPr>
            <a:t>Osoby zagrożone ubóstwem lub wykluczeniem społecznym z terenów objętych LSR</a:t>
          </a:r>
        </a:p>
        <a:p>
          <a:pPr rtl="0"/>
          <a:r>
            <a:rPr lang="pl-PL" sz="1000" dirty="0" smtClean="0">
              <a:latin typeface="Bookman Old Style" panose="02050604050505020204" pitchFamily="18" charset="0"/>
            </a:rPr>
            <a:t>(W rozumieniu Wytycznych w zakresie realizacji wsparcia w obszarze włączenia społecznego i zwalczania ubóstwa z wykorzystaniem środków EFS i EFRR na lata 2014-2020)</a:t>
          </a:r>
          <a:endParaRPr lang="pl-PL" sz="1000" dirty="0">
            <a:latin typeface="Bookman Old Style" panose="02050604050505020204" pitchFamily="18" charset="0"/>
          </a:endParaRPr>
        </a:p>
      </dgm:t>
    </dgm:pt>
    <dgm:pt modelId="{46A71B0B-5AEA-443E-87E0-9EB2BD91BA7C}" type="parTrans" cxnId="{1B7C3B01-7727-4C04-B940-516143A9E36C}">
      <dgm:prSet/>
      <dgm:spPr/>
      <dgm:t>
        <a:bodyPr/>
        <a:lstStyle/>
        <a:p>
          <a:endParaRPr lang="pl-PL" sz="1200">
            <a:latin typeface="Bookman Old Style" panose="02050604050505020204" pitchFamily="18" charset="0"/>
          </a:endParaRPr>
        </a:p>
      </dgm:t>
    </dgm:pt>
    <dgm:pt modelId="{5C99D796-F2D7-4417-B7A6-28435F71ED22}" type="sibTrans" cxnId="{1B7C3B01-7727-4C04-B940-516143A9E36C}">
      <dgm:prSet/>
      <dgm:spPr/>
      <dgm:t>
        <a:bodyPr/>
        <a:lstStyle/>
        <a:p>
          <a:endParaRPr lang="pl-PL" sz="1200">
            <a:latin typeface="Bookman Old Style" panose="02050604050505020204" pitchFamily="18" charset="0"/>
          </a:endParaRPr>
        </a:p>
      </dgm:t>
    </dgm:pt>
    <dgm:pt modelId="{0D2D2C2C-46CD-4E44-BA07-EA4C6E8950F6}">
      <dgm:prSet custT="1"/>
      <dgm:spPr/>
      <dgm:t>
        <a:bodyPr/>
        <a:lstStyle/>
        <a:p>
          <a:pPr algn="l" rtl="0"/>
          <a:r>
            <a:rPr lang="pl-PL" sz="1200" b="0" dirty="0" smtClean="0">
              <a:latin typeface="Bookman Old Style" panose="02050604050505020204" pitchFamily="18" charset="0"/>
            </a:rPr>
            <a:t>pozbawienia wolności</a:t>
          </a:r>
          <a:endParaRPr lang="pl-PL" sz="1200" b="0" dirty="0">
            <a:latin typeface="Bookman Old Style" panose="02050604050505020204" pitchFamily="18" charset="0"/>
          </a:endParaRPr>
        </a:p>
      </dgm:t>
    </dgm:pt>
    <dgm:pt modelId="{28FE956B-5F37-4386-A8A3-9121CA10CCFD}" type="parTrans" cxnId="{005DF4A4-C1FD-4EE1-8EF9-AF51FC0D402D}">
      <dgm:prSet/>
      <dgm:spPr/>
      <dgm:t>
        <a:bodyPr/>
        <a:lstStyle/>
        <a:p>
          <a:endParaRPr lang="pl-PL" sz="1200"/>
        </a:p>
      </dgm:t>
    </dgm:pt>
    <dgm:pt modelId="{3CC8E975-1A1C-4A0B-A06A-759ABB427FFB}" type="sibTrans" cxnId="{005DF4A4-C1FD-4EE1-8EF9-AF51FC0D402D}">
      <dgm:prSet/>
      <dgm:spPr/>
      <dgm:t>
        <a:bodyPr/>
        <a:lstStyle/>
        <a:p>
          <a:endParaRPr lang="pl-PL" sz="1200"/>
        </a:p>
      </dgm:t>
    </dgm:pt>
    <dgm:pt modelId="{B89243DD-FC9A-422F-9206-B67AEA75C041}">
      <dgm:prSet custT="1"/>
      <dgm:spPr/>
      <dgm:t>
        <a:bodyPr/>
        <a:lstStyle/>
        <a:p>
          <a:pPr algn="l" rtl="0"/>
          <a:r>
            <a:rPr lang="pl-PL" sz="1200" b="0" dirty="0" smtClean="0">
              <a:latin typeface="Bookman Old Style" panose="02050604050505020204" pitchFamily="18" charset="0"/>
            </a:rPr>
            <a:t>osoby niesamodzielne</a:t>
          </a:r>
          <a:endParaRPr lang="pl-PL" sz="1200" b="0" dirty="0">
            <a:latin typeface="Bookman Old Style" panose="02050604050505020204" pitchFamily="18" charset="0"/>
          </a:endParaRPr>
        </a:p>
      </dgm:t>
    </dgm:pt>
    <dgm:pt modelId="{4DC07BDB-2361-4208-9D2A-30C86F052EEA}" type="parTrans" cxnId="{86133D31-7A9A-434B-9D23-DD1DB8FA34CC}">
      <dgm:prSet/>
      <dgm:spPr/>
      <dgm:t>
        <a:bodyPr/>
        <a:lstStyle/>
        <a:p>
          <a:endParaRPr lang="pl-PL" sz="1200"/>
        </a:p>
      </dgm:t>
    </dgm:pt>
    <dgm:pt modelId="{11043087-CAFD-496F-81BF-4F2B6EB4289A}" type="sibTrans" cxnId="{86133D31-7A9A-434B-9D23-DD1DB8FA34CC}">
      <dgm:prSet/>
      <dgm:spPr/>
      <dgm:t>
        <a:bodyPr/>
        <a:lstStyle/>
        <a:p>
          <a:endParaRPr lang="pl-PL" sz="1200"/>
        </a:p>
      </dgm:t>
    </dgm:pt>
    <dgm:pt modelId="{4D923494-7694-4678-A7FC-F3C780EDF3DD}">
      <dgm:prSet custT="1"/>
      <dgm:spPr/>
      <dgm:t>
        <a:bodyPr/>
        <a:lstStyle/>
        <a:p>
          <a:pPr algn="l" rtl="0"/>
          <a:r>
            <a:rPr lang="pl-PL" sz="1200" b="0" dirty="0" smtClean="0">
              <a:latin typeface="Bookman Old Style" panose="02050604050505020204" pitchFamily="18" charset="0"/>
            </a:rPr>
            <a:t>osoby przebywające w pieczy zastępczej lub opuszczające pieczę zastępczą</a:t>
          </a:r>
          <a:endParaRPr lang="pl-PL" sz="1200" b="0" dirty="0">
            <a:latin typeface="Bookman Old Style" panose="02050604050505020204" pitchFamily="18" charset="0"/>
          </a:endParaRPr>
        </a:p>
      </dgm:t>
    </dgm:pt>
    <dgm:pt modelId="{5947CAE5-95E4-4C0D-BF9D-C08D5DD63453}" type="parTrans" cxnId="{F372516F-753E-4B33-811E-F98F2C47E418}">
      <dgm:prSet/>
      <dgm:spPr/>
      <dgm:t>
        <a:bodyPr/>
        <a:lstStyle/>
        <a:p>
          <a:endParaRPr lang="pl-PL" sz="1200"/>
        </a:p>
      </dgm:t>
    </dgm:pt>
    <dgm:pt modelId="{579E9DFB-1AFA-402E-BE9E-7D52EC1C54C9}" type="sibTrans" cxnId="{F372516F-753E-4B33-811E-F98F2C47E418}">
      <dgm:prSet/>
      <dgm:spPr/>
      <dgm:t>
        <a:bodyPr/>
        <a:lstStyle/>
        <a:p>
          <a:endParaRPr lang="pl-PL" sz="1200"/>
        </a:p>
      </dgm:t>
    </dgm:pt>
    <dgm:pt modelId="{BF72CA86-12B1-47BD-A18A-1A731FFB6C8A}">
      <dgm:prSet custT="1"/>
      <dgm:spPr/>
      <dgm:t>
        <a:bodyPr/>
        <a:lstStyle/>
        <a:p>
          <a:pPr algn="l" rtl="0"/>
          <a:r>
            <a:rPr lang="pl-PL" sz="1200" b="0" dirty="0" smtClean="0">
              <a:latin typeface="Bookman Old Style" panose="02050604050505020204" pitchFamily="18" charset="0"/>
            </a:rPr>
            <a:t>rodziny z dzieckiem z niepełnosprawnością</a:t>
          </a:r>
          <a:endParaRPr lang="pl-PL" sz="1200" b="0" dirty="0">
            <a:latin typeface="Bookman Old Style" panose="02050604050505020204" pitchFamily="18" charset="0"/>
          </a:endParaRPr>
        </a:p>
      </dgm:t>
    </dgm:pt>
    <dgm:pt modelId="{5D0148DA-EB6C-444E-A01D-D6C06AFC00F2}" type="parTrans" cxnId="{8628653F-6021-47CE-A926-18A738DB59CC}">
      <dgm:prSet/>
      <dgm:spPr/>
      <dgm:t>
        <a:bodyPr/>
        <a:lstStyle/>
        <a:p>
          <a:endParaRPr lang="pl-PL" sz="1200"/>
        </a:p>
      </dgm:t>
    </dgm:pt>
    <dgm:pt modelId="{E58DD8C1-41BE-4C00-AC18-4F6677953EBD}" type="sibTrans" cxnId="{8628653F-6021-47CE-A926-18A738DB59CC}">
      <dgm:prSet/>
      <dgm:spPr/>
      <dgm:t>
        <a:bodyPr/>
        <a:lstStyle/>
        <a:p>
          <a:endParaRPr lang="pl-PL" sz="1200"/>
        </a:p>
      </dgm:t>
    </dgm:pt>
    <dgm:pt modelId="{8FB84D89-C264-4DAB-A866-DD6D602919C2}">
      <dgm:prSet custT="1"/>
      <dgm:spPr/>
      <dgm:t>
        <a:bodyPr/>
        <a:lstStyle/>
        <a:p>
          <a:pPr algn="l" rtl="0"/>
          <a:r>
            <a:rPr lang="pl-PL" sz="1200" b="0" dirty="0" smtClean="0">
              <a:latin typeface="Bookman Old Style" panose="02050604050505020204" pitchFamily="18" charset="0"/>
            </a:rPr>
            <a:t>osoby nieletnie, objęte kuratela sądową</a:t>
          </a:r>
          <a:endParaRPr lang="pl-PL" sz="1200" b="0" dirty="0">
            <a:latin typeface="Bookman Old Style" panose="02050604050505020204" pitchFamily="18" charset="0"/>
          </a:endParaRPr>
        </a:p>
      </dgm:t>
    </dgm:pt>
    <dgm:pt modelId="{E9511FF4-DB15-4CB2-A6F0-5168BF5A8A7D}" type="parTrans" cxnId="{804EB27E-95E9-42BD-AA39-825EFDB12C3E}">
      <dgm:prSet/>
      <dgm:spPr/>
      <dgm:t>
        <a:bodyPr/>
        <a:lstStyle/>
        <a:p>
          <a:endParaRPr lang="pl-PL" sz="1200"/>
        </a:p>
      </dgm:t>
    </dgm:pt>
    <dgm:pt modelId="{E0099851-B9D1-4C79-A431-2A8C4DB6DC01}" type="sibTrans" cxnId="{804EB27E-95E9-42BD-AA39-825EFDB12C3E}">
      <dgm:prSet/>
      <dgm:spPr/>
      <dgm:t>
        <a:bodyPr/>
        <a:lstStyle/>
        <a:p>
          <a:endParaRPr lang="pl-PL" sz="1200"/>
        </a:p>
      </dgm:t>
    </dgm:pt>
    <dgm:pt modelId="{90563FB9-7DF4-4181-931F-614CAA72032A}">
      <dgm:prSet custT="1"/>
      <dgm:spPr/>
      <dgm:t>
        <a:bodyPr/>
        <a:lstStyle/>
        <a:p>
          <a:pPr algn="l" rtl="0"/>
          <a:r>
            <a:rPr lang="pl-PL" sz="1200" b="0" dirty="0" smtClean="0">
              <a:latin typeface="Bookman Old Style" panose="02050604050505020204" pitchFamily="18" charset="0"/>
            </a:rPr>
            <a:t>osoby przebywające w MOW i MOS</a:t>
          </a:r>
          <a:endParaRPr lang="pl-PL" sz="1200" b="0" dirty="0">
            <a:latin typeface="Bookman Old Style" panose="02050604050505020204" pitchFamily="18" charset="0"/>
          </a:endParaRPr>
        </a:p>
      </dgm:t>
    </dgm:pt>
    <dgm:pt modelId="{AFA007EF-90FA-46D2-B91C-8C66F4B9203C}" type="parTrans" cxnId="{B09CEE0D-BC4F-4D34-8BC6-64AD4903FC41}">
      <dgm:prSet/>
      <dgm:spPr/>
      <dgm:t>
        <a:bodyPr/>
        <a:lstStyle/>
        <a:p>
          <a:endParaRPr lang="pl-PL" sz="1200"/>
        </a:p>
      </dgm:t>
    </dgm:pt>
    <dgm:pt modelId="{FB653487-B3CC-481C-AE0D-FC05640E8E8E}" type="sibTrans" cxnId="{B09CEE0D-BC4F-4D34-8BC6-64AD4903FC41}">
      <dgm:prSet/>
      <dgm:spPr/>
      <dgm:t>
        <a:bodyPr/>
        <a:lstStyle/>
        <a:p>
          <a:endParaRPr lang="pl-PL" sz="1200"/>
        </a:p>
      </dgm:t>
    </dgm:pt>
    <dgm:pt modelId="{C26760FB-A4B1-453C-A634-BF3C9BD2651A}">
      <dgm:prSet custT="1"/>
      <dgm:spPr/>
      <dgm:t>
        <a:bodyPr/>
        <a:lstStyle/>
        <a:p>
          <a:pPr algn="l"/>
          <a:r>
            <a:rPr lang="pl-PL" sz="1200" b="0" dirty="0">
              <a:latin typeface="Bookman Old Style" panose="02050604050505020204" pitchFamily="18" charset="0"/>
            </a:rPr>
            <a:t>osoby z niepełnosprawnością</a:t>
          </a:r>
        </a:p>
      </dgm:t>
    </dgm:pt>
    <dgm:pt modelId="{5641472F-5A40-4446-A754-74BA6E212038}" type="parTrans" cxnId="{080BF923-156A-4F67-B2C5-D5425E9DBEF5}">
      <dgm:prSet/>
      <dgm:spPr/>
      <dgm:t>
        <a:bodyPr/>
        <a:lstStyle/>
        <a:p>
          <a:endParaRPr lang="pl-PL" sz="1200"/>
        </a:p>
      </dgm:t>
    </dgm:pt>
    <dgm:pt modelId="{2515B317-5226-4A52-8DDB-F24E887A0434}" type="sibTrans" cxnId="{080BF923-156A-4F67-B2C5-D5425E9DBEF5}">
      <dgm:prSet/>
      <dgm:spPr/>
      <dgm:t>
        <a:bodyPr/>
        <a:lstStyle/>
        <a:p>
          <a:endParaRPr lang="pl-PL" sz="1200"/>
        </a:p>
      </dgm:t>
    </dgm:pt>
    <dgm:pt modelId="{280EF962-3889-4909-B693-97BC630FD2A4}">
      <dgm:prSet custT="1"/>
      <dgm:spPr/>
      <dgm:t>
        <a:bodyPr/>
        <a:lstStyle/>
        <a:p>
          <a:pPr algn="l"/>
          <a:r>
            <a:rPr lang="pl-PL" sz="1200" b="0" dirty="0" smtClean="0">
              <a:latin typeface="Bookman Old Style" panose="02050604050505020204" pitchFamily="18" charset="0"/>
            </a:rPr>
            <a:t>osoby </a:t>
          </a:r>
          <a:r>
            <a:rPr lang="pl-PL" sz="1200" b="0" dirty="0">
              <a:latin typeface="Bookman Old Style" panose="02050604050505020204" pitchFamily="18" charset="0"/>
            </a:rPr>
            <a:t>bezdomne</a:t>
          </a:r>
        </a:p>
      </dgm:t>
    </dgm:pt>
    <dgm:pt modelId="{6B844CC7-724F-4A7F-96B5-038FEC107C3B}" type="parTrans" cxnId="{8E21A9B0-86AC-4F13-B3DF-07E85576D184}">
      <dgm:prSet/>
      <dgm:spPr/>
      <dgm:t>
        <a:bodyPr/>
        <a:lstStyle/>
        <a:p>
          <a:endParaRPr lang="pl-PL" sz="1200"/>
        </a:p>
      </dgm:t>
    </dgm:pt>
    <dgm:pt modelId="{CC0236E0-632E-4920-B170-869E4D65BAD5}" type="sibTrans" cxnId="{8E21A9B0-86AC-4F13-B3DF-07E85576D184}">
      <dgm:prSet/>
      <dgm:spPr/>
      <dgm:t>
        <a:bodyPr/>
        <a:lstStyle/>
        <a:p>
          <a:endParaRPr lang="pl-PL" sz="1200"/>
        </a:p>
      </dgm:t>
    </dgm:pt>
    <dgm:pt modelId="{2A3E856E-CFE0-4A66-B31A-F6CCC2E8E0D1}">
      <dgm:prSet custT="1"/>
      <dgm:spPr/>
      <dgm:t>
        <a:bodyPr/>
        <a:lstStyle/>
        <a:p>
          <a:pPr algn="l"/>
          <a:r>
            <a:rPr lang="pl-PL" sz="1200" b="0" dirty="0" smtClean="0">
              <a:latin typeface="Bookman Old Style" panose="02050604050505020204" pitchFamily="18" charset="0"/>
            </a:rPr>
            <a:t>osoby </a:t>
          </a:r>
          <a:r>
            <a:rPr lang="pl-PL" sz="1200" b="0" dirty="0">
              <a:latin typeface="Bookman Old Style" panose="02050604050505020204" pitchFamily="18" charset="0"/>
            </a:rPr>
            <a:t>korzystające z PO </a:t>
          </a:r>
          <a:r>
            <a:rPr lang="pl-PL" sz="1200" b="0" dirty="0" smtClean="0">
              <a:latin typeface="Bookman Old Style" panose="02050604050505020204" pitchFamily="18" charset="0"/>
            </a:rPr>
            <a:t>PŻ</a:t>
          </a:r>
          <a:endParaRPr lang="pl-PL" sz="1200" b="0" dirty="0">
            <a:latin typeface="Bookman Old Style" panose="02050604050505020204" pitchFamily="18" charset="0"/>
          </a:endParaRPr>
        </a:p>
      </dgm:t>
    </dgm:pt>
    <dgm:pt modelId="{94CCBD1A-E97F-4975-A1E8-23BFD6780E7B}" type="parTrans" cxnId="{2236E2A6-BB52-4693-B4FE-C988553CF49C}">
      <dgm:prSet/>
      <dgm:spPr/>
      <dgm:t>
        <a:bodyPr/>
        <a:lstStyle/>
        <a:p>
          <a:endParaRPr lang="pl-PL" sz="1200"/>
        </a:p>
      </dgm:t>
    </dgm:pt>
    <dgm:pt modelId="{A58EEC54-585E-4184-BA8F-9310B755387E}" type="sibTrans" cxnId="{2236E2A6-BB52-4693-B4FE-C988553CF49C}">
      <dgm:prSet/>
      <dgm:spPr/>
      <dgm:t>
        <a:bodyPr/>
        <a:lstStyle/>
        <a:p>
          <a:endParaRPr lang="pl-PL" sz="1200"/>
        </a:p>
      </dgm:t>
    </dgm:pt>
    <dgm:pt modelId="{F61B93B9-AD74-4EE7-B7EA-B6F1B6B41BA1}">
      <dgm:prSet custT="1"/>
      <dgm:spPr/>
      <dgm:t>
        <a:bodyPr/>
        <a:lstStyle/>
        <a:p>
          <a:pPr algn="l">
            <a:lnSpc>
              <a:spcPct val="150000"/>
            </a:lnSpc>
            <a:spcBef>
              <a:spcPts val="1200"/>
            </a:spcBef>
            <a:spcAft>
              <a:spcPts val="1200"/>
            </a:spcAft>
          </a:pPr>
          <a:r>
            <a:rPr lang="pl-PL" sz="1200" b="1" dirty="0" smtClean="0">
              <a:solidFill>
                <a:srgbClr val="7030A0"/>
              </a:solidFill>
              <a:latin typeface="+mn-lt"/>
            </a:rPr>
            <a:t>Otoczenie w/w osób </a:t>
          </a:r>
          <a:r>
            <a:rPr lang="pl-PL" sz="1200" b="1" dirty="0" smtClean="0">
              <a:latin typeface="+mn-lt"/>
            </a:rPr>
            <a:t>– </a:t>
          </a:r>
          <a:r>
            <a:rPr lang="pl-PL" sz="1200" b="0" dirty="0" smtClean="0">
              <a:latin typeface="+mn-lt"/>
            </a:rPr>
            <a:t>osoby, których udział jest </a:t>
          </a:r>
          <a:r>
            <a:rPr lang="pl-PL" sz="1200" b="0" dirty="0" smtClean="0">
              <a:effectLst>
                <a:outerShdw blurRad="38100" dist="38100" dir="2700000" algn="tl">
                  <a:srgbClr val="000000">
                    <a:alpha val="43137"/>
                  </a:srgbClr>
                </a:outerShdw>
              </a:effectLst>
              <a:latin typeface="+mn-lt"/>
            </a:rPr>
            <a:t>NIEZBEDNY</a:t>
          </a:r>
          <a:r>
            <a:rPr lang="pl-PL" sz="1200" b="0" dirty="0" smtClean="0">
              <a:latin typeface="+mn-lt"/>
            </a:rPr>
            <a:t> do skutecznego wsparcia zagrożonych ubóstwem lub wykluczeniem społecznym </a:t>
          </a:r>
          <a:endParaRPr lang="pl-PL" sz="1200" b="0" dirty="0">
            <a:latin typeface="+mn-lt"/>
          </a:endParaRPr>
        </a:p>
      </dgm:t>
    </dgm:pt>
    <dgm:pt modelId="{4263F79D-E1FD-4655-BF17-BF278E10FDB4}" type="parTrans" cxnId="{B2A92182-DCE0-45F9-AD8F-4B5849449DBD}">
      <dgm:prSet/>
      <dgm:spPr/>
      <dgm:t>
        <a:bodyPr/>
        <a:lstStyle/>
        <a:p>
          <a:endParaRPr lang="pl-PL"/>
        </a:p>
      </dgm:t>
    </dgm:pt>
    <dgm:pt modelId="{38A3A6F1-FB47-472B-9129-890AC83F2E2C}" type="sibTrans" cxnId="{B2A92182-DCE0-45F9-AD8F-4B5849449DBD}">
      <dgm:prSet/>
      <dgm:spPr/>
      <dgm:t>
        <a:bodyPr/>
        <a:lstStyle/>
        <a:p>
          <a:endParaRPr lang="pl-PL"/>
        </a:p>
      </dgm:t>
    </dgm:pt>
    <dgm:pt modelId="{1AC8BA37-974C-48E0-B2BA-8DFBB2284B95}" type="pres">
      <dgm:prSet presAssocID="{4C05E893-4A66-40DF-9F04-DA4C4A99125A}" presName="vert0" presStyleCnt="0">
        <dgm:presLayoutVars>
          <dgm:dir/>
          <dgm:animOne val="branch"/>
          <dgm:animLvl val="lvl"/>
        </dgm:presLayoutVars>
      </dgm:prSet>
      <dgm:spPr/>
      <dgm:t>
        <a:bodyPr/>
        <a:lstStyle/>
        <a:p>
          <a:endParaRPr lang="pl-PL"/>
        </a:p>
      </dgm:t>
    </dgm:pt>
    <dgm:pt modelId="{CF7AFCBE-AB92-4E3E-983F-03F40E977D10}" type="pres">
      <dgm:prSet presAssocID="{CD0663E0-D0CD-4445-A65C-14F367B37DF7}" presName="thickLine" presStyleLbl="alignNode1" presStyleIdx="0" presStyleCnt="2"/>
      <dgm:spPr/>
      <dgm:t>
        <a:bodyPr/>
        <a:lstStyle/>
        <a:p>
          <a:endParaRPr lang="pl-PL"/>
        </a:p>
      </dgm:t>
    </dgm:pt>
    <dgm:pt modelId="{5EBE10CD-EB0E-4B68-ADEE-654F2F0858F7}" type="pres">
      <dgm:prSet presAssocID="{CD0663E0-D0CD-4445-A65C-14F367B37DF7}" presName="horz1" presStyleCnt="0"/>
      <dgm:spPr/>
      <dgm:t>
        <a:bodyPr/>
        <a:lstStyle/>
        <a:p>
          <a:endParaRPr lang="pl-PL"/>
        </a:p>
      </dgm:t>
    </dgm:pt>
    <dgm:pt modelId="{45678D1E-9D2E-4C7E-BD74-303AE005B302}" type="pres">
      <dgm:prSet presAssocID="{CD0663E0-D0CD-4445-A65C-14F367B37DF7}" presName="tx1" presStyleLbl="revTx" presStyleIdx="0" presStyleCnt="12"/>
      <dgm:spPr/>
      <dgm:t>
        <a:bodyPr/>
        <a:lstStyle/>
        <a:p>
          <a:endParaRPr lang="pl-PL"/>
        </a:p>
      </dgm:t>
    </dgm:pt>
    <dgm:pt modelId="{EB3DA584-7ACF-4DD3-995B-2F8F900F5AED}" type="pres">
      <dgm:prSet presAssocID="{CD0663E0-D0CD-4445-A65C-14F367B37DF7}" presName="vert1" presStyleCnt="0"/>
      <dgm:spPr/>
      <dgm:t>
        <a:bodyPr/>
        <a:lstStyle/>
        <a:p>
          <a:endParaRPr lang="pl-PL"/>
        </a:p>
      </dgm:t>
    </dgm:pt>
    <dgm:pt modelId="{C42CC70B-037B-4143-A41D-82D02A5126CE}" type="pres">
      <dgm:prSet presAssocID="{8C1B9E94-0390-4B5A-8490-E283870A87A0}" presName="vertSpace2a" presStyleCnt="0"/>
      <dgm:spPr/>
      <dgm:t>
        <a:bodyPr/>
        <a:lstStyle/>
        <a:p>
          <a:endParaRPr lang="pl-PL"/>
        </a:p>
      </dgm:t>
    </dgm:pt>
    <dgm:pt modelId="{2DF4D14F-6817-4100-AB20-81D4A5F653A3}" type="pres">
      <dgm:prSet presAssocID="{8C1B9E94-0390-4B5A-8490-E283870A87A0}" presName="horz2" presStyleCnt="0"/>
      <dgm:spPr/>
      <dgm:t>
        <a:bodyPr/>
        <a:lstStyle/>
        <a:p>
          <a:endParaRPr lang="pl-PL"/>
        </a:p>
      </dgm:t>
    </dgm:pt>
    <dgm:pt modelId="{B80F949F-E205-4A89-AC5C-E5E80AB0754A}" type="pres">
      <dgm:prSet presAssocID="{8C1B9E94-0390-4B5A-8490-E283870A87A0}" presName="horzSpace2" presStyleCnt="0"/>
      <dgm:spPr/>
      <dgm:t>
        <a:bodyPr/>
        <a:lstStyle/>
        <a:p>
          <a:endParaRPr lang="pl-PL"/>
        </a:p>
      </dgm:t>
    </dgm:pt>
    <dgm:pt modelId="{0A30F0AB-D327-4E05-A3E3-77BFAB154379}" type="pres">
      <dgm:prSet presAssocID="{8C1B9E94-0390-4B5A-8490-E283870A87A0}" presName="tx2" presStyleLbl="revTx" presStyleIdx="1" presStyleCnt="12"/>
      <dgm:spPr/>
      <dgm:t>
        <a:bodyPr/>
        <a:lstStyle/>
        <a:p>
          <a:endParaRPr lang="pl-PL"/>
        </a:p>
      </dgm:t>
    </dgm:pt>
    <dgm:pt modelId="{4129322B-83F9-4CEE-83A3-018D066414BE}" type="pres">
      <dgm:prSet presAssocID="{8C1B9E94-0390-4B5A-8490-E283870A87A0}" presName="vert2" presStyleCnt="0"/>
      <dgm:spPr/>
      <dgm:t>
        <a:bodyPr/>
        <a:lstStyle/>
        <a:p>
          <a:endParaRPr lang="pl-PL"/>
        </a:p>
      </dgm:t>
    </dgm:pt>
    <dgm:pt modelId="{497345F8-063A-47B6-A023-596CE81B7750}" type="pres">
      <dgm:prSet presAssocID="{8C1B9E94-0390-4B5A-8490-E283870A87A0}" presName="thinLine2b" presStyleLbl="callout" presStyleIdx="0" presStyleCnt="10"/>
      <dgm:spPr/>
      <dgm:t>
        <a:bodyPr/>
        <a:lstStyle/>
        <a:p>
          <a:endParaRPr lang="pl-PL"/>
        </a:p>
      </dgm:t>
    </dgm:pt>
    <dgm:pt modelId="{8DE6E071-18E8-46DF-89C7-701BD16F8643}" type="pres">
      <dgm:prSet presAssocID="{8C1B9E94-0390-4B5A-8490-E283870A87A0}" presName="vertSpace2b" presStyleCnt="0"/>
      <dgm:spPr/>
      <dgm:t>
        <a:bodyPr/>
        <a:lstStyle/>
        <a:p>
          <a:endParaRPr lang="pl-PL"/>
        </a:p>
      </dgm:t>
    </dgm:pt>
    <dgm:pt modelId="{42F7DDB2-58BB-49EE-B2D6-7D092779FE0B}" type="pres">
      <dgm:prSet presAssocID="{4D923494-7694-4678-A7FC-F3C780EDF3DD}" presName="horz2" presStyleCnt="0"/>
      <dgm:spPr/>
      <dgm:t>
        <a:bodyPr/>
        <a:lstStyle/>
        <a:p>
          <a:endParaRPr lang="pl-PL"/>
        </a:p>
      </dgm:t>
    </dgm:pt>
    <dgm:pt modelId="{6C585291-1BD6-4F9D-A3B0-003F356B218E}" type="pres">
      <dgm:prSet presAssocID="{4D923494-7694-4678-A7FC-F3C780EDF3DD}" presName="horzSpace2" presStyleCnt="0"/>
      <dgm:spPr/>
      <dgm:t>
        <a:bodyPr/>
        <a:lstStyle/>
        <a:p>
          <a:endParaRPr lang="pl-PL"/>
        </a:p>
      </dgm:t>
    </dgm:pt>
    <dgm:pt modelId="{0D1592C1-C85A-446F-9796-1824F1AF0418}" type="pres">
      <dgm:prSet presAssocID="{4D923494-7694-4678-A7FC-F3C780EDF3DD}" presName="tx2" presStyleLbl="revTx" presStyleIdx="2" presStyleCnt="12"/>
      <dgm:spPr/>
      <dgm:t>
        <a:bodyPr/>
        <a:lstStyle/>
        <a:p>
          <a:endParaRPr lang="pl-PL"/>
        </a:p>
      </dgm:t>
    </dgm:pt>
    <dgm:pt modelId="{DA6C7762-B991-483F-A9BF-996802491B23}" type="pres">
      <dgm:prSet presAssocID="{4D923494-7694-4678-A7FC-F3C780EDF3DD}" presName="vert2" presStyleCnt="0"/>
      <dgm:spPr/>
      <dgm:t>
        <a:bodyPr/>
        <a:lstStyle/>
        <a:p>
          <a:endParaRPr lang="pl-PL"/>
        </a:p>
      </dgm:t>
    </dgm:pt>
    <dgm:pt modelId="{1FE0007A-3F01-46B0-AA92-8B5A457B4B9C}" type="pres">
      <dgm:prSet presAssocID="{4D923494-7694-4678-A7FC-F3C780EDF3DD}" presName="thinLine2b" presStyleLbl="callout" presStyleIdx="1" presStyleCnt="10"/>
      <dgm:spPr/>
      <dgm:t>
        <a:bodyPr/>
        <a:lstStyle/>
        <a:p>
          <a:endParaRPr lang="pl-PL"/>
        </a:p>
      </dgm:t>
    </dgm:pt>
    <dgm:pt modelId="{37C73121-9A04-4AE2-9C12-8163FFDD9E71}" type="pres">
      <dgm:prSet presAssocID="{4D923494-7694-4678-A7FC-F3C780EDF3DD}" presName="vertSpace2b" presStyleCnt="0"/>
      <dgm:spPr/>
      <dgm:t>
        <a:bodyPr/>
        <a:lstStyle/>
        <a:p>
          <a:endParaRPr lang="pl-PL"/>
        </a:p>
      </dgm:t>
    </dgm:pt>
    <dgm:pt modelId="{DDB35C82-3C93-4FB5-839C-D31630E00DF5}" type="pres">
      <dgm:prSet presAssocID="{8FB84D89-C264-4DAB-A866-DD6D602919C2}" presName="horz2" presStyleCnt="0"/>
      <dgm:spPr/>
      <dgm:t>
        <a:bodyPr/>
        <a:lstStyle/>
        <a:p>
          <a:endParaRPr lang="pl-PL"/>
        </a:p>
      </dgm:t>
    </dgm:pt>
    <dgm:pt modelId="{2D8754CA-6A5E-4569-8248-5AFA582EE082}" type="pres">
      <dgm:prSet presAssocID="{8FB84D89-C264-4DAB-A866-DD6D602919C2}" presName="horzSpace2" presStyleCnt="0"/>
      <dgm:spPr/>
      <dgm:t>
        <a:bodyPr/>
        <a:lstStyle/>
        <a:p>
          <a:endParaRPr lang="pl-PL"/>
        </a:p>
      </dgm:t>
    </dgm:pt>
    <dgm:pt modelId="{03B48E21-A955-4A28-88F6-9CF498D23D4B}" type="pres">
      <dgm:prSet presAssocID="{8FB84D89-C264-4DAB-A866-DD6D602919C2}" presName="tx2" presStyleLbl="revTx" presStyleIdx="3" presStyleCnt="12"/>
      <dgm:spPr/>
      <dgm:t>
        <a:bodyPr/>
        <a:lstStyle/>
        <a:p>
          <a:endParaRPr lang="pl-PL"/>
        </a:p>
      </dgm:t>
    </dgm:pt>
    <dgm:pt modelId="{08750934-92D0-440B-9A52-63610EC97518}" type="pres">
      <dgm:prSet presAssocID="{8FB84D89-C264-4DAB-A866-DD6D602919C2}" presName="vert2" presStyleCnt="0"/>
      <dgm:spPr/>
      <dgm:t>
        <a:bodyPr/>
        <a:lstStyle/>
        <a:p>
          <a:endParaRPr lang="pl-PL"/>
        </a:p>
      </dgm:t>
    </dgm:pt>
    <dgm:pt modelId="{9C96DED2-E512-4ABF-9023-305855DDFDDF}" type="pres">
      <dgm:prSet presAssocID="{8FB84D89-C264-4DAB-A866-DD6D602919C2}" presName="thinLine2b" presStyleLbl="callout" presStyleIdx="2" presStyleCnt="10"/>
      <dgm:spPr/>
      <dgm:t>
        <a:bodyPr/>
        <a:lstStyle/>
        <a:p>
          <a:endParaRPr lang="pl-PL"/>
        </a:p>
      </dgm:t>
    </dgm:pt>
    <dgm:pt modelId="{5782CE83-0DDF-45FB-B868-23B73C57BF78}" type="pres">
      <dgm:prSet presAssocID="{8FB84D89-C264-4DAB-A866-DD6D602919C2}" presName="vertSpace2b" presStyleCnt="0"/>
      <dgm:spPr/>
      <dgm:t>
        <a:bodyPr/>
        <a:lstStyle/>
        <a:p>
          <a:endParaRPr lang="pl-PL"/>
        </a:p>
      </dgm:t>
    </dgm:pt>
    <dgm:pt modelId="{74CBD481-3E28-4058-B68A-8E292DEA6B0C}" type="pres">
      <dgm:prSet presAssocID="{90563FB9-7DF4-4181-931F-614CAA72032A}" presName="horz2" presStyleCnt="0"/>
      <dgm:spPr/>
      <dgm:t>
        <a:bodyPr/>
        <a:lstStyle/>
        <a:p>
          <a:endParaRPr lang="pl-PL"/>
        </a:p>
      </dgm:t>
    </dgm:pt>
    <dgm:pt modelId="{1E4E320C-47F0-4669-BA4B-9EB5A8295A95}" type="pres">
      <dgm:prSet presAssocID="{90563FB9-7DF4-4181-931F-614CAA72032A}" presName="horzSpace2" presStyleCnt="0"/>
      <dgm:spPr/>
      <dgm:t>
        <a:bodyPr/>
        <a:lstStyle/>
        <a:p>
          <a:endParaRPr lang="pl-PL"/>
        </a:p>
      </dgm:t>
    </dgm:pt>
    <dgm:pt modelId="{88F38402-0414-4BA6-BE71-5E3657BEE2F1}" type="pres">
      <dgm:prSet presAssocID="{90563FB9-7DF4-4181-931F-614CAA72032A}" presName="tx2" presStyleLbl="revTx" presStyleIdx="4" presStyleCnt="12"/>
      <dgm:spPr/>
      <dgm:t>
        <a:bodyPr/>
        <a:lstStyle/>
        <a:p>
          <a:endParaRPr lang="pl-PL"/>
        </a:p>
      </dgm:t>
    </dgm:pt>
    <dgm:pt modelId="{EF079D02-4ED7-4FEA-9C09-7DE09D2A7731}" type="pres">
      <dgm:prSet presAssocID="{90563FB9-7DF4-4181-931F-614CAA72032A}" presName="vert2" presStyleCnt="0"/>
      <dgm:spPr/>
      <dgm:t>
        <a:bodyPr/>
        <a:lstStyle/>
        <a:p>
          <a:endParaRPr lang="pl-PL"/>
        </a:p>
      </dgm:t>
    </dgm:pt>
    <dgm:pt modelId="{51EAD218-AE53-4EA6-9264-4D9C14FEDD5B}" type="pres">
      <dgm:prSet presAssocID="{90563FB9-7DF4-4181-931F-614CAA72032A}" presName="thinLine2b" presStyleLbl="callout" presStyleIdx="3" presStyleCnt="10"/>
      <dgm:spPr/>
      <dgm:t>
        <a:bodyPr/>
        <a:lstStyle/>
        <a:p>
          <a:endParaRPr lang="pl-PL"/>
        </a:p>
      </dgm:t>
    </dgm:pt>
    <dgm:pt modelId="{7EE89608-B66D-4631-9025-6DD78C01DAB6}" type="pres">
      <dgm:prSet presAssocID="{90563FB9-7DF4-4181-931F-614CAA72032A}" presName="vertSpace2b" presStyleCnt="0"/>
      <dgm:spPr/>
      <dgm:t>
        <a:bodyPr/>
        <a:lstStyle/>
        <a:p>
          <a:endParaRPr lang="pl-PL"/>
        </a:p>
      </dgm:t>
    </dgm:pt>
    <dgm:pt modelId="{4AA3BB3F-F935-4D3E-B060-043F6CBAF018}" type="pres">
      <dgm:prSet presAssocID="{BF72CA86-12B1-47BD-A18A-1A731FFB6C8A}" presName="horz2" presStyleCnt="0"/>
      <dgm:spPr/>
      <dgm:t>
        <a:bodyPr/>
        <a:lstStyle/>
        <a:p>
          <a:endParaRPr lang="pl-PL"/>
        </a:p>
      </dgm:t>
    </dgm:pt>
    <dgm:pt modelId="{6F1B9CA6-D5EF-4436-B984-325F99485280}" type="pres">
      <dgm:prSet presAssocID="{BF72CA86-12B1-47BD-A18A-1A731FFB6C8A}" presName="horzSpace2" presStyleCnt="0"/>
      <dgm:spPr/>
      <dgm:t>
        <a:bodyPr/>
        <a:lstStyle/>
        <a:p>
          <a:endParaRPr lang="pl-PL"/>
        </a:p>
      </dgm:t>
    </dgm:pt>
    <dgm:pt modelId="{2C9479D7-D423-48F0-865D-E0C729A3062B}" type="pres">
      <dgm:prSet presAssocID="{BF72CA86-12B1-47BD-A18A-1A731FFB6C8A}" presName="tx2" presStyleLbl="revTx" presStyleIdx="5" presStyleCnt="12"/>
      <dgm:spPr/>
      <dgm:t>
        <a:bodyPr/>
        <a:lstStyle/>
        <a:p>
          <a:endParaRPr lang="pl-PL"/>
        </a:p>
      </dgm:t>
    </dgm:pt>
    <dgm:pt modelId="{9B091462-8B12-483F-AF83-A4A96F35D969}" type="pres">
      <dgm:prSet presAssocID="{BF72CA86-12B1-47BD-A18A-1A731FFB6C8A}" presName="vert2" presStyleCnt="0"/>
      <dgm:spPr/>
      <dgm:t>
        <a:bodyPr/>
        <a:lstStyle/>
        <a:p>
          <a:endParaRPr lang="pl-PL"/>
        </a:p>
      </dgm:t>
    </dgm:pt>
    <dgm:pt modelId="{874BC056-3754-4A1E-A170-22230D8C9339}" type="pres">
      <dgm:prSet presAssocID="{BF72CA86-12B1-47BD-A18A-1A731FFB6C8A}" presName="thinLine2b" presStyleLbl="callout" presStyleIdx="4" presStyleCnt="10"/>
      <dgm:spPr/>
      <dgm:t>
        <a:bodyPr/>
        <a:lstStyle/>
        <a:p>
          <a:endParaRPr lang="pl-PL"/>
        </a:p>
      </dgm:t>
    </dgm:pt>
    <dgm:pt modelId="{06767E90-16F5-426C-B139-A6D3009DA5FD}" type="pres">
      <dgm:prSet presAssocID="{BF72CA86-12B1-47BD-A18A-1A731FFB6C8A}" presName="vertSpace2b" presStyleCnt="0"/>
      <dgm:spPr/>
      <dgm:t>
        <a:bodyPr/>
        <a:lstStyle/>
        <a:p>
          <a:endParaRPr lang="pl-PL"/>
        </a:p>
      </dgm:t>
    </dgm:pt>
    <dgm:pt modelId="{7E7DC5CB-8030-4C3D-89B9-1C0A264A8F75}" type="pres">
      <dgm:prSet presAssocID="{C26760FB-A4B1-453C-A634-BF3C9BD2651A}" presName="horz2" presStyleCnt="0"/>
      <dgm:spPr/>
      <dgm:t>
        <a:bodyPr/>
        <a:lstStyle/>
        <a:p>
          <a:endParaRPr lang="pl-PL"/>
        </a:p>
      </dgm:t>
    </dgm:pt>
    <dgm:pt modelId="{01AEA6FC-92CF-4625-9420-C9991924AA1D}" type="pres">
      <dgm:prSet presAssocID="{C26760FB-A4B1-453C-A634-BF3C9BD2651A}" presName="horzSpace2" presStyleCnt="0"/>
      <dgm:spPr/>
      <dgm:t>
        <a:bodyPr/>
        <a:lstStyle/>
        <a:p>
          <a:endParaRPr lang="pl-PL"/>
        </a:p>
      </dgm:t>
    </dgm:pt>
    <dgm:pt modelId="{AFCFAB90-B258-46A1-957A-77D06E4E61EF}" type="pres">
      <dgm:prSet presAssocID="{C26760FB-A4B1-453C-A634-BF3C9BD2651A}" presName="tx2" presStyleLbl="revTx" presStyleIdx="6" presStyleCnt="12"/>
      <dgm:spPr/>
      <dgm:t>
        <a:bodyPr/>
        <a:lstStyle/>
        <a:p>
          <a:endParaRPr lang="pl-PL"/>
        </a:p>
      </dgm:t>
    </dgm:pt>
    <dgm:pt modelId="{E06F3835-AB1E-4D51-9967-EA25DCEA84A5}" type="pres">
      <dgm:prSet presAssocID="{C26760FB-A4B1-453C-A634-BF3C9BD2651A}" presName="vert2" presStyleCnt="0"/>
      <dgm:spPr/>
      <dgm:t>
        <a:bodyPr/>
        <a:lstStyle/>
        <a:p>
          <a:endParaRPr lang="pl-PL"/>
        </a:p>
      </dgm:t>
    </dgm:pt>
    <dgm:pt modelId="{D6664FEB-D006-419A-B808-EF6DEACB5B34}" type="pres">
      <dgm:prSet presAssocID="{C26760FB-A4B1-453C-A634-BF3C9BD2651A}" presName="thinLine2b" presStyleLbl="callout" presStyleIdx="5" presStyleCnt="10"/>
      <dgm:spPr/>
      <dgm:t>
        <a:bodyPr/>
        <a:lstStyle/>
        <a:p>
          <a:endParaRPr lang="pl-PL"/>
        </a:p>
      </dgm:t>
    </dgm:pt>
    <dgm:pt modelId="{A1D4FA2D-C006-4BAE-B978-2CF24DB18EFD}" type="pres">
      <dgm:prSet presAssocID="{C26760FB-A4B1-453C-A634-BF3C9BD2651A}" presName="vertSpace2b" presStyleCnt="0"/>
      <dgm:spPr/>
      <dgm:t>
        <a:bodyPr/>
        <a:lstStyle/>
        <a:p>
          <a:endParaRPr lang="pl-PL"/>
        </a:p>
      </dgm:t>
    </dgm:pt>
    <dgm:pt modelId="{5139B619-EB41-4061-866E-4E0CD262FF54}" type="pres">
      <dgm:prSet presAssocID="{B89243DD-FC9A-422F-9206-B67AEA75C041}" presName="horz2" presStyleCnt="0"/>
      <dgm:spPr/>
      <dgm:t>
        <a:bodyPr/>
        <a:lstStyle/>
        <a:p>
          <a:endParaRPr lang="pl-PL"/>
        </a:p>
      </dgm:t>
    </dgm:pt>
    <dgm:pt modelId="{5459F533-281E-4B90-B2F8-A23A7ED14E5A}" type="pres">
      <dgm:prSet presAssocID="{B89243DD-FC9A-422F-9206-B67AEA75C041}" presName="horzSpace2" presStyleCnt="0"/>
      <dgm:spPr/>
      <dgm:t>
        <a:bodyPr/>
        <a:lstStyle/>
        <a:p>
          <a:endParaRPr lang="pl-PL"/>
        </a:p>
      </dgm:t>
    </dgm:pt>
    <dgm:pt modelId="{3E8AAFCC-547B-4549-92B3-60639E144B9B}" type="pres">
      <dgm:prSet presAssocID="{B89243DD-FC9A-422F-9206-B67AEA75C041}" presName="tx2" presStyleLbl="revTx" presStyleIdx="7" presStyleCnt="12"/>
      <dgm:spPr/>
      <dgm:t>
        <a:bodyPr/>
        <a:lstStyle/>
        <a:p>
          <a:endParaRPr lang="pl-PL"/>
        </a:p>
      </dgm:t>
    </dgm:pt>
    <dgm:pt modelId="{201A1A02-2226-4288-981A-E8B85EBE0A84}" type="pres">
      <dgm:prSet presAssocID="{B89243DD-FC9A-422F-9206-B67AEA75C041}" presName="vert2" presStyleCnt="0"/>
      <dgm:spPr/>
      <dgm:t>
        <a:bodyPr/>
        <a:lstStyle/>
        <a:p>
          <a:endParaRPr lang="pl-PL"/>
        </a:p>
      </dgm:t>
    </dgm:pt>
    <dgm:pt modelId="{89899322-5488-4592-B509-01B26ED98565}" type="pres">
      <dgm:prSet presAssocID="{B89243DD-FC9A-422F-9206-B67AEA75C041}" presName="thinLine2b" presStyleLbl="callout" presStyleIdx="6" presStyleCnt="10"/>
      <dgm:spPr/>
      <dgm:t>
        <a:bodyPr/>
        <a:lstStyle/>
        <a:p>
          <a:endParaRPr lang="pl-PL"/>
        </a:p>
      </dgm:t>
    </dgm:pt>
    <dgm:pt modelId="{1C5605FA-6581-4DBB-8074-115F90FCE079}" type="pres">
      <dgm:prSet presAssocID="{B89243DD-FC9A-422F-9206-B67AEA75C041}" presName="vertSpace2b" presStyleCnt="0"/>
      <dgm:spPr/>
      <dgm:t>
        <a:bodyPr/>
        <a:lstStyle/>
        <a:p>
          <a:endParaRPr lang="pl-PL"/>
        </a:p>
      </dgm:t>
    </dgm:pt>
    <dgm:pt modelId="{97BE9238-9152-4605-B613-DA180FFB6BC9}" type="pres">
      <dgm:prSet presAssocID="{280EF962-3889-4909-B693-97BC630FD2A4}" presName="horz2" presStyleCnt="0"/>
      <dgm:spPr/>
      <dgm:t>
        <a:bodyPr/>
        <a:lstStyle/>
        <a:p>
          <a:endParaRPr lang="pl-PL"/>
        </a:p>
      </dgm:t>
    </dgm:pt>
    <dgm:pt modelId="{4CEE2448-239B-4B54-B7E6-3B32F0485D2D}" type="pres">
      <dgm:prSet presAssocID="{280EF962-3889-4909-B693-97BC630FD2A4}" presName="horzSpace2" presStyleCnt="0"/>
      <dgm:spPr/>
      <dgm:t>
        <a:bodyPr/>
        <a:lstStyle/>
        <a:p>
          <a:endParaRPr lang="pl-PL"/>
        </a:p>
      </dgm:t>
    </dgm:pt>
    <dgm:pt modelId="{E3E95ED2-DB40-41CC-82D5-D657AA317116}" type="pres">
      <dgm:prSet presAssocID="{280EF962-3889-4909-B693-97BC630FD2A4}" presName="tx2" presStyleLbl="revTx" presStyleIdx="8" presStyleCnt="12"/>
      <dgm:spPr/>
      <dgm:t>
        <a:bodyPr/>
        <a:lstStyle/>
        <a:p>
          <a:endParaRPr lang="pl-PL"/>
        </a:p>
      </dgm:t>
    </dgm:pt>
    <dgm:pt modelId="{2DEEB920-A974-4CEB-ADE0-C7EB1C21D67A}" type="pres">
      <dgm:prSet presAssocID="{280EF962-3889-4909-B693-97BC630FD2A4}" presName="vert2" presStyleCnt="0"/>
      <dgm:spPr/>
      <dgm:t>
        <a:bodyPr/>
        <a:lstStyle/>
        <a:p>
          <a:endParaRPr lang="pl-PL"/>
        </a:p>
      </dgm:t>
    </dgm:pt>
    <dgm:pt modelId="{20107E39-747C-4559-82AB-D392E9A6C064}" type="pres">
      <dgm:prSet presAssocID="{280EF962-3889-4909-B693-97BC630FD2A4}" presName="thinLine2b" presStyleLbl="callout" presStyleIdx="7" presStyleCnt="10"/>
      <dgm:spPr/>
      <dgm:t>
        <a:bodyPr/>
        <a:lstStyle/>
        <a:p>
          <a:endParaRPr lang="pl-PL"/>
        </a:p>
      </dgm:t>
    </dgm:pt>
    <dgm:pt modelId="{6B777018-6209-468A-A1A7-315DEA7806C2}" type="pres">
      <dgm:prSet presAssocID="{280EF962-3889-4909-B693-97BC630FD2A4}" presName="vertSpace2b" presStyleCnt="0"/>
      <dgm:spPr/>
      <dgm:t>
        <a:bodyPr/>
        <a:lstStyle/>
        <a:p>
          <a:endParaRPr lang="pl-PL"/>
        </a:p>
      </dgm:t>
    </dgm:pt>
    <dgm:pt modelId="{B19E75CF-65E0-4259-9E51-EBF9C532CD9C}" type="pres">
      <dgm:prSet presAssocID="{0D2D2C2C-46CD-4E44-BA07-EA4C6E8950F6}" presName="horz2" presStyleCnt="0"/>
      <dgm:spPr/>
      <dgm:t>
        <a:bodyPr/>
        <a:lstStyle/>
        <a:p>
          <a:endParaRPr lang="pl-PL"/>
        </a:p>
      </dgm:t>
    </dgm:pt>
    <dgm:pt modelId="{E1D0DF73-A26D-436A-AE48-11BFB0B8D752}" type="pres">
      <dgm:prSet presAssocID="{0D2D2C2C-46CD-4E44-BA07-EA4C6E8950F6}" presName="horzSpace2" presStyleCnt="0"/>
      <dgm:spPr/>
      <dgm:t>
        <a:bodyPr/>
        <a:lstStyle/>
        <a:p>
          <a:endParaRPr lang="pl-PL"/>
        </a:p>
      </dgm:t>
    </dgm:pt>
    <dgm:pt modelId="{7B4E9530-8487-45D8-B668-1C219AD312F1}" type="pres">
      <dgm:prSet presAssocID="{0D2D2C2C-46CD-4E44-BA07-EA4C6E8950F6}" presName="tx2" presStyleLbl="revTx" presStyleIdx="9" presStyleCnt="12"/>
      <dgm:spPr/>
      <dgm:t>
        <a:bodyPr/>
        <a:lstStyle/>
        <a:p>
          <a:endParaRPr lang="pl-PL"/>
        </a:p>
      </dgm:t>
    </dgm:pt>
    <dgm:pt modelId="{61052C61-C9A3-4CB0-AB91-591EA83EA6CC}" type="pres">
      <dgm:prSet presAssocID="{0D2D2C2C-46CD-4E44-BA07-EA4C6E8950F6}" presName="vert2" presStyleCnt="0"/>
      <dgm:spPr/>
      <dgm:t>
        <a:bodyPr/>
        <a:lstStyle/>
        <a:p>
          <a:endParaRPr lang="pl-PL"/>
        </a:p>
      </dgm:t>
    </dgm:pt>
    <dgm:pt modelId="{4C2672EF-1184-46E7-AD55-03078475F4F6}" type="pres">
      <dgm:prSet presAssocID="{0D2D2C2C-46CD-4E44-BA07-EA4C6E8950F6}" presName="thinLine2b" presStyleLbl="callout" presStyleIdx="8" presStyleCnt="10"/>
      <dgm:spPr/>
      <dgm:t>
        <a:bodyPr/>
        <a:lstStyle/>
        <a:p>
          <a:endParaRPr lang="pl-PL"/>
        </a:p>
      </dgm:t>
    </dgm:pt>
    <dgm:pt modelId="{5F8426C6-21FB-4B5C-A3B6-9839F812E752}" type="pres">
      <dgm:prSet presAssocID="{0D2D2C2C-46CD-4E44-BA07-EA4C6E8950F6}" presName="vertSpace2b" presStyleCnt="0"/>
      <dgm:spPr/>
      <dgm:t>
        <a:bodyPr/>
        <a:lstStyle/>
        <a:p>
          <a:endParaRPr lang="pl-PL"/>
        </a:p>
      </dgm:t>
    </dgm:pt>
    <dgm:pt modelId="{170DC62C-441E-485A-BB10-F4C2991EEF01}" type="pres">
      <dgm:prSet presAssocID="{2A3E856E-CFE0-4A66-B31A-F6CCC2E8E0D1}" presName="horz2" presStyleCnt="0"/>
      <dgm:spPr/>
      <dgm:t>
        <a:bodyPr/>
        <a:lstStyle/>
        <a:p>
          <a:endParaRPr lang="pl-PL"/>
        </a:p>
      </dgm:t>
    </dgm:pt>
    <dgm:pt modelId="{5B26ACC8-6737-49E8-AAB6-61127D057521}" type="pres">
      <dgm:prSet presAssocID="{2A3E856E-CFE0-4A66-B31A-F6CCC2E8E0D1}" presName="horzSpace2" presStyleCnt="0"/>
      <dgm:spPr/>
      <dgm:t>
        <a:bodyPr/>
        <a:lstStyle/>
        <a:p>
          <a:endParaRPr lang="pl-PL"/>
        </a:p>
      </dgm:t>
    </dgm:pt>
    <dgm:pt modelId="{8B82192C-7C39-4A45-BC7E-7EBA4989DEC3}" type="pres">
      <dgm:prSet presAssocID="{2A3E856E-CFE0-4A66-B31A-F6CCC2E8E0D1}" presName="tx2" presStyleLbl="revTx" presStyleIdx="10" presStyleCnt="12"/>
      <dgm:spPr/>
      <dgm:t>
        <a:bodyPr/>
        <a:lstStyle/>
        <a:p>
          <a:endParaRPr lang="pl-PL"/>
        </a:p>
      </dgm:t>
    </dgm:pt>
    <dgm:pt modelId="{661A1FAE-DAF6-48CC-9BA9-03BE79E10F18}" type="pres">
      <dgm:prSet presAssocID="{2A3E856E-CFE0-4A66-B31A-F6CCC2E8E0D1}" presName="vert2" presStyleCnt="0"/>
      <dgm:spPr/>
      <dgm:t>
        <a:bodyPr/>
        <a:lstStyle/>
        <a:p>
          <a:endParaRPr lang="pl-PL"/>
        </a:p>
      </dgm:t>
    </dgm:pt>
    <dgm:pt modelId="{FF270387-868A-4761-8425-46663F2B104F}" type="pres">
      <dgm:prSet presAssocID="{2A3E856E-CFE0-4A66-B31A-F6CCC2E8E0D1}" presName="thinLine2b" presStyleLbl="callout" presStyleIdx="9" presStyleCnt="10"/>
      <dgm:spPr/>
      <dgm:t>
        <a:bodyPr/>
        <a:lstStyle/>
        <a:p>
          <a:endParaRPr lang="pl-PL"/>
        </a:p>
      </dgm:t>
    </dgm:pt>
    <dgm:pt modelId="{FD17DFA0-C35A-4B61-9C1B-DE4D8813380E}" type="pres">
      <dgm:prSet presAssocID="{2A3E856E-CFE0-4A66-B31A-F6CCC2E8E0D1}" presName="vertSpace2b" presStyleCnt="0"/>
      <dgm:spPr/>
      <dgm:t>
        <a:bodyPr/>
        <a:lstStyle/>
        <a:p>
          <a:endParaRPr lang="pl-PL"/>
        </a:p>
      </dgm:t>
    </dgm:pt>
    <dgm:pt modelId="{A473D07E-2FC9-46BE-8065-87CF0220E9CC}" type="pres">
      <dgm:prSet presAssocID="{F61B93B9-AD74-4EE7-B7EA-B6F1B6B41BA1}" presName="thickLine" presStyleLbl="alignNode1" presStyleIdx="1" presStyleCnt="2"/>
      <dgm:spPr/>
      <dgm:t>
        <a:bodyPr/>
        <a:lstStyle/>
        <a:p>
          <a:endParaRPr lang="pl-PL"/>
        </a:p>
      </dgm:t>
    </dgm:pt>
    <dgm:pt modelId="{BF41C2C9-5743-445B-9380-884F4CF7543D}" type="pres">
      <dgm:prSet presAssocID="{F61B93B9-AD74-4EE7-B7EA-B6F1B6B41BA1}" presName="horz1" presStyleCnt="0"/>
      <dgm:spPr/>
      <dgm:t>
        <a:bodyPr/>
        <a:lstStyle/>
        <a:p>
          <a:endParaRPr lang="pl-PL"/>
        </a:p>
      </dgm:t>
    </dgm:pt>
    <dgm:pt modelId="{E336AD4F-591F-4381-8E6E-F6576D134701}" type="pres">
      <dgm:prSet presAssocID="{F61B93B9-AD74-4EE7-B7EA-B6F1B6B41BA1}" presName="tx1" presStyleLbl="revTx" presStyleIdx="11" presStyleCnt="12" custScaleX="500000" custScaleY="19840"/>
      <dgm:spPr/>
      <dgm:t>
        <a:bodyPr/>
        <a:lstStyle/>
        <a:p>
          <a:endParaRPr lang="pl-PL"/>
        </a:p>
      </dgm:t>
    </dgm:pt>
    <dgm:pt modelId="{14E794E4-793D-4FEA-BF91-47CAC96827E2}" type="pres">
      <dgm:prSet presAssocID="{F61B93B9-AD74-4EE7-B7EA-B6F1B6B41BA1}" presName="vert1" presStyleCnt="0"/>
      <dgm:spPr/>
      <dgm:t>
        <a:bodyPr/>
        <a:lstStyle/>
        <a:p>
          <a:endParaRPr lang="pl-PL"/>
        </a:p>
      </dgm:t>
    </dgm:pt>
  </dgm:ptLst>
  <dgm:cxnLst>
    <dgm:cxn modelId="{1B7C3B01-7727-4C04-B940-516143A9E36C}" srcId="{4C05E893-4A66-40DF-9F04-DA4C4A99125A}" destId="{CD0663E0-D0CD-4445-A65C-14F367B37DF7}" srcOrd="0" destOrd="0" parTransId="{46A71B0B-5AEA-443E-87E0-9EB2BD91BA7C}" sibTransId="{5C99D796-F2D7-4417-B7A6-28435F71ED22}"/>
    <dgm:cxn modelId="{5A3B064C-D767-41CF-915F-0B33B47C94B6}" type="presOf" srcId="{B89243DD-FC9A-422F-9206-B67AEA75C041}" destId="{3E8AAFCC-547B-4549-92B3-60639E144B9B}" srcOrd="0" destOrd="0" presId="urn:microsoft.com/office/officeart/2008/layout/LinedList"/>
    <dgm:cxn modelId="{B09CEE0D-BC4F-4D34-8BC6-64AD4903FC41}" srcId="{CD0663E0-D0CD-4445-A65C-14F367B37DF7}" destId="{90563FB9-7DF4-4181-931F-614CAA72032A}" srcOrd="3" destOrd="0" parTransId="{AFA007EF-90FA-46D2-B91C-8C66F4B9203C}" sibTransId="{FB653487-B3CC-481C-AE0D-FC05640E8E8E}"/>
    <dgm:cxn modelId="{8628653F-6021-47CE-A926-18A738DB59CC}" srcId="{CD0663E0-D0CD-4445-A65C-14F367B37DF7}" destId="{BF72CA86-12B1-47BD-A18A-1A731FFB6C8A}" srcOrd="4" destOrd="0" parTransId="{5D0148DA-EB6C-444E-A01D-D6C06AFC00F2}" sibTransId="{E58DD8C1-41BE-4C00-AC18-4F6677953EBD}"/>
    <dgm:cxn modelId="{804EB27E-95E9-42BD-AA39-825EFDB12C3E}" srcId="{CD0663E0-D0CD-4445-A65C-14F367B37DF7}" destId="{8FB84D89-C264-4DAB-A866-DD6D602919C2}" srcOrd="2" destOrd="0" parTransId="{E9511FF4-DB15-4CB2-A6F0-5168BF5A8A7D}" sibTransId="{E0099851-B9D1-4C79-A431-2A8C4DB6DC01}"/>
    <dgm:cxn modelId="{45E2647F-8B77-4477-8088-ACE62BA9BB5F}" type="presOf" srcId="{BF72CA86-12B1-47BD-A18A-1A731FFB6C8A}" destId="{2C9479D7-D423-48F0-865D-E0C729A3062B}" srcOrd="0" destOrd="0" presId="urn:microsoft.com/office/officeart/2008/layout/LinedList"/>
    <dgm:cxn modelId="{44A3B6CD-61D8-4DD6-AFBD-8E770D5D5CD3}" type="presOf" srcId="{90563FB9-7DF4-4181-931F-614CAA72032A}" destId="{88F38402-0414-4BA6-BE71-5E3657BEE2F1}" srcOrd="0" destOrd="0" presId="urn:microsoft.com/office/officeart/2008/layout/LinedList"/>
    <dgm:cxn modelId="{080BF923-156A-4F67-B2C5-D5425E9DBEF5}" srcId="{CD0663E0-D0CD-4445-A65C-14F367B37DF7}" destId="{C26760FB-A4B1-453C-A634-BF3C9BD2651A}" srcOrd="5" destOrd="0" parTransId="{5641472F-5A40-4446-A754-74BA6E212038}" sibTransId="{2515B317-5226-4A52-8DDB-F24E887A0434}"/>
    <dgm:cxn modelId="{2236E2A6-BB52-4693-B4FE-C988553CF49C}" srcId="{CD0663E0-D0CD-4445-A65C-14F367B37DF7}" destId="{2A3E856E-CFE0-4A66-B31A-F6CCC2E8E0D1}" srcOrd="9" destOrd="0" parTransId="{94CCBD1A-E97F-4975-A1E8-23BFD6780E7B}" sibTransId="{A58EEC54-585E-4184-BA8F-9310B755387E}"/>
    <dgm:cxn modelId="{E28646AC-378D-4A80-8224-75CE68EA2FB2}" type="presOf" srcId="{8FB84D89-C264-4DAB-A866-DD6D602919C2}" destId="{03B48E21-A955-4A28-88F6-9CF498D23D4B}" srcOrd="0" destOrd="0" presId="urn:microsoft.com/office/officeart/2008/layout/LinedList"/>
    <dgm:cxn modelId="{B2A92182-DCE0-45F9-AD8F-4B5849449DBD}" srcId="{4C05E893-4A66-40DF-9F04-DA4C4A99125A}" destId="{F61B93B9-AD74-4EE7-B7EA-B6F1B6B41BA1}" srcOrd="1" destOrd="0" parTransId="{4263F79D-E1FD-4655-BF17-BF278E10FDB4}" sibTransId="{38A3A6F1-FB47-472B-9129-890AC83F2E2C}"/>
    <dgm:cxn modelId="{ED41343E-3601-44C5-B8F2-878513B9943F}" type="presOf" srcId="{CD0663E0-D0CD-4445-A65C-14F367B37DF7}" destId="{45678D1E-9D2E-4C7E-BD74-303AE005B302}" srcOrd="0" destOrd="0" presId="urn:microsoft.com/office/officeart/2008/layout/LinedList"/>
    <dgm:cxn modelId="{78D8C913-5E2A-49F7-A6B9-F9ABDE97DE52}" type="presOf" srcId="{C26760FB-A4B1-453C-A634-BF3C9BD2651A}" destId="{AFCFAB90-B258-46A1-957A-77D06E4E61EF}" srcOrd="0" destOrd="0" presId="urn:microsoft.com/office/officeart/2008/layout/LinedList"/>
    <dgm:cxn modelId="{84932558-6EF2-41A3-9D00-E17CD3E83CF6}" type="presOf" srcId="{4C05E893-4A66-40DF-9F04-DA4C4A99125A}" destId="{1AC8BA37-974C-48E0-B2BA-8DFBB2284B95}" srcOrd="0" destOrd="0" presId="urn:microsoft.com/office/officeart/2008/layout/LinedList"/>
    <dgm:cxn modelId="{86133D31-7A9A-434B-9D23-DD1DB8FA34CC}" srcId="{CD0663E0-D0CD-4445-A65C-14F367B37DF7}" destId="{B89243DD-FC9A-422F-9206-B67AEA75C041}" srcOrd="6" destOrd="0" parTransId="{4DC07BDB-2361-4208-9D2A-30C86F052EEA}" sibTransId="{11043087-CAFD-496F-81BF-4F2B6EB4289A}"/>
    <dgm:cxn modelId="{F70ADAA2-4650-48A2-867B-37CD47EDA202}" srcId="{CD0663E0-D0CD-4445-A65C-14F367B37DF7}" destId="{8C1B9E94-0390-4B5A-8490-E283870A87A0}" srcOrd="0" destOrd="0" parTransId="{E9212971-C134-42E5-9765-A0B6B7A1DAE9}" sibTransId="{DEA1994E-F9B2-4266-AEB1-E690011FFB4E}"/>
    <dgm:cxn modelId="{2E8F7815-4B0F-43A1-A22D-D07D9D07EBF6}" type="presOf" srcId="{280EF962-3889-4909-B693-97BC630FD2A4}" destId="{E3E95ED2-DB40-41CC-82D5-D657AA317116}" srcOrd="0" destOrd="0" presId="urn:microsoft.com/office/officeart/2008/layout/LinedList"/>
    <dgm:cxn modelId="{938532D8-3D20-4462-8082-F119D2B41453}" type="presOf" srcId="{F61B93B9-AD74-4EE7-B7EA-B6F1B6B41BA1}" destId="{E336AD4F-591F-4381-8E6E-F6576D134701}" srcOrd="0" destOrd="0" presId="urn:microsoft.com/office/officeart/2008/layout/LinedList"/>
    <dgm:cxn modelId="{8E21A9B0-86AC-4F13-B3DF-07E85576D184}" srcId="{CD0663E0-D0CD-4445-A65C-14F367B37DF7}" destId="{280EF962-3889-4909-B693-97BC630FD2A4}" srcOrd="7" destOrd="0" parTransId="{6B844CC7-724F-4A7F-96B5-038FEC107C3B}" sibTransId="{CC0236E0-632E-4920-B170-869E4D65BAD5}"/>
    <dgm:cxn modelId="{E0CCB663-ABCA-46BA-966E-9AF188B6A00F}" type="presOf" srcId="{8C1B9E94-0390-4B5A-8490-E283870A87A0}" destId="{0A30F0AB-D327-4E05-A3E3-77BFAB154379}" srcOrd="0" destOrd="0" presId="urn:microsoft.com/office/officeart/2008/layout/LinedList"/>
    <dgm:cxn modelId="{005DF4A4-C1FD-4EE1-8EF9-AF51FC0D402D}" srcId="{CD0663E0-D0CD-4445-A65C-14F367B37DF7}" destId="{0D2D2C2C-46CD-4E44-BA07-EA4C6E8950F6}" srcOrd="8" destOrd="0" parTransId="{28FE956B-5F37-4386-A8A3-9121CA10CCFD}" sibTransId="{3CC8E975-1A1C-4A0B-A06A-759ABB427FFB}"/>
    <dgm:cxn modelId="{F372516F-753E-4B33-811E-F98F2C47E418}" srcId="{CD0663E0-D0CD-4445-A65C-14F367B37DF7}" destId="{4D923494-7694-4678-A7FC-F3C780EDF3DD}" srcOrd="1" destOrd="0" parTransId="{5947CAE5-95E4-4C0D-BF9D-C08D5DD63453}" sibTransId="{579E9DFB-1AFA-402E-BE9E-7D52EC1C54C9}"/>
    <dgm:cxn modelId="{98F29F32-7BEA-43C2-9DC2-A4EA53486866}" type="presOf" srcId="{4D923494-7694-4678-A7FC-F3C780EDF3DD}" destId="{0D1592C1-C85A-446F-9796-1824F1AF0418}" srcOrd="0" destOrd="0" presId="urn:microsoft.com/office/officeart/2008/layout/LinedList"/>
    <dgm:cxn modelId="{B53D4760-85F6-4703-AA68-9AD6BA2DE586}" type="presOf" srcId="{0D2D2C2C-46CD-4E44-BA07-EA4C6E8950F6}" destId="{7B4E9530-8487-45D8-B668-1C219AD312F1}" srcOrd="0" destOrd="0" presId="urn:microsoft.com/office/officeart/2008/layout/LinedList"/>
    <dgm:cxn modelId="{C2334048-FB9A-4EE2-BFDE-D46EEE797B81}" type="presOf" srcId="{2A3E856E-CFE0-4A66-B31A-F6CCC2E8E0D1}" destId="{8B82192C-7C39-4A45-BC7E-7EBA4989DEC3}" srcOrd="0" destOrd="0" presId="urn:microsoft.com/office/officeart/2008/layout/LinedList"/>
    <dgm:cxn modelId="{2F5B5C97-FAC2-42DD-9E5C-29A40E9BF23D}" type="presParOf" srcId="{1AC8BA37-974C-48E0-B2BA-8DFBB2284B95}" destId="{CF7AFCBE-AB92-4E3E-983F-03F40E977D10}" srcOrd="0" destOrd="0" presId="urn:microsoft.com/office/officeart/2008/layout/LinedList"/>
    <dgm:cxn modelId="{8A96E571-8004-4A64-ADDF-0E944D48EFA7}" type="presParOf" srcId="{1AC8BA37-974C-48E0-B2BA-8DFBB2284B95}" destId="{5EBE10CD-EB0E-4B68-ADEE-654F2F0858F7}" srcOrd="1" destOrd="0" presId="urn:microsoft.com/office/officeart/2008/layout/LinedList"/>
    <dgm:cxn modelId="{DF0FB197-BA9D-49F9-BED2-EBB906D918C0}" type="presParOf" srcId="{5EBE10CD-EB0E-4B68-ADEE-654F2F0858F7}" destId="{45678D1E-9D2E-4C7E-BD74-303AE005B302}" srcOrd="0" destOrd="0" presId="urn:microsoft.com/office/officeart/2008/layout/LinedList"/>
    <dgm:cxn modelId="{6926A185-EB5C-4773-A80B-7A55F088DEFB}" type="presParOf" srcId="{5EBE10CD-EB0E-4B68-ADEE-654F2F0858F7}" destId="{EB3DA584-7ACF-4DD3-995B-2F8F900F5AED}" srcOrd="1" destOrd="0" presId="urn:microsoft.com/office/officeart/2008/layout/LinedList"/>
    <dgm:cxn modelId="{FF894020-B216-4861-9B4C-8730FB5C89AE}" type="presParOf" srcId="{EB3DA584-7ACF-4DD3-995B-2F8F900F5AED}" destId="{C42CC70B-037B-4143-A41D-82D02A5126CE}" srcOrd="0" destOrd="0" presId="urn:microsoft.com/office/officeart/2008/layout/LinedList"/>
    <dgm:cxn modelId="{55FEDB8F-CD7D-4DD9-8787-068214A55CB1}" type="presParOf" srcId="{EB3DA584-7ACF-4DD3-995B-2F8F900F5AED}" destId="{2DF4D14F-6817-4100-AB20-81D4A5F653A3}" srcOrd="1" destOrd="0" presId="urn:microsoft.com/office/officeart/2008/layout/LinedList"/>
    <dgm:cxn modelId="{ED6512E2-BCEC-4D8F-8B7A-E614E5633B3E}" type="presParOf" srcId="{2DF4D14F-6817-4100-AB20-81D4A5F653A3}" destId="{B80F949F-E205-4A89-AC5C-E5E80AB0754A}" srcOrd="0" destOrd="0" presId="urn:microsoft.com/office/officeart/2008/layout/LinedList"/>
    <dgm:cxn modelId="{7ECD8409-119B-456A-A9E6-FCCD9286A8CA}" type="presParOf" srcId="{2DF4D14F-6817-4100-AB20-81D4A5F653A3}" destId="{0A30F0AB-D327-4E05-A3E3-77BFAB154379}" srcOrd="1" destOrd="0" presId="urn:microsoft.com/office/officeart/2008/layout/LinedList"/>
    <dgm:cxn modelId="{B7156373-022C-4A2E-A1BF-F42C89274562}" type="presParOf" srcId="{2DF4D14F-6817-4100-AB20-81D4A5F653A3}" destId="{4129322B-83F9-4CEE-83A3-018D066414BE}" srcOrd="2" destOrd="0" presId="urn:microsoft.com/office/officeart/2008/layout/LinedList"/>
    <dgm:cxn modelId="{DEC7A677-6D1D-4BDC-98DA-8DF3115F670A}" type="presParOf" srcId="{EB3DA584-7ACF-4DD3-995B-2F8F900F5AED}" destId="{497345F8-063A-47B6-A023-596CE81B7750}" srcOrd="2" destOrd="0" presId="urn:microsoft.com/office/officeart/2008/layout/LinedList"/>
    <dgm:cxn modelId="{E75465C2-B4F8-419D-9537-199E0D958ED6}" type="presParOf" srcId="{EB3DA584-7ACF-4DD3-995B-2F8F900F5AED}" destId="{8DE6E071-18E8-46DF-89C7-701BD16F8643}" srcOrd="3" destOrd="0" presId="urn:microsoft.com/office/officeart/2008/layout/LinedList"/>
    <dgm:cxn modelId="{76452A90-2059-408E-A339-B8DFD3ABEC52}" type="presParOf" srcId="{EB3DA584-7ACF-4DD3-995B-2F8F900F5AED}" destId="{42F7DDB2-58BB-49EE-B2D6-7D092779FE0B}" srcOrd="4" destOrd="0" presId="urn:microsoft.com/office/officeart/2008/layout/LinedList"/>
    <dgm:cxn modelId="{107DEC1C-FCAE-4919-8E97-73807F674F04}" type="presParOf" srcId="{42F7DDB2-58BB-49EE-B2D6-7D092779FE0B}" destId="{6C585291-1BD6-4F9D-A3B0-003F356B218E}" srcOrd="0" destOrd="0" presId="urn:microsoft.com/office/officeart/2008/layout/LinedList"/>
    <dgm:cxn modelId="{692B1B33-6E88-4C31-9B8B-EA4B2FABB7FA}" type="presParOf" srcId="{42F7DDB2-58BB-49EE-B2D6-7D092779FE0B}" destId="{0D1592C1-C85A-446F-9796-1824F1AF0418}" srcOrd="1" destOrd="0" presId="urn:microsoft.com/office/officeart/2008/layout/LinedList"/>
    <dgm:cxn modelId="{FA793DC1-EB83-405D-BA92-DEEBC5AAFCC8}" type="presParOf" srcId="{42F7DDB2-58BB-49EE-B2D6-7D092779FE0B}" destId="{DA6C7762-B991-483F-A9BF-996802491B23}" srcOrd="2" destOrd="0" presId="urn:microsoft.com/office/officeart/2008/layout/LinedList"/>
    <dgm:cxn modelId="{60557476-5B6C-4B06-B2CA-B6F387BE8F45}" type="presParOf" srcId="{EB3DA584-7ACF-4DD3-995B-2F8F900F5AED}" destId="{1FE0007A-3F01-46B0-AA92-8B5A457B4B9C}" srcOrd="5" destOrd="0" presId="urn:microsoft.com/office/officeart/2008/layout/LinedList"/>
    <dgm:cxn modelId="{F535D935-106D-4B73-843C-E175DF610B81}" type="presParOf" srcId="{EB3DA584-7ACF-4DD3-995B-2F8F900F5AED}" destId="{37C73121-9A04-4AE2-9C12-8163FFDD9E71}" srcOrd="6" destOrd="0" presId="urn:microsoft.com/office/officeart/2008/layout/LinedList"/>
    <dgm:cxn modelId="{903095DE-5383-4B3A-BE30-C0CC4C1A9A95}" type="presParOf" srcId="{EB3DA584-7ACF-4DD3-995B-2F8F900F5AED}" destId="{DDB35C82-3C93-4FB5-839C-D31630E00DF5}" srcOrd="7" destOrd="0" presId="urn:microsoft.com/office/officeart/2008/layout/LinedList"/>
    <dgm:cxn modelId="{107CA9D9-12A0-46ED-B85C-30D2919AB300}" type="presParOf" srcId="{DDB35C82-3C93-4FB5-839C-D31630E00DF5}" destId="{2D8754CA-6A5E-4569-8248-5AFA582EE082}" srcOrd="0" destOrd="0" presId="urn:microsoft.com/office/officeart/2008/layout/LinedList"/>
    <dgm:cxn modelId="{A9737669-0EED-42AD-9762-46ABB82FF203}" type="presParOf" srcId="{DDB35C82-3C93-4FB5-839C-D31630E00DF5}" destId="{03B48E21-A955-4A28-88F6-9CF498D23D4B}" srcOrd="1" destOrd="0" presId="urn:microsoft.com/office/officeart/2008/layout/LinedList"/>
    <dgm:cxn modelId="{AC27BED7-BD4F-4234-9777-1298CE344D02}" type="presParOf" srcId="{DDB35C82-3C93-4FB5-839C-D31630E00DF5}" destId="{08750934-92D0-440B-9A52-63610EC97518}" srcOrd="2" destOrd="0" presId="urn:microsoft.com/office/officeart/2008/layout/LinedList"/>
    <dgm:cxn modelId="{2DAAA035-88E3-4964-903A-19F561336378}" type="presParOf" srcId="{EB3DA584-7ACF-4DD3-995B-2F8F900F5AED}" destId="{9C96DED2-E512-4ABF-9023-305855DDFDDF}" srcOrd="8" destOrd="0" presId="urn:microsoft.com/office/officeart/2008/layout/LinedList"/>
    <dgm:cxn modelId="{CCB01F58-D42B-47A1-8A35-0ED8E770A584}" type="presParOf" srcId="{EB3DA584-7ACF-4DD3-995B-2F8F900F5AED}" destId="{5782CE83-0DDF-45FB-B868-23B73C57BF78}" srcOrd="9" destOrd="0" presId="urn:microsoft.com/office/officeart/2008/layout/LinedList"/>
    <dgm:cxn modelId="{29BBB9CF-9ABC-4EF8-BF8B-3A0055BAA917}" type="presParOf" srcId="{EB3DA584-7ACF-4DD3-995B-2F8F900F5AED}" destId="{74CBD481-3E28-4058-B68A-8E292DEA6B0C}" srcOrd="10" destOrd="0" presId="urn:microsoft.com/office/officeart/2008/layout/LinedList"/>
    <dgm:cxn modelId="{1EAFE252-FE1B-40DA-8AF8-F8370DAFF765}" type="presParOf" srcId="{74CBD481-3E28-4058-B68A-8E292DEA6B0C}" destId="{1E4E320C-47F0-4669-BA4B-9EB5A8295A95}" srcOrd="0" destOrd="0" presId="urn:microsoft.com/office/officeart/2008/layout/LinedList"/>
    <dgm:cxn modelId="{B1243F4E-7E62-4560-9311-40EEC21489E4}" type="presParOf" srcId="{74CBD481-3E28-4058-B68A-8E292DEA6B0C}" destId="{88F38402-0414-4BA6-BE71-5E3657BEE2F1}" srcOrd="1" destOrd="0" presId="urn:microsoft.com/office/officeart/2008/layout/LinedList"/>
    <dgm:cxn modelId="{32DD0527-8969-4EBF-B510-95211915163D}" type="presParOf" srcId="{74CBD481-3E28-4058-B68A-8E292DEA6B0C}" destId="{EF079D02-4ED7-4FEA-9C09-7DE09D2A7731}" srcOrd="2" destOrd="0" presId="urn:microsoft.com/office/officeart/2008/layout/LinedList"/>
    <dgm:cxn modelId="{70ACF21C-6992-4471-8C4E-1AC3E20AC6F4}" type="presParOf" srcId="{EB3DA584-7ACF-4DD3-995B-2F8F900F5AED}" destId="{51EAD218-AE53-4EA6-9264-4D9C14FEDD5B}" srcOrd="11" destOrd="0" presId="urn:microsoft.com/office/officeart/2008/layout/LinedList"/>
    <dgm:cxn modelId="{37004045-BA86-4859-9BA9-67495B1FC219}" type="presParOf" srcId="{EB3DA584-7ACF-4DD3-995B-2F8F900F5AED}" destId="{7EE89608-B66D-4631-9025-6DD78C01DAB6}" srcOrd="12" destOrd="0" presId="urn:microsoft.com/office/officeart/2008/layout/LinedList"/>
    <dgm:cxn modelId="{B4F816C8-EC30-41FC-B8C5-BD25C3722FFB}" type="presParOf" srcId="{EB3DA584-7ACF-4DD3-995B-2F8F900F5AED}" destId="{4AA3BB3F-F935-4D3E-B060-043F6CBAF018}" srcOrd="13" destOrd="0" presId="urn:microsoft.com/office/officeart/2008/layout/LinedList"/>
    <dgm:cxn modelId="{4EDAE35F-1F02-4757-B4AB-448056DE89F5}" type="presParOf" srcId="{4AA3BB3F-F935-4D3E-B060-043F6CBAF018}" destId="{6F1B9CA6-D5EF-4436-B984-325F99485280}" srcOrd="0" destOrd="0" presId="urn:microsoft.com/office/officeart/2008/layout/LinedList"/>
    <dgm:cxn modelId="{407FD148-C909-4094-BD3A-3E92994B02C5}" type="presParOf" srcId="{4AA3BB3F-F935-4D3E-B060-043F6CBAF018}" destId="{2C9479D7-D423-48F0-865D-E0C729A3062B}" srcOrd="1" destOrd="0" presId="urn:microsoft.com/office/officeart/2008/layout/LinedList"/>
    <dgm:cxn modelId="{74E08743-03E6-4DD4-964E-E95E930E2054}" type="presParOf" srcId="{4AA3BB3F-F935-4D3E-B060-043F6CBAF018}" destId="{9B091462-8B12-483F-AF83-A4A96F35D969}" srcOrd="2" destOrd="0" presId="urn:microsoft.com/office/officeart/2008/layout/LinedList"/>
    <dgm:cxn modelId="{8B3BAB3B-FC23-409A-B52C-8EF1B05C9A8F}" type="presParOf" srcId="{EB3DA584-7ACF-4DD3-995B-2F8F900F5AED}" destId="{874BC056-3754-4A1E-A170-22230D8C9339}" srcOrd="14" destOrd="0" presId="urn:microsoft.com/office/officeart/2008/layout/LinedList"/>
    <dgm:cxn modelId="{34CBB500-EA5B-4CFB-A5C1-FF4DE6820ABF}" type="presParOf" srcId="{EB3DA584-7ACF-4DD3-995B-2F8F900F5AED}" destId="{06767E90-16F5-426C-B139-A6D3009DA5FD}" srcOrd="15" destOrd="0" presId="urn:microsoft.com/office/officeart/2008/layout/LinedList"/>
    <dgm:cxn modelId="{5E0C6788-9391-4786-80A0-0EB8D701A8DB}" type="presParOf" srcId="{EB3DA584-7ACF-4DD3-995B-2F8F900F5AED}" destId="{7E7DC5CB-8030-4C3D-89B9-1C0A264A8F75}" srcOrd="16" destOrd="0" presId="urn:microsoft.com/office/officeart/2008/layout/LinedList"/>
    <dgm:cxn modelId="{C14AFF07-FA91-40A8-BA44-3DDDCA659143}" type="presParOf" srcId="{7E7DC5CB-8030-4C3D-89B9-1C0A264A8F75}" destId="{01AEA6FC-92CF-4625-9420-C9991924AA1D}" srcOrd="0" destOrd="0" presId="urn:microsoft.com/office/officeart/2008/layout/LinedList"/>
    <dgm:cxn modelId="{A6039397-8140-4257-BC14-6E73289F4D5F}" type="presParOf" srcId="{7E7DC5CB-8030-4C3D-89B9-1C0A264A8F75}" destId="{AFCFAB90-B258-46A1-957A-77D06E4E61EF}" srcOrd="1" destOrd="0" presId="urn:microsoft.com/office/officeart/2008/layout/LinedList"/>
    <dgm:cxn modelId="{B17265B4-2A76-4E44-B50A-295EF3FCADCB}" type="presParOf" srcId="{7E7DC5CB-8030-4C3D-89B9-1C0A264A8F75}" destId="{E06F3835-AB1E-4D51-9967-EA25DCEA84A5}" srcOrd="2" destOrd="0" presId="urn:microsoft.com/office/officeart/2008/layout/LinedList"/>
    <dgm:cxn modelId="{95C2F619-17C2-40D1-91F9-BF61C3966557}" type="presParOf" srcId="{EB3DA584-7ACF-4DD3-995B-2F8F900F5AED}" destId="{D6664FEB-D006-419A-B808-EF6DEACB5B34}" srcOrd="17" destOrd="0" presId="urn:microsoft.com/office/officeart/2008/layout/LinedList"/>
    <dgm:cxn modelId="{84DA329A-06F1-4F5E-807B-3AE5DAD9F50E}" type="presParOf" srcId="{EB3DA584-7ACF-4DD3-995B-2F8F900F5AED}" destId="{A1D4FA2D-C006-4BAE-B978-2CF24DB18EFD}" srcOrd="18" destOrd="0" presId="urn:microsoft.com/office/officeart/2008/layout/LinedList"/>
    <dgm:cxn modelId="{BF53C48E-0C69-49CC-9712-710441FE4EA2}" type="presParOf" srcId="{EB3DA584-7ACF-4DD3-995B-2F8F900F5AED}" destId="{5139B619-EB41-4061-866E-4E0CD262FF54}" srcOrd="19" destOrd="0" presId="urn:microsoft.com/office/officeart/2008/layout/LinedList"/>
    <dgm:cxn modelId="{3428A1EA-2AD1-46C8-93CC-2CB5BFBC256A}" type="presParOf" srcId="{5139B619-EB41-4061-866E-4E0CD262FF54}" destId="{5459F533-281E-4B90-B2F8-A23A7ED14E5A}" srcOrd="0" destOrd="0" presId="urn:microsoft.com/office/officeart/2008/layout/LinedList"/>
    <dgm:cxn modelId="{12105B46-B0DD-4C30-B1D9-87B0D35A9A38}" type="presParOf" srcId="{5139B619-EB41-4061-866E-4E0CD262FF54}" destId="{3E8AAFCC-547B-4549-92B3-60639E144B9B}" srcOrd="1" destOrd="0" presId="urn:microsoft.com/office/officeart/2008/layout/LinedList"/>
    <dgm:cxn modelId="{48A27281-C4D7-4378-A52A-BC92C2D2616C}" type="presParOf" srcId="{5139B619-EB41-4061-866E-4E0CD262FF54}" destId="{201A1A02-2226-4288-981A-E8B85EBE0A84}" srcOrd="2" destOrd="0" presId="urn:microsoft.com/office/officeart/2008/layout/LinedList"/>
    <dgm:cxn modelId="{F82AABF6-AA97-430E-91AD-1F1309CC80D7}" type="presParOf" srcId="{EB3DA584-7ACF-4DD3-995B-2F8F900F5AED}" destId="{89899322-5488-4592-B509-01B26ED98565}" srcOrd="20" destOrd="0" presId="urn:microsoft.com/office/officeart/2008/layout/LinedList"/>
    <dgm:cxn modelId="{152294BC-13F5-4EB7-BEF2-E9DE3CE182B5}" type="presParOf" srcId="{EB3DA584-7ACF-4DD3-995B-2F8F900F5AED}" destId="{1C5605FA-6581-4DBB-8074-115F90FCE079}" srcOrd="21" destOrd="0" presId="urn:microsoft.com/office/officeart/2008/layout/LinedList"/>
    <dgm:cxn modelId="{C29A7781-D0C8-4B2E-851B-92A441B163E9}" type="presParOf" srcId="{EB3DA584-7ACF-4DD3-995B-2F8F900F5AED}" destId="{97BE9238-9152-4605-B613-DA180FFB6BC9}" srcOrd="22" destOrd="0" presId="urn:microsoft.com/office/officeart/2008/layout/LinedList"/>
    <dgm:cxn modelId="{9CFA7ED1-4D1A-4FF6-94AF-E25A1314EB92}" type="presParOf" srcId="{97BE9238-9152-4605-B613-DA180FFB6BC9}" destId="{4CEE2448-239B-4B54-B7E6-3B32F0485D2D}" srcOrd="0" destOrd="0" presId="urn:microsoft.com/office/officeart/2008/layout/LinedList"/>
    <dgm:cxn modelId="{F0658629-8651-4DA7-9E98-C72C896F46E4}" type="presParOf" srcId="{97BE9238-9152-4605-B613-DA180FFB6BC9}" destId="{E3E95ED2-DB40-41CC-82D5-D657AA317116}" srcOrd="1" destOrd="0" presId="urn:microsoft.com/office/officeart/2008/layout/LinedList"/>
    <dgm:cxn modelId="{F60CA284-6ACF-4A36-A143-1F67AB2689B0}" type="presParOf" srcId="{97BE9238-9152-4605-B613-DA180FFB6BC9}" destId="{2DEEB920-A974-4CEB-ADE0-C7EB1C21D67A}" srcOrd="2" destOrd="0" presId="urn:microsoft.com/office/officeart/2008/layout/LinedList"/>
    <dgm:cxn modelId="{A87E9D56-3FC5-446B-8989-711278DE5CFA}" type="presParOf" srcId="{EB3DA584-7ACF-4DD3-995B-2F8F900F5AED}" destId="{20107E39-747C-4559-82AB-D392E9A6C064}" srcOrd="23" destOrd="0" presId="urn:microsoft.com/office/officeart/2008/layout/LinedList"/>
    <dgm:cxn modelId="{B8AAF150-0181-4AB6-B30E-B41DFDF660CB}" type="presParOf" srcId="{EB3DA584-7ACF-4DD3-995B-2F8F900F5AED}" destId="{6B777018-6209-468A-A1A7-315DEA7806C2}" srcOrd="24" destOrd="0" presId="urn:microsoft.com/office/officeart/2008/layout/LinedList"/>
    <dgm:cxn modelId="{529E1E0D-2A7F-4868-8A9D-0DF61E2DA89D}" type="presParOf" srcId="{EB3DA584-7ACF-4DD3-995B-2F8F900F5AED}" destId="{B19E75CF-65E0-4259-9E51-EBF9C532CD9C}" srcOrd="25" destOrd="0" presId="urn:microsoft.com/office/officeart/2008/layout/LinedList"/>
    <dgm:cxn modelId="{983E3050-6049-4687-B3E3-41DE3E16480D}" type="presParOf" srcId="{B19E75CF-65E0-4259-9E51-EBF9C532CD9C}" destId="{E1D0DF73-A26D-436A-AE48-11BFB0B8D752}" srcOrd="0" destOrd="0" presId="urn:microsoft.com/office/officeart/2008/layout/LinedList"/>
    <dgm:cxn modelId="{4AD94AD5-C9B2-4C64-9C3E-0473DB0685B8}" type="presParOf" srcId="{B19E75CF-65E0-4259-9E51-EBF9C532CD9C}" destId="{7B4E9530-8487-45D8-B668-1C219AD312F1}" srcOrd="1" destOrd="0" presId="urn:microsoft.com/office/officeart/2008/layout/LinedList"/>
    <dgm:cxn modelId="{5D1CC509-3B0D-4C64-8F6A-672724215C20}" type="presParOf" srcId="{B19E75CF-65E0-4259-9E51-EBF9C532CD9C}" destId="{61052C61-C9A3-4CB0-AB91-591EA83EA6CC}" srcOrd="2" destOrd="0" presId="urn:microsoft.com/office/officeart/2008/layout/LinedList"/>
    <dgm:cxn modelId="{6068E7B4-E1C4-45CC-9D68-E977821DAD86}" type="presParOf" srcId="{EB3DA584-7ACF-4DD3-995B-2F8F900F5AED}" destId="{4C2672EF-1184-46E7-AD55-03078475F4F6}" srcOrd="26" destOrd="0" presId="urn:microsoft.com/office/officeart/2008/layout/LinedList"/>
    <dgm:cxn modelId="{FDFEE165-A9D7-45F7-8DE2-7F01B90C32CC}" type="presParOf" srcId="{EB3DA584-7ACF-4DD3-995B-2F8F900F5AED}" destId="{5F8426C6-21FB-4B5C-A3B6-9839F812E752}" srcOrd="27" destOrd="0" presId="urn:microsoft.com/office/officeart/2008/layout/LinedList"/>
    <dgm:cxn modelId="{380AF1D7-9BA4-4570-B2D1-DF7BDA1DA691}" type="presParOf" srcId="{EB3DA584-7ACF-4DD3-995B-2F8F900F5AED}" destId="{170DC62C-441E-485A-BB10-F4C2991EEF01}" srcOrd="28" destOrd="0" presId="urn:microsoft.com/office/officeart/2008/layout/LinedList"/>
    <dgm:cxn modelId="{16CF82E6-DC3A-4970-A655-F4FFC2500024}" type="presParOf" srcId="{170DC62C-441E-485A-BB10-F4C2991EEF01}" destId="{5B26ACC8-6737-49E8-AAB6-61127D057521}" srcOrd="0" destOrd="0" presId="urn:microsoft.com/office/officeart/2008/layout/LinedList"/>
    <dgm:cxn modelId="{0715A61F-5766-4774-9FCD-A8E231F12E53}" type="presParOf" srcId="{170DC62C-441E-485A-BB10-F4C2991EEF01}" destId="{8B82192C-7C39-4A45-BC7E-7EBA4989DEC3}" srcOrd="1" destOrd="0" presId="urn:microsoft.com/office/officeart/2008/layout/LinedList"/>
    <dgm:cxn modelId="{F08AE953-0099-4929-BD37-E5FA315CB863}" type="presParOf" srcId="{170DC62C-441E-485A-BB10-F4C2991EEF01}" destId="{661A1FAE-DAF6-48CC-9BA9-03BE79E10F18}" srcOrd="2" destOrd="0" presId="urn:microsoft.com/office/officeart/2008/layout/LinedList"/>
    <dgm:cxn modelId="{D2ADACBC-2F0B-4AFF-AE2E-98DBD3FF8F5E}" type="presParOf" srcId="{EB3DA584-7ACF-4DD3-995B-2F8F900F5AED}" destId="{FF270387-868A-4761-8425-46663F2B104F}" srcOrd="29" destOrd="0" presId="urn:microsoft.com/office/officeart/2008/layout/LinedList"/>
    <dgm:cxn modelId="{372A2AE1-7DBB-4AD0-97D1-B83119969512}" type="presParOf" srcId="{EB3DA584-7ACF-4DD3-995B-2F8F900F5AED}" destId="{FD17DFA0-C35A-4B61-9C1B-DE4D8813380E}" srcOrd="30" destOrd="0" presId="urn:microsoft.com/office/officeart/2008/layout/LinedList"/>
    <dgm:cxn modelId="{77CBF9E3-E414-4876-A866-30B7BC52164B}" type="presParOf" srcId="{1AC8BA37-974C-48E0-B2BA-8DFBB2284B95}" destId="{A473D07E-2FC9-46BE-8065-87CF0220E9CC}" srcOrd="2" destOrd="0" presId="urn:microsoft.com/office/officeart/2008/layout/LinedList"/>
    <dgm:cxn modelId="{00B464AD-BBE8-4C90-BAD1-F91AD63CC877}" type="presParOf" srcId="{1AC8BA37-974C-48E0-B2BA-8DFBB2284B95}" destId="{BF41C2C9-5743-445B-9380-884F4CF7543D}" srcOrd="3" destOrd="0" presId="urn:microsoft.com/office/officeart/2008/layout/LinedList"/>
    <dgm:cxn modelId="{B36E85C2-F50B-4823-88E4-4544FBC18213}" type="presParOf" srcId="{BF41C2C9-5743-445B-9380-884F4CF7543D}" destId="{E336AD4F-591F-4381-8E6E-F6576D134701}" srcOrd="0" destOrd="0" presId="urn:microsoft.com/office/officeart/2008/layout/LinedList"/>
    <dgm:cxn modelId="{B51F6C2F-7425-4995-8011-7C64EC06FB91}" type="presParOf" srcId="{BF41C2C9-5743-445B-9380-884F4CF7543D}" destId="{14E794E4-793D-4FEA-BF91-47CAC96827E2}" srcOrd="1" destOrd="0" presId="urn:microsoft.com/office/officeart/2008/layout/LinedList"/>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96F3AC-1467-4585-9189-83767734D3EA}" type="doc">
      <dgm:prSet loTypeId="urn:microsoft.com/office/officeart/2005/8/layout/StepDownProcess" loCatId="process" qsTypeId="urn:microsoft.com/office/officeart/2005/8/quickstyle/3d3" qsCatId="3D" csTypeId="urn:microsoft.com/office/officeart/2005/8/colors/colorful5" csCatId="colorful" phldr="1"/>
      <dgm:spPr/>
      <dgm:t>
        <a:bodyPr/>
        <a:lstStyle/>
        <a:p>
          <a:endParaRPr lang="pl-PL"/>
        </a:p>
      </dgm:t>
    </dgm:pt>
    <dgm:pt modelId="{26AEA1D7-4A2A-4F10-8A1B-A86723589614}">
      <dgm:prSet/>
      <dgm:spPr/>
      <dgm:t>
        <a:bodyPr/>
        <a:lstStyle/>
        <a:p>
          <a:pPr marL="0" indent="0" rtl="0"/>
          <a:r>
            <a:rPr lang="pl-PL" b="1" dirty="0" smtClean="0">
              <a:solidFill>
                <a:schemeClr val="tx1"/>
              </a:solidFill>
              <a:latin typeface="Bookman Old Style" panose="02050604050505020204" pitchFamily="18" charset="0"/>
            </a:rPr>
            <a:t>terapie</a:t>
          </a:r>
          <a:endParaRPr lang="pl-PL" b="1" dirty="0">
            <a:solidFill>
              <a:schemeClr val="tx1"/>
            </a:solidFill>
            <a:latin typeface="Bookman Old Style" panose="02050604050505020204" pitchFamily="18" charset="0"/>
          </a:endParaRPr>
        </a:p>
      </dgm:t>
    </dgm:pt>
    <dgm:pt modelId="{76DC58C3-1DF9-4550-951A-D3894C6CF24C}" type="parTrans" cxnId="{0F8E144C-3BAC-4A37-9B0D-FF1476BA48AF}">
      <dgm:prSet/>
      <dgm:spPr/>
      <dgm:t>
        <a:bodyPr/>
        <a:lstStyle/>
        <a:p>
          <a:endParaRPr lang="pl-PL" b="1">
            <a:solidFill>
              <a:schemeClr val="tx1"/>
            </a:solidFill>
            <a:latin typeface="Bookman Old Style" panose="02050604050505020204" pitchFamily="18" charset="0"/>
          </a:endParaRPr>
        </a:p>
      </dgm:t>
    </dgm:pt>
    <dgm:pt modelId="{8F8CA11D-A830-44E0-8F42-287006F0893F}" type="sibTrans" cxnId="{0F8E144C-3BAC-4A37-9B0D-FF1476BA48AF}">
      <dgm:prSet/>
      <dgm:spPr/>
      <dgm:t>
        <a:bodyPr/>
        <a:lstStyle/>
        <a:p>
          <a:endParaRPr lang="pl-PL" b="1">
            <a:solidFill>
              <a:schemeClr val="tx1"/>
            </a:solidFill>
            <a:latin typeface="Bookman Old Style" panose="02050604050505020204" pitchFamily="18" charset="0"/>
          </a:endParaRPr>
        </a:p>
      </dgm:t>
    </dgm:pt>
    <dgm:pt modelId="{E994A543-8D6C-45E3-9903-2BF3A12AA628}">
      <dgm:prSet/>
      <dgm:spPr/>
      <dgm:t>
        <a:bodyPr/>
        <a:lstStyle/>
        <a:p>
          <a:pPr rtl="0"/>
          <a:r>
            <a:rPr lang="pl-PL" b="1" dirty="0" smtClean="0">
              <a:solidFill>
                <a:schemeClr val="tx1"/>
              </a:solidFill>
              <a:latin typeface="Bookman Old Style" panose="02050604050505020204" pitchFamily="18" charset="0"/>
            </a:rPr>
            <a:t>warsztaty</a:t>
          </a:r>
          <a:endParaRPr lang="pl-PL" b="1" dirty="0">
            <a:solidFill>
              <a:schemeClr val="tx1"/>
            </a:solidFill>
            <a:latin typeface="Bookman Old Style" panose="02050604050505020204" pitchFamily="18" charset="0"/>
          </a:endParaRPr>
        </a:p>
      </dgm:t>
    </dgm:pt>
    <dgm:pt modelId="{AD1A9696-97F5-49F9-B84E-D0424C2ACAB2}" type="parTrans" cxnId="{7E2D7514-2369-47E0-989A-D3157101FB78}">
      <dgm:prSet/>
      <dgm:spPr/>
      <dgm:t>
        <a:bodyPr/>
        <a:lstStyle/>
        <a:p>
          <a:endParaRPr lang="pl-PL" b="1">
            <a:solidFill>
              <a:schemeClr val="tx1"/>
            </a:solidFill>
            <a:latin typeface="Bookman Old Style" panose="02050604050505020204" pitchFamily="18" charset="0"/>
          </a:endParaRPr>
        </a:p>
      </dgm:t>
    </dgm:pt>
    <dgm:pt modelId="{DBFB168F-5C8D-4B1F-98C3-435DF8EE770E}" type="sibTrans" cxnId="{7E2D7514-2369-47E0-989A-D3157101FB78}">
      <dgm:prSet/>
      <dgm:spPr/>
      <dgm:t>
        <a:bodyPr/>
        <a:lstStyle/>
        <a:p>
          <a:endParaRPr lang="pl-PL" b="1">
            <a:solidFill>
              <a:schemeClr val="tx1"/>
            </a:solidFill>
            <a:latin typeface="Bookman Old Style" panose="02050604050505020204" pitchFamily="18" charset="0"/>
          </a:endParaRPr>
        </a:p>
      </dgm:t>
    </dgm:pt>
    <dgm:pt modelId="{E3821ED0-E5CC-4E37-B7C8-1E28FB1968F0}">
      <dgm:prSet/>
      <dgm:spPr/>
      <dgm:t>
        <a:bodyPr/>
        <a:lstStyle/>
        <a:p>
          <a:pPr rtl="0"/>
          <a:r>
            <a:rPr lang="pl-PL" b="1" dirty="0" smtClean="0">
              <a:solidFill>
                <a:schemeClr val="tx1"/>
              </a:solidFill>
              <a:latin typeface="Bookman Old Style" panose="02050604050505020204" pitchFamily="18" charset="0"/>
            </a:rPr>
            <a:t>treningi</a:t>
          </a:r>
          <a:endParaRPr lang="pl-PL" b="1" dirty="0">
            <a:solidFill>
              <a:schemeClr val="tx1"/>
            </a:solidFill>
            <a:latin typeface="Bookman Old Style" panose="02050604050505020204" pitchFamily="18" charset="0"/>
          </a:endParaRPr>
        </a:p>
      </dgm:t>
    </dgm:pt>
    <dgm:pt modelId="{5C742572-3552-4CD7-80F3-E0CA5CAB4D80}" type="parTrans" cxnId="{AD5F30B8-D02B-4A8D-976A-A217F21D088B}">
      <dgm:prSet/>
      <dgm:spPr/>
      <dgm:t>
        <a:bodyPr/>
        <a:lstStyle/>
        <a:p>
          <a:endParaRPr lang="pl-PL" b="1">
            <a:solidFill>
              <a:schemeClr val="tx1"/>
            </a:solidFill>
            <a:latin typeface="Bookman Old Style" panose="02050604050505020204" pitchFamily="18" charset="0"/>
          </a:endParaRPr>
        </a:p>
      </dgm:t>
    </dgm:pt>
    <dgm:pt modelId="{B30E7300-B1FE-4360-ADD8-10D2E4DD322F}" type="sibTrans" cxnId="{AD5F30B8-D02B-4A8D-976A-A217F21D088B}">
      <dgm:prSet/>
      <dgm:spPr/>
      <dgm:t>
        <a:bodyPr/>
        <a:lstStyle/>
        <a:p>
          <a:endParaRPr lang="pl-PL" b="1">
            <a:solidFill>
              <a:schemeClr val="tx1"/>
            </a:solidFill>
            <a:latin typeface="Bookman Old Style" panose="02050604050505020204" pitchFamily="18" charset="0"/>
          </a:endParaRPr>
        </a:p>
      </dgm:t>
    </dgm:pt>
    <dgm:pt modelId="{519C46F8-C663-478D-B242-96D8E7A958BD}">
      <dgm:prSet/>
      <dgm:spPr/>
      <dgm:t>
        <a:bodyPr/>
        <a:lstStyle/>
        <a:p>
          <a:pPr rtl="0"/>
          <a:r>
            <a:rPr lang="pl-PL" b="1" dirty="0" smtClean="0">
              <a:solidFill>
                <a:schemeClr val="tx1"/>
              </a:solidFill>
              <a:latin typeface="Bookman Old Style" panose="02050604050505020204" pitchFamily="18" charset="0"/>
            </a:rPr>
            <a:t>kursy</a:t>
          </a:r>
          <a:endParaRPr lang="pl-PL" b="1" dirty="0">
            <a:solidFill>
              <a:schemeClr val="tx1"/>
            </a:solidFill>
            <a:latin typeface="Bookman Old Style" panose="02050604050505020204" pitchFamily="18" charset="0"/>
          </a:endParaRPr>
        </a:p>
      </dgm:t>
    </dgm:pt>
    <dgm:pt modelId="{90166182-8F0E-44B1-885C-8E6C89B1BEDF}" type="parTrans" cxnId="{52760BE9-2F46-488F-99DA-045E66569727}">
      <dgm:prSet/>
      <dgm:spPr/>
      <dgm:t>
        <a:bodyPr/>
        <a:lstStyle/>
        <a:p>
          <a:endParaRPr lang="pl-PL" b="1">
            <a:solidFill>
              <a:schemeClr val="tx1"/>
            </a:solidFill>
            <a:latin typeface="Bookman Old Style" panose="02050604050505020204" pitchFamily="18" charset="0"/>
          </a:endParaRPr>
        </a:p>
      </dgm:t>
    </dgm:pt>
    <dgm:pt modelId="{3C48E21F-9197-4D52-AC88-A3165C07A44B}" type="sibTrans" cxnId="{52760BE9-2F46-488F-99DA-045E66569727}">
      <dgm:prSet/>
      <dgm:spPr/>
      <dgm:t>
        <a:bodyPr/>
        <a:lstStyle/>
        <a:p>
          <a:endParaRPr lang="pl-PL" b="1">
            <a:solidFill>
              <a:schemeClr val="tx1"/>
            </a:solidFill>
            <a:latin typeface="Bookman Old Style" panose="02050604050505020204" pitchFamily="18" charset="0"/>
          </a:endParaRPr>
        </a:p>
      </dgm:t>
    </dgm:pt>
    <dgm:pt modelId="{0D5F5544-3F1C-48D5-B314-3B89CBB489EC}">
      <dgm:prSet/>
      <dgm:spPr/>
      <dgm:t>
        <a:bodyPr/>
        <a:lstStyle/>
        <a:p>
          <a:pPr rtl="0"/>
          <a:r>
            <a:rPr lang="pl-PL" b="1" dirty="0" smtClean="0">
              <a:solidFill>
                <a:schemeClr val="tx1"/>
              </a:solidFill>
              <a:latin typeface="Bookman Old Style" panose="02050604050505020204" pitchFamily="18" charset="0"/>
            </a:rPr>
            <a:t>szkolenia</a:t>
          </a:r>
          <a:endParaRPr lang="pl-PL" b="1" dirty="0">
            <a:solidFill>
              <a:schemeClr val="tx1"/>
            </a:solidFill>
            <a:latin typeface="Bookman Old Style" panose="02050604050505020204" pitchFamily="18" charset="0"/>
          </a:endParaRPr>
        </a:p>
      </dgm:t>
    </dgm:pt>
    <dgm:pt modelId="{617A6DC1-08F2-486F-B20A-4F0D03DFA0A4}" type="parTrans" cxnId="{EC732480-2689-4A3D-833B-A48FA72CA893}">
      <dgm:prSet/>
      <dgm:spPr/>
      <dgm:t>
        <a:bodyPr/>
        <a:lstStyle/>
        <a:p>
          <a:endParaRPr lang="pl-PL" b="1">
            <a:solidFill>
              <a:schemeClr val="tx1"/>
            </a:solidFill>
            <a:latin typeface="Bookman Old Style" panose="02050604050505020204" pitchFamily="18" charset="0"/>
          </a:endParaRPr>
        </a:p>
      </dgm:t>
    </dgm:pt>
    <dgm:pt modelId="{F809AF36-F0B5-40A1-A956-F9D45A618853}" type="sibTrans" cxnId="{EC732480-2689-4A3D-833B-A48FA72CA893}">
      <dgm:prSet/>
      <dgm:spPr/>
      <dgm:t>
        <a:bodyPr/>
        <a:lstStyle/>
        <a:p>
          <a:endParaRPr lang="pl-PL" b="1">
            <a:solidFill>
              <a:schemeClr val="tx1"/>
            </a:solidFill>
            <a:latin typeface="Bookman Old Style" panose="02050604050505020204" pitchFamily="18" charset="0"/>
          </a:endParaRPr>
        </a:p>
      </dgm:t>
    </dgm:pt>
    <dgm:pt modelId="{C922AAC1-88DA-4487-B426-2BC07C6C26CF}" type="pres">
      <dgm:prSet presAssocID="{9096F3AC-1467-4585-9189-83767734D3EA}" presName="rootnode" presStyleCnt="0">
        <dgm:presLayoutVars>
          <dgm:chMax/>
          <dgm:chPref/>
          <dgm:dir/>
          <dgm:animLvl val="lvl"/>
        </dgm:presLayoutVars>
      </dgm:prSet>
      <dgm:spPr/>
      <dgm:t>
        <a:bodyPr/>
        <a:lstStyle/>
        <a:p>
          <a:endParaRPr lang="pl-PL"/>
        </a:p>
      </dgm:t>
    </dgm:pt>
    <dgm:pt modelId="{7CEE65CE-E082-4C03-94D2-EB81AC8C68D2}" type="pres">
      <dgm:prSet presAssocID="{26AEA1D7-4A2A-4F10-8A1B-A86723589614}" presName="composite" presStyleCnt="0"/>
      <dgm:spPr/>
    </dgm:pt>
    <dgm:pt modelId="{B8EEA154-6DC3-48EE-9999-05E0C699C044}" type="pres">
      <dgm:prSet presAssocID="{26AEA1D7-4A2A-4F10-8A1B-A86723589614}" presName="bentUpArrow1" presStyleLbl="alignImgPlace1" presStyleIdx="0" presStyleCnt="4"/>
      <dgm:spPr/>
    </dgm:pt>
    <dgm:pt modelId="{9B43F83A-5CBC-4B07-8CF3-0101F6CA89CE}" type="pres">
      <dgm:prSet presAssocID="{26AEA1D7-4A2A-4F10-8A1B-A86723589614}" presName="ParentText" presStyleLbl="node1" presStyleIdx="0" presStyleCnt="5">
        <dgm:presLayoutVars>
          <dgm:chMax val="1"/>
          <dgm:chPref val="1"/>
          <dgm:bulletEnabled val="1"/>
        </dgm:presLayoutVars>
      </dgm:prSet>
      <dgm:spPr/>
      <dgm:t>
        <a:bodyPr/>
        <a:lstStyle/>
        <a:p>
          <a:endParaRPr lang="pl-PL"/>
        </a:p>
      </dgm:t>
    </dgm:pt>
    <dgm:pt modelId="{2DEB8B0E-31F5-4F6E-89CA-123D32EC852A}" type="pres">
      <dgm:prSet presAssocID="{26AEA1D7-4A2A-4F10-8A1B-A86723589614}" presName="ChildText" presStyleLbl="revTx" presStyleIdx="0" presStyleCnt="4">
        <dgm:presLayoutVars>
          <dgm:chMax val="0"/>
          <dgm:chPref val="0"/>
          <dgm:bulletEnabled val="1"/>
        </dgm:presLayoutVars>
      </dgm:prSet>
      <dgm:spPr/>
    </dgm:pt>
    <dgm:pt modelId="{006BDE0C-C6F3-4CCC-8F76-BB6377E7CC93}" type="pres">
      <dgm:prSet presAssocID="{8F8CA11D-A830-44E0-8F42-287006F0893F}" presName="sibTrans" presStyleCnt="0"/>
      <dgm:spPr/>
    </dgm:pt>
    <dgm:pt modelId="{6BD016A2-56E9-402D-BA24-5F96D5C69056}" type="pres">
      <dgm:prSet presAssocID="{E994A543-8D6C-45E3-9903-2BF3A12AA628}" presName="composite" presStyleCnt="0"/>
      <dgm:spPr/>
    </dgm:pt>
    <dgm:pt modelId="{44617D52-F17F-49AB-AB17-4C761F8F845C}" type="pres">
      <dgm:prSet presAssocID="{E994A543-8D6C-45E3-9903-2BF3A12AA628}" presName="bentUpArrow1" presStyleLbl="alignImgPlace1" presStyleIdx="1" presStyleCnt="4" custLinFactNeighborY="5462"/>
      <dgm:spPr/>
    </dgm:pt>
    <dgm:pt modelId="{B1E2F634-AFC6-47C8-92F0-D790E3BB068B}" type="pres">
      <dgm:prSet presAssocID="{E994A543-8D6C-45E3-9903-2BF3A12AA628}" presName="ParentText" presStyleLbl="node1" presStyleIdx="1" presStyleCnt="5">
        <dgm:presLayoutVars>
          <dgm:chMax val="1"/>
          <dgm:chPref val="1"/>
          <dgm:bulletEnabled val="1"/>
        </dgm:presLayoutVars>
      </dgm:prSet>
      <dgm:spPr/>
      <dgm:t>
        <a:bodyPr/>
        <a:lstStyle/>
        <a:p>
          <a:endParaRPr lang="pl-PL"/>
        </a:p>
      </dgm:t>
    </dgm:pt>
    <dgm:pt modelId="{9E4327BE-CD8B-4CE5-B20C-30D236421D6E}" type="pres">
      <dgm:prSet presAssocID="{E994A543-8D6C-45E3-9903-2BF3A12AA628}" presName="ChildText" presStyleLbl="revTx" presStyleIdx="1" presStyleCnt="4">
        <dgm:presLayoutVars>
          <dgm:chMax val="0"/>
          <dgm:chPref val="0"/>
          <dgm:bulletEnabled val="1"/>
        </dgm:presLayoutVars>
      </dgm:prSet>
      <dgm:spPr/>
    </dgm:pt>
    <dgm:pt modelId="{938A49C7-BD85-421C-9DE0-AA764C5CD96D}" type="pres">
      <dgm:prSet presAssocID="{DBFB168F-5C8D-4B1F-98C3-435DF8EE770E}" presName="sibTrans" presStyleCnt="0"/>
      <dgm:spPr/>
    </dgm:pt>
    <dgm:pt modelId="{587F42F0-97E0-4A0A-A3A9-923E347445B2}" type="pres">
      <dgm:prSet presAssocID="{E3821ED0-E5CC-4E37-B7C8-1E28FB1968F0}" presName="composite" presStyleCnt="0"/>
      <dgm:spPr/>
    </dgm:pt>
    <dgm:pt modelId="{B52C8ACC-04CC-4CB9-8954-E09EAA54B630}" type="pres">
      <dgm:prSet presAssocID="{E3821ED0-E5CC-4E37-B7C8-1E28FB1968F0}" presName="bentUpArrow1" presStyleLbl="alignImgPlace1" presStyleIdx="2" presStyleCnt="4"/>
      <dgm:spPr/>
    </dgm:pt>
    <dgm:pt modelId="{AE0445D1-F2CD-4413-8069-E76DB0F937DF}" type="pres">
      <dgm:prSet presAssocID="{E3821ED0-E5CC-4E37-B7C8-1E28FB1968F0}" presName="ParentText" presStyleLbl="node1" presStyleIdx="2" presStyleCnt="5">
        <dgm:presLayoutVars>
          <dgm:chMax val="1"/>
          <dgm:chPref val="1"/>
          <dgm:bulletEnabled val="1"/>
        </dgm:presLayoutVars>
      </dgm:prSet>
      <dgm:spPr/>
      <dgm:t>
        <a:bodyPr/>
        <a:lstStyle/>
        <a:p>
          <a:endParaRPr lang="pl-PL"/>
        </a:p>
      </dgm:t>
    </dgm:pt>
    <dgm:pt modelId="{C3363A85-FCB2-4AD9-9E97-9F76BE693A69}" type="pres">
      <dgm:prSet presAssocID="{E3821ED0-E5CC-4E37-B7C8-1E28FB1968F0}" presName="ChildText" presStyleLbl="revTx" presStyleIdx="2" presStyleCnt="4">
        <dgm:presLayoutVars>
          <dgm:chMax val="0"/>
          <dgm:chPref val="0"/>
          <dgm:bulletEnabled val="1"/>
        </dgm:presLayoutVars>
      </dgm:prSet>
      <dgm:spPr/>
    </dgm:pt>
    <dgm:pt modelId="{DD020919-3B99-4D98-895E-B7376885D324}" type="pres">
      <dgm:prSet presAssocID="{B30E7300-B1FE-4360-ADD8-10D2E4DD322F}" presName="sibTrans" presStyleCnt="0"/>
      <dgm:spPr/>
    </dgm:pt>
    <dgm:pt modelId="{F8C601F8-B7F6-4DC2-A2FE-E5AE68010F43}" type="pres">
      <dgm:prSet presAssocID="{519C46F8-C663-478D-B242-96D8E7A958BD}" presName="composite" presStyleCnt="0"/>
      <dgm:spPr/>
    </dgm:pt>
    <dgm:pt modelId="{10117FD9-CECC-49B1-8FE8-EC5AAE26C48C}" type="pres">
      <dgm:prSet presAssocID="{519C46F8-C663-478D-B242-96D8E7A958BD}" presName="bentUpArrow1" presStyleLbl="alignImgPlace1" presStyleIdx="3" presStyleCnt="4"/>
      <dgm:spPr/>
    </dgm:pt>
    <dgm:pt modelId="{DB992DEE-589C-4BF3-878F-4CE7B8F870BC}" type="pres">
      <dgm:prSet presAssocID="{519C46F8-C663-478D-B242-96D8E7A958BD}" presName="ParentText" presStyleLbl="node1" presStyleIdx="3" presStyleCnt="5">
        <dgm:presLayoutVars>
          <dgm:chMax val="1"/>
          <dgm:chPref val="1"/>
          <dgm:bulletEnabled val="1"/>
        </dgm:presLayoutVars>
      </dgm:prSet>
      <dgm:spPr/>
      <dgm:t>
        <a:bodyPr/>
        <a:lstStyle/>
        <a:p>
          <a:endParaRPr lang="pl-PL"/>
        </a:p>
      </dgm:t>
    </dgm:pt>
    <dgm:pt modelId="{87480250-3365-403E-A7C6-77B6385C2EC2}" type="pres">
      <dgm:prSet presAssocID="{519C46F8-C663-478D-B242-96D8E7A958BD}" presName="ChildText" presStyleLbl="revTx" presStyleIdx="3" presStyleCnt="4">
        <dgm:presLayoutVars>
          <dgm:chMax val="0"/>
          <dgm:chPref val="0"/>
          <dgm:bulletEnabled val="1"/>
        </dgm:presLayoutVars>
      </dgm:prSet>
      <dgm:spPr/>
    </dgm:pt>
    <dgm:pt modelId="{86C5B3A1-D60A-4E7B-B39A-4EFF67FB1C4F}" type="pres">
      <dgm:prSet presAssocID="{3C48E21F-9197-4D52-AC88-A3165C07A44B}" presName="sibTrans" presStyleCnt="0"/>
      <dgm:spPr/>
    </dgm:pt>
    <dgm:pt modelId="{CEB05A5B-A461-4B2D-BD8A-873F196E9C7B}" type="pres">
      <dgm:prSet presAssocID="{0D5F5544-3F1C-48D5-B314-3B89CBB489EC}" presName="composite" presStyleCnt="0"/>
      <dgm:spPr/>
    </dgm:pt>
    <dgm:pt modelId="{B47E48E8-F9F5-47FA-A39B-812BD1FB6991}" type="pres">
      <dgm:prSet presAssocID="{0D5F5544-3F1C-48D5-B314-3B89CBB489EC}" presName="ParentText" presStyleLbl="node1" presStyleIdx="4" presStyleCnt="5">
        <dgm:presLayoutVars>
          <dgm:chMax val="1"/>
          <dgm:chPref val="1"/>
          <dgm:bulletEnabled val="1"/>
        </dgm:presLayoutVars>
      </dgm:prSet>
      <dgm:spPr/>
      <dgm:t>
        <a:bodyPr/>
        <a:lstStyle/>
        <a:p>
          <a:endParaRPr lang="pl-PL"/>
        </a:p>
      </dgm:t>
    </dgm:pt>
  </dgm:ptLst>
  <dgm:cxnLst>
    <dgm:cxn modelId="{52760BE9-2F46-488F-99DA-045E66569727}" srcId="{9096F3AC-1467-4585-9189-83767734D3EA}" destId="{519C46F8-C663-478D-B242-96D8E7A958BD}" srcOrd="3" destOrd="0" parTransId="{90166182-8F0E-44B1-885C-8E6C89B1BEDF}" sibTransId="{3C48E21F-9197-4D52-AC88-A3165C07A44B}"/>
    <dgm:cxn modelId="{8135666F-5778-4E10-B7B4-2AB3AC63ED2E}" type="presOf" srcId="{0D5F5544-3F1C-48D5-B314-3B89CBB489EC}" destId="{B47E48E8-F9F5-47FA-A39B-812BD1FB6991}" srcOrd="0" destOrd="0" presId="urn:microsoft.com/office/officeart/2005/8/layout/StepDownProcess"/>
    <dgm:cxn modelId="{AD5F30B8-D02B-4A8D-976A-A217F21D088B}" srcId="{9096F3AC-1467-4585-9189-83767734D3EA}" destId="{E3821ED0-E5CC-4E37-B7C8-1E28FB1968F0}" srcOrd="2" destOrd="0" parTransId="{5C742572-3552-4CD7-80F3-E0CA5CAB4D80}" sibTransId="{B30E7300-B1FE-4360-ADD8-10D2E4DD322F}"/>
    <dgm:cxn modelId="{E6E0BBC3-B44A-4028-AD2E-B85C1AEE73B7}" type="presOf" srcId="{519C46F8-C663-478D-B242-96D8E7A958BD}" destId="{DB992DEE-589C-4BF3-878F-4CE7B8F870BC}" srcOrd="0" destOrd="0" presId="urn:microsoft.com/office/officeart/2005/8/layout/StepDownProcess"/>
    <dgm:cxn modelId="{EC732480-2689-4A3D-833B-A48FA72CA893}" srcId="{9096F3AC-1467-4585-9189-83767734D3EA}" destId="{0D5F5544-3F1C-48D5-B314-3B89CBB489EC}" srcOrd="4" destOrd="0" parTransId="{617A6DC1-08F2-486F-B20A-4F0D03DFA0A4}" sibTransId="{F809AF36-F0B5-40A1-A956-F9D45A618853}"/>
    <dgm:cxn modelId="{7205096D-C469-4C7F-963D-9567305BF29D}" type="presOf" srcId="{26AEA1D7-4A2A-4F10-8A1B-A86723589614}" destId="{9B43F83A-5CBC-4B07-8CF3-0101F6CA89CE}" srcOrd="0" destOrd="0" presId="urn:microsoft.com/office/officeart/2005/8/layout/StepDownProcess"/>
    <dgm:cxn modelId="{F17E6D72-3598-4D42-AE93-13E40F82DC7F}" type="presOf" srcId="{9096F3AC-1467-4585-9189-83767734D3EA}" destId="{C922AAC1-88DA-4487-B426-2BC07C6C26CF}" srcOrd="0" destOrd="0" presId="urn:microsoft.com/office/officeart/2005/8/layout/StepDownProcess"/>
    <dgm:cxn modelId="{F6027350-5671-4EF8-92FA-ED6BB786C541}" type="presOf" srcId="{E994A543-8D6C-45E3-9903-2BF3A12AA628}" destId="{B1E2F634-AFC6-47C8-92F0-D790E3BB068B}" srcOrd="0" destOrd="0" presId="urn:microsoft.com/office/officeart/2005/8/layout/StepDownProcess"/>
    <dgm:cxn modelId="{A07B7578-B4CD-4751-A683-4E6726B39085}" type="presOf" srcId="{E3821ED0-E5CC-4E37-B7C8-1E28FB1968F0}" destId="{AE0445D1-F2CD-4413-8069-E76DB0F937DF}" srcOrd="0" destOrd="0" presId="urn:microsoft.com/office/officeart/2005/8/layout/StepDownProcess"/>
    <dgm:cxn modelId="{0F8E144C-3BAC-4A37-9B0D-FF1476BA48AF}" srcId="{9096F3AC-1467-4585-9189-83767734D3EA}" destId="{26AEA1D7-4A2A-4F10-8A1B-A86723589614}" srcOrd="0" destOrd="0" parTransId="{76DC58C3-1DF9-4550-951A-D3894C6CF24C}" sibTransId="{8F8CA11D-A830-44E0-8F42-287006F0893F}"/>
    <dgm:cxn modelId="{7E2D7514-2369-47E0-989A-D3157101FB78}" srcId="{9096F3AC-1467-4585-9189-83767734D3EA}" destId="{E994A543-8D6C-45E3-9903-2BF3A12AA628}" srcOrd="1" destOrd="0" parTransId="{AD1A9696-97F5-49F9-B84E-D0424C2ACAB2}" sibTransId="{DBFB168F-5C8D-4B1F-98C3-435DF8EE770E}"/>
    <dgm:cxn modelId="{83C8822C-C918-4FC3-ADA4-1BEDBB080677}" type="presParOf" srcId="{C922AAC1-88DA-4487-B426-2BC07C6C26CF}" destId="{7CEE65CE-E082-4C03-94D2-EB81AC8C68D2}" srcOrd="0" destOrd="0" presId="urn:microsoft.com/office/officeart/2005/8/layout/StepDownProcess"/>
    <dgm:cxn modelId="{98C215EE-985B-4DB5-9560-21B8D66987EF}" type="presParOf" srcId="{7CEE65CE-E082-4C03-94D2-EB81AC8C68D2}" destId="{B8EEA154-6DC3-48EE-9999-05E0C699C044}" srcOrd="0" destOrd="0" presId="urn:microsoft.com/office/officeart/2005/8/layout/StepDownProcess"/>
    <dgm:cxn modelId="{A488B8C1-3D74-4A34-9C5F-570FCAAA54C7}" type="presParOf" srcId="{7CEE65CE-E082-4C03-94D2-EB81AC8C68D2}" destId="{9B43F83A-5CBC-4B07-8CF3-0101F6CA89CE}" srcOrd="1" destOrd="0" presId="urn:microsoft.com/office/officeart/2005/8/layout/StepDownProcess"/>
    <dgm:cxn modelId="{5B92E325-AB46-4990-9DF4-3AC550AA38E5}" type="presParOf" srcId="{7CEE65CE-E082-4C03-94D2-EB81AC8C68D2}" destId="{2DEB8B0E-31F5-4F6E-89CA-123D32EC852A}" srcOrd="2" destOrd="0" presId="urn:microsoft.com/office/officeart/2005/8/layout/StepDownProcess"/>
    <dgm:cxn modelId="{F9214E96-DB7A-4219-ABB6-D83D0834FFFD}" type="presParOf" srcId="{C922AAC1-88DA-4487-B426-2BC07C6C26CF}" destId="{006BDE0C-C6F3-4CCC-8F76-BB6377E7CC93}" srcOrd="1" destOrd="0" presId="urn:microsoft.com/office/officeart/2005/8/layout/StepDownProcess"/>
    <dgm:cxn modelId="{52BAB334-17DC-44FC-8B89-55FD05527E5A}" type="presParOf" srcId="{C922AAC1-88DA-4487-B426-2BC07C6C26CF}" destId="{6BD016A2-56E9-402D-BA24-5F96D5C69056}" srcOrd="2" destOrd="0" presId="urn:microsoft.com/office/officeart/2005/8/layout/StepDownProcess"/>
    <dgm:cxn modelId="{65E689F2-D2CB-46AE-ACF2-A5973C8E24C1}" type="presParOf" srcId="{6BD016A2-56E9-402D-BA24-5F96D5C69056}" destId="{44617D52-F17F-49AB-AB17-4C761F8F845C}" srcOrd="0" destOrd="0" presId="urn:microsoft.com/office/officeart/2005/8/layout/StepDownProcess"/>
    <dgm:cxn modelId="{2572F655-7340-4419-8E90-7EF05C46FAE7}" type="presParOf" srcId="{6BD016A2-56E9-402D-BA24-5F96D5C69056}" destId="{B1E2F634-AFC6-47C8-92F0-D790E3BB068B}" srcOrd="1" destOrd="0" presId="urn:microsoft.com/office/officeart/2005/8/layout/StepDownProcess"/>
    <dgm:cxn modelId="{549165CC-23BF-481B-9809-1D7161A78227}" type="presParOf" srcId="{6BD016A2-56E9-402D-BA24-5F96D5C69056}" destId="{9E4327BE-CD8B-4CE5-B20C-30D236421D6E}" srcOrd="2" destOrd="0" presId="urn:microsoft.com/office/officeart/2005/8/layout/StepDownProcess"/>
    <dgm:cxn modelId="{BD3DDCE5-07B1-4841-B57D-6ED1525D2C7E}" type="presParOf" srcId="{C922AAC1-88DA-4487-B426-2BC07C6C26CF}" destId="{938A49C7-BD85-421C-9DE0-AA764C5CD96D}" srcOrd="3" destOrd="0" presId="urn:microsoft.com/office/officeart/2005/8/layout/StepDownProcess"/>
    <dgm:cxn modelId="{2641A28E-BA0E-41C4-A3A3-9E09EB2A559F}" type="presParOf" srcId="{C922AAC1-88DA-4487-B426-2BC07C6C26CF}" destId="{587F42F0-97E0-4A0A-A3A9-923E347445B2}" srcOrd="4" destOrd="0" presId="urn:microsoft.com/office/officeart/2005/8/layout/StepDownProcess"/>
    <dgm:cxn modelId="{CACC08F4-181C-48D9-91C6-A6A3AF77C0AE}" type="presParOf" srcId="{587F42F0-97E0-4A0A-A3A9-923E347445B2}" destId="{B52C8ACC-04CC-4CB9-8954-E09EAA54B630}" srcOrd="0" destOrd="0" presId="urn:microsoft.com/office/officeart/2005/8/layout/StepDownProcess"/>
    <dgm:cxn modelId="{EBD14A65-8C11-48C2-94DC-5D8CFE5F432F}" type="presParOf" srcId="{587F42F0-97E0-4A0A-A3A9-923E347445B2}" destId="{AE0445D1-F2CD-4413-8069-E76DB0F937DF}" srcOrd="1" destOrd="0" presId="urn:microsoft.com/office/officeart/2005/8/layout/StepDownProcess"/>
    <dgm:cxn modelId="{EF1AFF1E-E693-435B-BAE9-94936596F70D}" type="presParOf" srcId="{587F42F0-97E0-4A0A-A3A9-923E347445B2}" destId="{C3363A85-FCB2-4AD9-9E97-9F76BE693A69}" srcOrd="2" destOrd="0" presId="urn:microsoft.com/office/officeart/2005/8/layout/StepDownProcess"/>
    <dgm:cxn modelId="{3614E5E9-C541-4D6E-9152-6F88C2C5087E}" type="presParOf" srcId="{C922AAC1-88DA-4487-B426-2BC07C6C26CF}" destId="{DD020919-3B99-4D98-895E-B7376885D324}" srcOrd="5" destOrd="0" presId="urn:microsoft.com/office/officeart/2005/8/layout/StepDownProcess"/>
    <dgm:cxn modelId="{1D3D0930-757E-49CB-A2A8-24B29C76ED07}" type="presParOf" srcId="{C922AAC1-88DA-4487-B426-2BC07C6C26CF}" destId="{F8C601F8-B7F6-4DC2-A2FE-E5AE68010F43}" srcOrd="6" destOrd="0" presId="urn:microsoft.com/office/officeart/2005/8/layout/StepDownProcess"/>
    <dgm:cxn modelId="{9023B569-748F-44A2-A9D6-0E186848EF06}" type="presParOf" srcId="{F8C601F8-B7F6-4DC2-A2FE-E5AE68010F43}" destId="{10117FD9-CECC-49B1-8FE8-EC5AAE26C48C}" srcOrd="0" destOrd="0" presId="urn:microsoft.com/office/officeart/2005/8/layout/StepDownProcess"/>
    <dgm:cxn modelId="{16778917-093A-4857-845F-B29BD05DD14C}" type="presParOf" srcId="{F8C601F8-B7F6-4DC2-A2FE-E5AE68010F43}" destId="{DB992DEE-589C-4BF3-878F-4CE7B8F870BC}" srcOrd="1" destOrd="0" presId="urn:microsoft.com/office/officeart/2005/8/layout/StepDownProcess"/>
    <dgm:cxn modelId="{9F577DA3-3BC8-41DC-901D-E55E7FEFCF74}" type="presParOf" srcId="{F8C601F8-B7F6-4DC2-A2FE-E5AE68010F43}" destId="{87480250-3365-403E-A7C6-77B6385C2EC2}" srcOrd="2" destOrd="0" presId="urn:microsoft.com/office/officeart/2005/8/layout/StepDownProcess"/>
    <dgm:cxn modelId="{0D84B9A4-2193-4B5D-BBA2-F74AD2F6991C}" type="presParOf" srcId="{C922AAC1-88DA-4487-B426-2BC07C6C26CF}" destId="{86C5B3A1-D60A-4E7B-B39A-4EFF67FB1C4F}" srcOrd="7" destOrd="0" presId="urn:microsoft.com/office/officeart/2005/8/layout/StepDownProcess"/>
    <dgm:cxn modelId="{4A9171BC-4043-428B-A5C1-8F97FA5C6CD8}" type="presParOf" srcId="{C922AAC1-88DA-4487-B426-2BC07C6C26CF}" destId="{CEB05A5B-A461-4B2D-BD8A-873F196E9C7B}" srcOrd="8" destOrd="0" presId="urn:microsoft.com/office/officeart/2005/8/layout/StepDownProcess"/>
    <dgm:cxn modelId="{31FC23EE-31C5-46A2-91A2-87F245D8A0A0}" type="presParOf" srcId="{CEB05A5B-A461-4B2D-BD8A-873F196E9C7B}" destId="{B47E48E8-F9F5-47FA-A39B-812BD1FB6991}" srcOrd="0" destOrd="0" presId="urn:microsoft.com/office/officeart/2005/8/layout/StepDownProcess"/>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F7AFCBE-AB92-4E3E-983F-03F40E977D10}">
      <dsp:nvSpPr>
        <dsp:cNvPr id="0" name=""/>
        <dsp:cNvSpPr/>
      </dsp:nvSpPr>
      <dsp:spPr>
        <a:xfrm>
          <a:off x="0" y="995"/>
          <a:ext cx="7279672" cy="0"/>
        </a:xfrm>
        <a:prstGeom prst="line">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678D1E-9D2E-4C7E-BD74-303AE005B302}">
      <dsp:nvSpPr>
        <dsp:cNvPr id="0" name=""/>
        <dsp:cNvSpPr/>
      </dsp:nvSpPr>
      <dsp:spPr>
        <a:xfrm>
          <a:off x="0" y="995"/>
          <a:ext cx="1455934" cy="3002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r>
            <a:rPr lang="pl-PL" sz="1400" b="1" kern="1200" dirty="0" smtClean="0">
              <a:solidFill>
                <a:srgbClr val="7030A0"/>
              </a:solidFill>
              <a:latin typeface="Bookman Old Style" panose="02050604050505020204" pitchFamily="18" charset="0"/>
            </a:rPr>
            <a:t>Osoby zagrożone ubóstwem lub wykluczeniem społecznym z terenów objętych LSR</a:t>
          </a:r>
        </a:p>
        <a:p>
          <a:pPr lvl="0" algn="l" defTabSz="622300" rtl="0">
            <a:lnSpc>
              <a:spcPct val="90000"/>
            </a:lnSpc>
            <a:spcBef>
              <a:spcPct val="0"/>
            </a:spcBef>
            <a:spcAft>
              <a:spcPct val="35000"/>
            </a:spcAft>
          </a:pPr>
          <a:r>
            <a:rPr lang="pl-PL" sz="1000" kern="1200" dirty="0" smtClean="0">
              <a:latin typeface="Bookman Old Style" panose="02050604050505020204" pitchFamily="18" charset="0"/>
            </a:rPr>
            <a:t>(W rozumieniu Wytycznych w zakresie realizacji wsparcia w obszarze włączenia społecznego i zwalczania ubóstwa z wykorzystaniem środków EFS i EFRR na lata 2014-2020)</a:t>
          </a:r>
          <a:endParaRPr lang="pl-PL" sz="1000" kern="1200" dirty="0">
            <a:latin typeface="Bookman Old Style" panose="02050604050505020204" pitchFamily="18" charset="0"/>
          </a:endParaRPr>
        </a:p>
      </dsp:txBody>
      <dsp:txXfrm>
        <a:off x="0" y="995"/>
        <a:ext cx="1455934" cy="3002677"/>
      </dsp:txXfrm>
    </dsp:sp>
    <dsp:sp modelId="{0A30F0AB-D327-4E05-A3E3-77BFAB154379}">
      <dsp:nvSpPr>
        <dsp:cNvPr id="0" name=""/>
        <dsp:cNvSpPr/>
      </dsp:nvSpPr>
      <dsp:spPr>
        <a:xfrm>
          <a:off x="1565129" y="15217"/>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kern="1200" dirty="0" smtClean="0">
              <a:latin typeface="Bookman Old Style" panose="02050604050505020204" pitchFamily="18" charset="0"/>
            </a:rPr>
            <a:t>osoby lub rodziny korzystające ze świadczeń z pomocy społecznej</a:t>
          </a:r>
          <a:endParaRPr lang="pl-PL" sz="1200" kern="1200" dirty="0">
            <a:latin typeface="Bookman Old Style" panose="02050604050505020204" pitchFamily="18" charset="0"/>
          </a:endParaRPr>
        </a:p>
      </dsp:txBody>
      <dsp:txXfrm>
        <a:off x="1565129" y="15217"/>
        <a:ext cx="5714542" cy="284433"/>
      </dsp:txXfrm>
    </dsp:sp>
    <dsp:sp modelId="{497345F8-063A-47B6-A023-596CE81B7750}">
      <dsp:nvSpPr>
        <dsp:cNvPr id="0" name=""/>
        <dsp:cNvSpPr/>
      </dsp:nvSpPr>
      <dsp:spPr>
        <a:xfrm>
          <a:off x="1455934" y="299650"/>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1592C1-C85A-446F-9796-1824F1AF0418}">
      <dsp:nvSpPr>
        <dsp:cNvPr id="0" name=""/>
        <dsp:cNvSpPr/>
      </dsp:nvSpPr>
      <dsp:spPr>
        <a:xfrm>
          <a:off x="1565129" y="313872"/>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b="0" kern="1200" dirty="0" smtClean="0">
              <a:latin typeface="Bookman Old Style" panose="02050604050505020204" pitchFamily="18" charset="0"/>
            </a:rPr>
            <a:t>osoby przebywające w pieczy zastępczej lub opuszczające pieczę zastępczą</a:t>
          </a:r>
          <a:endParaRPr lang="pl-PL" sz="1200" b="0" kern="1200" dirty="0">
            <a:latin typeface="Bookman Old Style" panose="02050604050505020204" pitchFamily="18" charset="0"/>
          </a:endParaRPr>
        </a:p>
      </dsp:txBody>
      <dsp:txXfrm>
        <a:off x="1565129" y="313872"/>
        <a:ext cx="5714542" cy="284433"/>
      </dsp:txXfrm>
    </dsp:sp>
    <dsp:sp modelId="{1FE0007A-3F01-46B0-AA92-8B5A457B4B9C}">
      <dsp:nvSpPr>
        <dsp:cNvPr id="0" name=""/>
        <dsp:cNvSpPr/>
      </dsp:nvSpPr>
      <dsp:spPr>
        <a:xfrm>
          <a:off x="1455934" y="598305"/>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B48E21-A955-4A28-88F6-9CF498D23D4B}">
      <dsp:nvSpPr>
        <dsp:cNvPr id="0" name=""/>
        <dsp:cNvSpPr/>
      </dsp:nvSpPr>
      <dsp:spPr>
        <a:xfrm>
          <a:off x="1565129" y="612527"/>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b="0" kern="1200" dirty="0" smtClean="0">
              <a:latin typeface="Bookman Old Style" panose="02050604050505020204" pitchFamily="18" charset="0"/>
            </a:rPr>
            <a:t>osoby nieletnie, objęte kuratela sądową</a:t>
          </a:r>
          <a:endParaRPr lang="pl-PL" sz="1200" b="0" kern="1200" dirty="0">
            <a:latin typeface="Bookman Old Style" panose="02050604050505020204" pitchFamily="18" charset="0"/>
          </a:endParaRPr>
        </a:p>
      </dsp:txBody>
      <dsp:txXfrm>
        <a:off x="1565129" y="612527"/>
        <a:ext cx="5714542" cy="284433"/>
      </dsp:txXfrm>
    </dsp:sp>
    <dsp:sp modelId="{9C96DED2-E512-4ABF-9023-305855DDFDDF}">
      <dsp:nvSpPr>
        <dsp:cNvPr id="0" name=""/>
        <dsp:cNvSpPr/>
      </dsp:nvSpPr>
      <dsp:spPr>
        <a:xfrm>
          <a:off x="1455934" y="896960"/>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F38402-0414-4BA6-BE71-5E3657BEE2F1}">
      <dsp:nvSpPr>
        <dsp:cNvPr id="0" name=""/>
        <dsp:cNvSpPr/>
      </dsp:nvSpPr>
      <dsp:spPr>
        <a:xfrm>
          <a:off x="1565129" y="911182"/>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b="0" kern="1200" dirty="0" smtClean="0">
              <a:latin typeface="Bookman Old Style" panose="02050604050505020204" pitchFamily="18" charset="0"/>
            </a:rPr>
            <a:t>osoby przebywające w MOW i MOS</a:t>
          </a:r>
          <a:endParaRPr lang="pl-PL" sz="1200" b="0" kern="1200" dirty="0">
            <a:latin typeface="Bookman Old Style" panose="02050604050505020204" pitchFamily="18" charset="0"/>
          </a:endParaRPr>
        </a:p>
      </dsp:txBody>
      <dsp:txXfrm>
        <a:off x="1565129" y="911182"/>
        <a:ext cx="5714542" cy="284433"/>
      </dsp:txXfrm>
    </dsp:sp>
    <dsp:sp modelId="{51EAD218-AE53-4EA6-9264-4D9C14FEDD5B}">
      <dsp:nvSpPr>
        <dsp:cNvPr id="0" name=""/>
        <dsp:cNvSpPr/>
      </dsp:nvSpPr>
      <dsp:spPr>
        <a:xfrm>
          <a:off x="1455934" y="1195615"/>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9479D7-D423-48F0-865D-E0C729A3062B}">
      <dsp:nvSpPr>
        <dsp:cNvPr id="0" name=""/>
        <dsp:cNvSpPr/>
      </dsp:nvSpPr>
      <dsp:spPr>
        <a:xfrm>
          <a:off x="1565129" y="1209837"/>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b="0" kern="1200" dirty="0" smtClean="0">
              <a:latin typeface="Bookman Old Style" panose="02050604050505020204" pitchFamily="18" charset="0"/>
            </a:rPr>
            <a:t>rodziny z dzieckiem z niepełnosprawnością</a:t>
          </a:r>
          <a:endParaRPr lang="pl-PL" sz="1200" b="0" kern="1200" dirty="0">
            <a:latin typeface="Bookman Old Style" panose="02050604050505020204" pitchFamily="18" charset="0"/>
          </a:endParaRPr>
        </a:p>
      </dsp:txBody>
      <dsp:txXfrm>
        <a:off x="1565129" y="1209837"/>
        <a:ext cx="5714542" cy="284433"/>
      </dsp:txXfrm>
    </dsp:sp>
    <dsp:sp modelId="{874BC056-3754-4A1E-A170-22230D8C9339}">
      <dsp:nvSpPr>
        <dsp:cNvPr id="0" name=""/>
        <dsp:cNvSpPr/>
      </dsp:nvSpPr>
      <dsp:spPr>
        <a:xfrm>
          <a:off x="1455934" y="1494270"/>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CFAB90-B258-46A1-957A-77D06E4E61EF}">
      <dsp:nvSpPr>
        <dsp:cNvPr id="0" name=""/>
        <dsp:cNvSpPr/>
      </dsp:nvSpPr>
      <dsp:spPr>
        <a:xfrm>
          <a:off x="1565129" y="1508492"/>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pl-PL" sz="1200" b="0" kern="1200" dirty="0">
              <a:latin typeface="Bookman Old Style" panose="02050604050505020204" pitchFamily="18" charset="0"/>
            </a:rPr>
            <a:t>osoby z niepełnosprawnością</a:t>
          </a:r>
        </a:p>
      </dsp:txBody>
      <dsp:txXfrm>
        <a:off x="1565129" y="1508492"/>
        <a:ext cx="5714542" cy="284433"/>
      </dsp:txXfrm>
    </dsp:sp>
    <dsp:sp modelId="{D6664FEB-D006-419A-B808-EF6DEACB5B34}">
      <dsp:nvSpPr>
        <dsp:cNvPr id="0" name=""/>
        <dsp:cNvSpPr/>
      </dsp:nvSpPr>
      <dsp:spPr>
        <a:xfrm>
          <a:off x="1455934" y="1792925"/>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E8AAFCC-547B-4549-92B3-60639E144B9B}">
      <dsp:nvSpPr>
        <dsp:cNvPr id="0" name=""/>
        <dsp:cNvSpPr/>
      </dsp:nvSpPr>
      <dsp:spPr>
        <a:xfrm>
          <a:off x="1565129" y="1807147"/>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b="0" kern="1200" dirty="0" smtClean="0">
              <a:latin typeface="Bookman Old Style" panose="02050604050505020204" pitchFamily="18" charset="0"/>
            </a:rPr>
            <a:t>osoby niesamodzielne</a:t>
          </a:r>
          <a:endParaRPr lang="pl-PL" sz="1200" b="0" kern="1200" dirty="0">
            <a:latin typeface="Bookman Old Style" panose="02050604050505020204" pitchFamily="18" charset="0"/>
          </a:endParaRPr>
        </a:p>
      </dsp:txBody>
      <dsp:txXfrm>
        <a:off x="1565129" y="1807147"/>
        <a:ext cx="5714542" cy="284433"/>
      </dsp:txXfrm>
    </dsp:sp>
    <dsp:sp modelId="{89899322-5488-4592-B509-01B26ED98565}">
      <dsp:nvSpPr>
        <dsp:cNvPr id="0" name=""/>
        <dsp:cNvSpPr/>
      </dsp:nvSpPr>
      <dsp:spPr>
        <a:xfrm>
          <a:off x="1455934" y="2091580"/>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3E95ED2-DB40-41CC-82D5-D657AA317116}">
      <dsp:nvSpPr>
        <dsp:cNvPr id="0" name=""/>
        <dsp:cNvSpPr/>
      </dsp:nvSpPr>
      <dsp:spPr>
        <a:xfrm>
          <a:off x="1565129" y="2105802"/>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pl-PL" sz="1200" b="0" kern="1200" dirty="0" smtClean="0">
              <a:latin typeface="Bookman Old Style" panose="02050604050505020204" pitchFamily="18" charset="0"/>
            </a:rPr>
            <a:t>osoby </a:t>
          </a:r>
          <a:r>
            <a:rPr lang="pl-PL" sz="1200" b="0" kern="1200" dirty="0">
              <a:latin typeface="Bookman Old Style" panose="02050604050505020204" pitchFamily="18" charset="0"/>
            </a:rPr>
            <a:t>bezdomne</a:t>
          </a:r>
        </a:p>
      </dsp:txBody>
      <dsp:txXfrm>
        <a:off x="1565129" y="2105802"/>
        <a:ext cx="5714542" cy="284433"/>
      </dsp:txXfrm>
    </dsp:sp>
    <dsp:sp modelId="{20107E39-747C-4559-82AB-D392E9A6C064}">
      <dsp:nvSpPr>
        <dsp:cNvPr id="0" name=""/>
        <dsp:cNvSpPr/>
      </dsp:nvSpPr>
      <dsp:spPr>
        <a:xfrm>
          <a:off x="1455934" y="2390235"/>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B4E9530-8487-45D8-B668-1C219AD312F1}">
      <dsp:nvSpPr>
        <dsp:cNvPr id="0" name=""/>
        <dsp:cNvSpPr/>
      </dsp:nvSpPr>
      <dsp:spPr>
        <a:xfrm>
          <a:off x="1565129" y="2404457"/>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rtl="0">
            <a:lnSpc>
              <a:spcPct val="90000"/>
            </a:lnSpc>
            <a:spcBef>
              <a:spcPct val="0"/>
            </a:spcBef>
            <a:spcAft>
              <a:spcPct val="35000"/>
            </a:spcAft>
          </a:pPr>
          <a:r>
            <a:rPr lang="pl-PL" sz="1200" b="0" kern="1200" dirty="0" smtClean="0">
              <a:latin typeface="Bookman Old Style" panose="02050604050505020204" pitchFamily="18" charset="0"/>
            </a:rPr>
            <a:t>pozbawienia wolności</a:t>
          </a:r>
          <a:endParaRPr lang="pl-PL" sz="1200" b="0" kern="1200" dirty="0">
            <a:latin typeface="Bookman Old Style" panose="02050604050505020204" pitchFamily="18" charset="0"/>
          </a:endParaRPr>
        </a:p>
      </dsp:txBody>
      <dsp:txXfrm>
        <a:off x="1565129" y="2404457"/>
        <a:ext cx="5714542" cy="284433"/>
      </dsp:txXfrm>
    </dsp:sp>
    <dsp:sp modelId="{4C2672EF-1184-46E7-AD55-03078475F4F6}">
      <dsp:nvSpPr>
        <dsp:cNvPr id="0" name=""/>
        <dsp:cNvSpPr/>
      </dsp:nvSpPr>
      <dsp:spPr>
        <a:xfrm>
          <a:off x="1455934" y="2688890"/>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B82192C-7C39-4A45-BC7E-7EBA4989DEC3}">
      <dsp:nvSpPr>
        <dsp:cNvPr id="0" name=""/>
        <dsp:cNvSpPr/>
      </dsp:nvSpPr>
      <dsp:spPr>
        <a:xfrm>
          <a:off x="1565129" y="2703112"/>
          <a:ext cx="5714542" cy="284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90000"/>
            </a:lnSpc>
            <a:spcBef>
              <a:spcPct val="0"/>
            </a:spcBef>
            <a:spcAft>
              <a:spcPct val="35000"/>
            </a:spcAft>
          </a:pPr>
          <a:r>
            <a:rPr lang="pl-PL" sz="1200" b="0" kern="1200" dirty="0" smtClean="0">
              <a:latin typeface="Bookman Old Style" panose="02050604050505020204" pitchFamily="18" charset="0"/>
            </a:rPr>
            <a:t>osoby </a:t>
          </a:r>
          <a:r>
            <a:rPr lang="pl-PL" sz="1200" b="0" kern="1200" dirty="0">
              <a:latin typeface="Bookman Old Style" panose="02050604050505020204" pitchFamily="18" charset="0"/>
            </a:rPr>
            <a:t>korzystające z PO </a:t>
          </a:r>
          <a:r>
            <a:rPr lang="pl-PL" sz="1200" b="0" kern="1200" dirty="0" smtClean="0">
              <a:latin typeface="Bookman Old Style" panose="02050604050505020204" pitchFamily="18" charset="0"/>
            </a:rPr>
            <a:t>PŻ</a:t>
          </a:r>
          <a:endParaRPr lang="pl-PL" sz="1200" b="0" kern="1200" dirty="0">
            <a:latin typeface="Bookman Old Style" panose="02050604050505020204" pitchFamily="18" charset="0"/>
          </a:endParaRPr>
        </a:p>
      </dsp:txBody>
      <dsp:txXfrm>
        <a:off x="1565129" y="2703112"/>
        <a:ext cx="5714542" cy="284433"/>
      </dsp:txXfrm>
    </dsp:sp>
    <dsp:sp modelId="{FF270387-868A-4761-8425-46663F2B104F}">
      <dsp:nvSpPr>
        <dsp:cNvPr id="0" name=""/>
        <dsp:cNvSpPr/>
      </dsp:nvSpPr>
      <dsp:spPr>
        <a:xfrm>
          <a:off x="1455934" y="2987545"/>
          <a:ext cx="5823737" cy="0"/>
        </a:xfrm>
        <a:prstGeom prst="line">
          <a:avLst/>
        </a:prstGeom>
        <a:solidFill>
          <a:schemeClr val="accent3">
            <a:hueOff val="0"/>
            <a:satOff val="0"/>
            <a:lumOff val="0"/>
            <a:alphaOff val="0"/>
          </a:schemeClr>
        </a:solidFill>
        <a:ln w="25400" cap="flat" cmpd="sng" algn="ctr">
          <a:solidFill>
            <a:schemeClr val="accent3">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473D07E-2FC9-46BE-8065-87CF0220E9CC}">
      <dsp:nvSpPr>
        <dsp:cNvPr id="0" name=""/>
        <dsp:cNvSpPr/>
      </dsp:nvSpPr>
      <dsp:spPr>
        <a:xfrm>
          <a:off x="0" y="3003673"/>
          <a:ext cx="7279672" cy="0"/>
        </a:xfrm>
        <a:prstGeom prst="line">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36AD4F-591F-4381-8E6E-F6576D134701}">
      <dsp:nvSpPr>
        <dsp:cNvPr id="0" name=""/>
        <dsp:cNvSpPr/>
      </dsp:nvSpPr>
      <dsp:spPr>
        <a:xfrm>
          <a:off x="0" y="3003673"/>
          <a:ext cx="7279672" cy="5957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lvl="0" algn="l" defTabSz="533400">
            <a:lnSpc>
              <a:spcPct val="150000"/>
            </a:lnSpc>
            <a:spcBef>
              <a:spcPct val="0"/>
            </a:spcBef>
            <a:spcAft>
              <a:spcPts val="1200"/>
            </a:spcAft>
          </a:pPr>
          <a:r>
            <a:rPr lang="pl-PL" sz="1200" b="1" kern="1200" dirty="0" smtClean="0">
              <a:solidFill>
                <a:srgbClr val="7030A0"/>
              </a:solidFill>
              <a:latin typeface="+mn-lt"/>
            </a:rPr>
            <a:t>Otoczenie w/w osób </a:t>
          </a:r>
          <a:r>
            <a:rPr lang="pl-PL" sz="1200" b="1" kern="1200" dirty="0" smtClean="0">
              <a:latin typeface="+mn-lt"/>
            </a:rPr>
            <a:t>– </a:t>
          </a:r>
          <a:r>
            <a:rPr lang="pl-PL" sz="1200" b="0" kern="1200" dirty="0" smtClean="0">
              <a:latin typeface="+mn-lt"/>
            </a:rPr>
            <a:t>osoby, których udział jest </a:t>
          </a:r>
          <a:r>
            <a:rPr lang="pl-PL" sz="1200" b="0" kern="1200" dirty="0" smtClean="0">
              <a:effectLst>
                <a:outerShdw blurRad="38100" dist="38100" dir="2700000" algn="tl">
                  <a:srgbClr val="000000">
                    <a:alpha val="43137"/>
                  </a:srgbClr>
                </a:outerShdw>
              </a:effectLst>
              <a:latin typeface="+mn-lt"/>
            </a:rPr>
            <a:t>NIEZBEDNY</a:t>
          </a:r>
          <a:r>
            <a:rPr lang="pl-PL" sz="1200" b="0" kern="1200" dirty="0" smtClean="0">
              <a:latin typeface="+mn-lt"/>
            </a:rPr>
            <a:t> do skutecznego wsparcia zagrożonych ubóstwem lub wykluczeniem społecznym </a:t>
          </a:r>
          <a:endParaRPr lang="pl-PL" sz="1200" b="0" kern="1200" dirty="0">
            <a:latin typeface="+mn-lt"/>
          </a:endParaRPr>
        </a:p>
      </dsp:txBody>
      <dsp:txXfrm>
        <a:off x="0" y="3003673"/>
        <a:ext cx="7279672" cy="595731"/>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8EEA154-6DC3-48EE-9999-05E0C699C044}">
      <dsp:nvSpPr>
        <dsp:cNvPr id="0" name=""/>
        <dsp:cNvSpPr/>
      </dsp:nvSpPr>
      <dsp:spPr>
        <a:xfrm rot="5400000">
          <a:off x="1355052" y="618596"/>
          <a:ext cx="538355" cy="612898"/>
        </a:xfrm>
        <a:prstGeom prst="bentUpArrow">
          <a:avLst>
            <a:gd name="adj1" fmla="val 32840"/>
            <a:gd name="adj2" fmla="val 25000"/>
            <a:gd name="adj3" fmla="val 35780"/>
          </a:avLst>
        </a:prstGeom>
        <a:solidFill>
          <a:schemeClr val="accent5">
            <a:tint val="50000"/>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9B43F83A-5CBC-4B07-8CF3-0101F6CA89CE}">
      <dsp:nvSpPr>
        <dsp:cNvPr id="0" name=""/>
        <dsp:cNvSpPr/>
      </dsp:nvSpPr>
      <dsp:spPr>
        <a:xfrm>
          <a:off x="1212420" y="21818"/>
          <a:ext cx="906273" cy="634362"/>
        </a:xfrm>
        <a:prstGeom prst="roundRect">
          <a:avLst>
            <a:gd name="adj" fmla="val 16670"/>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rtl="0">
            <a:lnSpc>
              <a:spcPct val="90000"/>
            </a:lnSpc>
            <a:spcBef>
              <a:spcPct val="0"/>
            </a:spcBef>
            <a:spcAft>
              <a:spcPct val="35000"/>
            </a:spcAft>
          </a:pPr>
          <a:r>
            <a:rPr lang="pl-PL" sz="1100" b="1" kern="1200" dirty="0" smtClean="0">
              <a:solidFill>
                <a:schemeClr val="tx1"/>
              </a:solidFill>
              <a:latin typeface="Bookman Old Style" panose="02050604050505020204" pitchFamily="18" charset="0"/>
            </a:rPr>
            <a:t>terapie</a:t>
          </a:r>
          <a:endParaRPr lang="pl-PL" sz="1100" b="1" kern="1200" dirty="0">
            <a:solidFill>
              <a:schemeClr val="tx1"/>
            </a:solidFill>
            <a:latin typeface="Bookman Old Style" panose="02050604050505020204" pitchFamily="18" charset="0"/>
          </a:endParaRPr>
        </a:p>
      </dsp:txBody>
      <dsp:txXfrm>
        <a:off x="1212420" y="21818"/>
        <a:ext cx="906273" cy="634362"/>
      </dsp:txXfrm>
    </dsp:sp>
    <dsp:sp modelId="{2DEB8B0E-31F5-4F6E-89CA-123D32EC852A}">
      <dsp:nvSpPr>
        <dsp:cNvPr id="0" name=""/>
        <dsp:cNvSpPr/>
      </dsp:nvSpPr>
      <dsp:spPr>
        <a:xfrm>
          <a:off x="2118694" y="82319"/>
          <a:ext cx="659137" cy="51271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4617D52-F17F-49AB-AB17-4C761F8F845C}">
      <dsp:nvSpPr>
        <dsp:cNvPr id="0" name=""/>
        <dsp:cNvSpPr/>
      </dsp:nvSpPr>
      <dsp:spPr>
        <a:xfrm rot="5400000">
          <a:off x="2106449" y="1360599"/>
          <a:ext cx="538355" cy="612898"/>
        </a:xfrm>
        <a:prstGeom prst="bentUpArrow">
          <a:avLst>
            <a:gd name="adj1" fmla="val 32840"/>
            <a:gd name="adj2" fmla="val 25000"/>
            <a:gd name="adj3" fmla="val 35780"/>
          </a:avLst>
        </a:prstGeom>
        <a:solidFill>
          <a:schemeClr val="accent5">
            <a:tint val="50000"/>
            <a:hueOff val="-3591615"/>
            <a:satOff val="15458"/>
            <a:lumOff val="4179"/>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B1E2F634-AFC6-47C8-92F0-D790E3BB068B}">
      <dsp:nvSpPr>
        <dsp:cNvPr id="0" name=""/>
        <dsp:cNvSpPr/>
      </dsp:nvSpPr>
      <dsp:spPr>
        <a:xfrm>
          <a:off x="1963818" y="734416"/>
          <a:ext cx="906273" cy="634362"/>
        </a:xfrm>
        <a:prstGeom prst="roundRect">
          <a:avLst>
            <a:gd name="adj" fmla="val 16670"/>
          </a:avLst>
        </a:prstGeom>
        <a:solidFill>
          <a:schemeClr val="accent5">
            <a:hueOff val="-2483469"/>
            <a:satOff val="9953"/>
            <a:lumOff val="2157"/>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pl-PL" sz="1100" b="1" kern="1200" dirty="0" smtClean="0">
              <a:solidFill>
                <a:schemeClr val="tx1"/>
              </a:solidFill>
              <a:latin typeface="Bookman Old Style" panose="02050604050505020204" pitchFamily="18" charset="0"/>
            </a:rPr>
            <a:t>warsztaty</a:t>
          </a:r>
          <a:endParaRPr lang="pl-PL" sz="1100" b="1" kern="1200" dirty="0">
            <a:solidFill>
              <a:schemeClr val="tx1"/>
            </a:solidFill>
            <a:latin typeface="Bookman Old Style" panose="02050604050505020204" pitchFamily="18" charset="0"/>
          </a:endParaRPr>
        </a:p>
      </dsp:txBody>
      <dsp:txXfrm>
        <a:off x="1963818" y="734416"/>
        <a:ext cx="906273" cy="634362"/>
      </dsp:txXfrm>
    </dsp:sp>
    <dsp:sp modelId="{9E4327BE-CD8B-4CE5-B20C-30D236421D6E}">
      <dsp:nvSpPr>
        <dsp:cNvPr id="0" name=""/>
        <dsp:cNvSpPr/>
      </dsp:nvSpPr>
      <dsp:spPr>
        <a:xfrm>
          <a:off x="2870091" y="794917"/>
          <a:ext cx="659137" cy="51271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52C8ACC-04CC-4CB9-8954-E09EAA54B630}">
      <dsp:nvSpPr>
        <dsp:cNvPr id="0" name=""/>
        <dsp:cNvSpPr/>
      </dsp:nvSpPr>
      <dsp:spPr>
        <a:xfrm rot="5400000">
          <a:off x="2857846" y="2043792"/>
          <a:ext cx="538355" cy="612898"/>
        </a:xfrm>
        <a:prstGeom prst="bentUpArrow">
          <a:avLst>
            <a:gd name="adj1" fmla="val 32840"/>
            <a:gd name="adj2" fmla="val 25000"/>
            <a:gd name="adj3" fmla="val 35780"/>
          </a:avLst>
        </a:prstGeom>
        <a:solidFill>
          <a:schemeClr val="accent5">
            <a:tint val="50000"/>
            <a:hueOff val="-7183230"/>
            <a:satOff val="30917"/>
            <a:lumOff val="8358"/>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AE0445D1-F2CD-4413-8069-E76DB0F937DF}">
      <dsp:nvSpPr>
        <dsp:cNvPr id="0" name=""/>
        <dsp:cNvSpPr/>
      </dsp:nvSpPr>
      <dsp:spPr>
        <a:xfrm>
          <a:off x="2715215" y="1447014"/>
          <a:ext cx="906273" cy="634362"/>
        </a:xfrm>
        <a:prstGeom prst="roundRect">
          <a:avLst>
            <a:gd name="adj" fmla="val 16670"/>
          </a:avLst>
        </a:prstGeom>
        <a:solidFill>
          <a:schemeClr val="accent5">
            <a:hueOff val="-4966938"/>
            <a:satOff val="19906"/>
            <a:lumOff val="4314"/>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pl-PL" sz="1100" b="1" kern="1200" dirty="0" smtClean="0">
              <a:solidFill>
                <a:schemeClr val="tx1"/>
              </a:solidFill>
              <a:latin typeface="Bookman Old Style" panose="02050604050505020204" pitchFamily="18" charset="0"/>
            </a:rPr>
            <a:t>treningi</a:t>
          </a:r>
          <a:endParaRPr lang="pl-PL" sz="1100" b="1" kern="1200" dirty="0">
            <a:solidFill>
              <a:schemeClr val="tx1"/>
            </a:solidFill>
            <a:latin typeface="Bookman Old Style" panose="02050604050505020204" pitchFamily="18" charset="0"/>
          </a:endParaRPr>
        </a:p>
      </dsp:txBody>
      <dsp:txXfrm>
        <a:off x="2715215" y="1447014"/>
        <a:ext cx="906273" cy="634362"/>
      </dsp:txXfrm>
    </dsp:sp>
    <dsp:sp modelId="{C3363A85-FCB2-4AD9-9E97-9F76BE693A69}">
      <dsp:nvSpPr>
        <dsp:cNvPr id="0" name=""/>
        <dsp:cNvSpPr/>
      </dsp:nvSpPr>
      <dsp:spPr>
        <a:xfrm>
          <a:off x="3621488" y="1507515"/>
          <a:ext cx="659137" cy="51271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10117FD9-CECC-49B1-8FE8-EC5AAE26C48C}">
      <dsp:nvSpPr>
        <dsp:cNvPr id="0" name=""/>
        <dsp:cNvSpPr/>
      </dsp:nvSpPr>
      <dsp:spPr>
        <a:xfrm rot="5400000">
          <a:off x="3609243" y="2756390"/>
          <a:ext cx="538355" cy="612898"/>
        </a:xfrm>
        <a:prstGeom prst="bentUpArrow">
          <a:avLst>
            <a:gd name="adj1" fmla="val 32840"/>
            <a:gd name="adj2" fmla="val 25000"/>
            <a:gd name="adj3" fmla="val 35780"/>
          </a:avLst>
        </a:prstGeom>
        <a:solidFill>
          <a:schemeClr val="accent5">
            <a:tint val="50000"/>
            <a:hueOff val="-10774845"/>
            <a:satOff val="46375"/>
            <a:lumOff val="12537"/>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DB992DEE-589C-4BF3-878F-4CE7B8F870BC}">
      <dsp:nvSpPr>
        <dsp:cNvPr id="0" name=""/>
        <dsp:cNvSpPr/>
      </dsp:nvSpPr>
      <dsp:spPr>
        <a:xfrm>
          <a:off x="3466612" y="2159612"/>
          <a:ext cx="906273" cy="634362"/>
        </a:xfrm>
        <a:prstGeom prst="roundRect">
          <a:avLst>
            <a:gd name="adj" fmla="val 16670"/>
          </a:avLst>
        </a:prstGeom>
        <a:solidFill>
          <a:schemeClr val="accent5">
            <a:hueOff val="-7450407"/>
            <a:satOff val="29858"/>
            <a:lumOff val="6471"/>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pl-PL" sz="1100" b="1" kern="1200" dirty="0" smtClean="0">
              <a:solidFill>
                <a:schemeClr val="tx1"/>
              </a:solidFill>
              <a:latin typeface="Bookman Old Style" panose="02050604050505020204" pitchFamily="18" charset="0"/>
            </a:rPr>
            <a:t>kursy</a:t>
          </a:r>
          <a:endParaRPr lang="pl-PL" sz="1100" b="1" kern="1200" dirty="0">
            <a:solidFill>
              <a:schemeClr val="tx1"/>
            </a:solidFill>
            <a:latin typeface="Bookman Old Style" panose="02050604050505020204" pitchFamily="18" charset="0"/>
          </a:endParaRPr>
        </a:p>
      </dsp:txBody>
      <dsp:txXfrm>
        <a:off x="3466612" y="2159612"/>
        <a:ext cx="906273" cy="634362"/>
      </dsp:txXfrm>
    </dsp:sp>
    <dsp:sp modelId="{87480250-3365-403E-A7C6-77B6385C2EC2}">
      <dsp:nvSpPr>
        <dsp:cNvPr id="0" name=""/>
        <dsp:cNvSpPr/>
      </dsp:nvSpPr>
      <dsp:spPr>
        <a:xfrm>
          <a:off x="4372885" y="2220113"/>
          <a:ext cx="659137" cy="51271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47E48E8-F9F5-47FA-A39B-812BD1FB6991}">
      <dsp:nvSpPr>
        <dsp:cNvPr id="0" name=""/>
        <dsp:cNvSpPr/>
      </dsp:nvSpPr>
      <dsp:spPr>
        <a:xfrm>
          <a:off x="4218009" y="2872210"/>
          <a:ext cx="906273" cy="634362"/>
        </a:xfrm>
        <a:prstGeom prst="roundRect">
          <a:avLst>
            <a:gd name="adj" fmla="val 16670"/>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rtl="0">
            <a:lnSpc>
              <a:spcPct val="90000"/>
            </a:lnSpc>
            <a:spcBef>
              <a:spcPct val="0"/>
            </a:spcBef>
            <a:spcAft>
              <a:spcPct val="35000"/>
            </a:spcAft>
          </a:pPr>
          <a:r>
            <a:rPr lang="pl-PL" sz="1100" b="1" kern="1200" dirty="0" smtClean="0">
              <a:solidFill>
                <a:schemeClr val="tx1"/>
              </a:solidFill>
              <a:latin typeface="Bookman Old Style" panose="02050604050505020204" pitchFamily="18" charset="0"/>
            </a:rPr>
            <a:t>szkolenia</a:t>
          </a:r>
          <a:endParaRPr lang="pl-PL" sz="1100" b="1" kern="1200" dirty="0">
            <a:solidFill>
              <a:schemeClr val="tx1"/>
            </a:solidFill>
            <a:latin typeface="Bookman Old Style" panose="02050604050505020204" pitchFamily="18" charset="0"/>
          </a:endParaRPr>
        </a:p>
      </dsp:txBody>
      <dsp:txXfrm>
        <a:off x="4218009" y="2872210"/>
        <a:ext cx="906273" cy="63436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E2E154-F792-4963-B6F9-A72112A65227}" type="datetimeFigureOut">
              <a:rPr lang="pl-PL" smtClean="0"/>
              <a:pPr/>
              <a:t>2016-11-28</a:t>
            </a:fld>
            <a:endParaRPr lang="pl-PL"/>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E50465-D367-4D86-82B7-F010A115650C}" type="slidenum">
              <a:rPr lang="pl-PL" smtClean="0"/>
              <a:pPr/>
              <a:t>‹#›</a:t>
            </a:fld>
            <a:endParaRPr lang="pl-P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a:t>
            </a:fld>
            <a:endParaRPr lang="pl-P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a:t>
            </a:fld>
            <a:endParaRPr lang="pl-P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a:t>
            </a:fld>
            <a:endParaRPr lang="pl-P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5</a:t>
            </a:fld>
            <a:endParaRPr lang="pl-P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6</a:t>
            </a:fld>
            <a:endParaRPr lang="pl-P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7</a:t>
            </a:fld>
            <a:endParaRPr lang="pl-P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8</a:t>
            </a:fld>
            <a:endParaRPr lang="pl-P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9</a:t>
            </a:fld>
            <a:endParaRPr lang="pl-P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10</a:t>
            </a:fld>
            <a:endParaRPr lang="pl-P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11</a:t>
            </a:fld>
            <a:endParaRPr lang="pl-P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12</a:t>
            </a:fld>
            <a:endParaRPr lang="pl-P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13</a:t>
            </a:fld>
            <a:endParaRPr lang="pl-P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14</a:t>
            </a:fld>
            <a:endParaRPr lang="pl-P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15</a:t>
            </a:fld>
            <a:endParaRPr lang="pl-P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16</a:t>
            </a:fld>
            <a:endParaRPr lang="pl-P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17</a:t>
            </a:fld>
            <a:endParaRPr lang="pl-P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18</a:t>
            </a:fld>
            <a:endParaRPr lang="pl-PL"/>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19</a:t>
            </a:fld>
            <a:endParaRPr lang="pl-PL"/>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20</a:t>
            </a:fld>
            <a:endParaRPr lang="pl-PL"/>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21</a:t>
            </a:fld>
            <a:endParaRPr lang="pl-PL"/>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22</a:t>
            </a:fld>
            <a:endParaRPr lang="pl-PL"/>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23</a:t>
            </a:fld>
            <a:endParaRPr lang="pl-PL"/>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24</a:t>
            </a:fld>
            <a:endParaRPr lang="pl-PL"/>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25</a:t>
            </a:fld>
            <a:endParaRPr lang="pl-PL"/>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26</a:t>
            </a:fld>
            <a:endParaRPr lang="pl-PL"/>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27</a:t>
            </a:fld>
            <a:endParaRPr lang="pl-PL"/>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28</a:t>
            </a:fld>
            <a:endParaRPr lang="pl-PL"/>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29</a:t>
            </a:fld>
            <a:endParaRPr lang="pl-PL"/>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30</a:t>
            </a:fld>
            <a:endParaRPr lang="pl-PL"/>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31</a:t>
            </a:fld>
            <a:endParaRPr lang="pl-PL"/>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32</a:t>
            </a:fld>
            <a:endParaRPr lang="pl-PL"/>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33</a:t>
            </a:fld>
            <a:endParaRPr lang="pl-PL"/>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34</a:t>
            </a:fld>
            <a:endParaRPr lang="pl-PL"/>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35</a:t>
            </a:fld>
            <a:endParaRPr lang="pl-PL"/>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36</a:t>
            </a:fld>
            <a:endParaRPr lang="pl-PL"/>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37</a:t>
            </a:fld>
            <a:endParaRPr lang="pl-PL"/>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38</a:t>
            </a:fld>
            <a:endParaRPr lang="pl-PL"/>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39</a:t>
            </a:fld>
            <a:endParaRPr lang="pl-PL"/>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40</a:t>
            </a:fld>
            <a:endParaRPr lang="pl-PL"/>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41</a:t>
            </a:fld>
            <a:endParaRPr lang="pl-PL"/>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42</a:t>
            </a:fld>
            <a:endParaRPr lang="pl-PL"/>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43</a:t>
            </a:fld>
            <a:endParaRPr lang="pl-PL"/>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44</a:t>
            </a:fld>
            <a:endParaRPr lang="pl-PL"/>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45</a:t>
            </a:fld>
            <a:endParaRPr lang="pl-PL"/>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F7E50465-D367-4D86-82B7-F010A115650C}" type="slidenum">
              <a:rPr lang="pl-PL" smtClean="0"/>
              <a:pPr/>
              <a:t>46</a:t>
            </a:fld>
            <a:endParaRPr lang="pl-P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66221E02-25CB-4963-84BC-0813985E7D90}" type="datetimeFigureOut">
              <a:rPr lang="pl-PL" smtClean="0"/>
              <a:pPr/>
              <a:t>2016-11-28</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589B7C76-EFF2-4CD8-A475-4750F11B4BC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221E02-25CB-4963-84BC-0813985E7D90}" type="datetimeFigureOut">
              <a:rPr lang="pl-PL" smtClean="0"/>
              <a:pPr/>
              <a:t>2016-11-28</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9B7C76-EFF2-4CD8-A475-4750F11B4BC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hyperlink" Target="http://www.zakolewisly.pl/" TargetMode="Externa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hyperlink" Target="http://www.zakolewisly.pl/" TargetMode="Externa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hyperlink" Target="http://www.mojregion.eu/" TargetMode="External"/><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eg"/><Relationship Id="rId7" Type="http://schemas.openxmlformats.org/officeDocument/2006/relationships/diagramQuickStyle" Target="../diagrams/quickStyle1.xml"/><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jpeg"/><Relationship Id="rId9" Type="http://schemas.microsoft.com/office/2007/relationships/diagramDrawing" Target="../diagrams/drawing1.xml"/></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eg"/><Relationship Id="rId7" Type="http://schemas.openxmlformats.org/officeDocument/2006/relationships/diagramQuickStyle" Target="../diagrams/quickStyle2.xml"/><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jpeg"/><Relationship Id="rId9" Type="http://schemas.microsoft.com/office/2007/relationships/diagramDrawing" Target="../diagrams/drawing2.xml"/></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827584" y="1772816"/>
            <a:ext cx="7772400" cy="3357586"/>
          </a:xfrm>
        </p:spPr>
        <p:txBody>
          <a:bodyPr>
            <a:noAutofit/>
          </a:bodyPr>
          <a:lstStyle/>
          <a:p>
            <a:r>
              <a:rPr lang="pl-PL" sz="3200" dirty="0" smtClean="0">
                <a:solidFill>
                  <a:srgbClr val="89CC40"/>
                </a:solidFill>
                <a:latin typeface="Adobe Garamond Pro Bold" pitchFamily="18" charset="0"/>
              </a:rPr>
              <a:t/>
            </a:r>
            <a:br>
              <a:rPr lang="pl-PL" sz="3200" dirty="0" smtClean="0">
                <a:solidFill>
                  <a:srgbClr val="89CC40"/>
                </a:solidFill>
                <a:latin typeface="Adobe Garamond Pro Bold" pitchFamily="18" charset="0"/>
              </a:rPr>
            </a:br>
            <a:r>
              <a:rPr lang="pl-PL" sz="3000" dirty="0" smtClean="0">
                <a:solidFill>
                  <a:srgbClr val="89CC40"/>
                </a:solidFill>
              </a:rPr>
              <a:t>Wdrażanie operacji w ramach Lokalnej Strategii Rozwoju Zakola Dolnej Wisły </a:t>
            </a:r>
            <a:br>
              <a:rPr lang="pl-PL" sz="3000" dirty="0" smtClean="0">
                <a:solidFill>
                  <a:srgbClr val="89CC40"/>
                </a:solidFill>
              </a:rPr>
            </a:br>
            <a:r>
              <a:rPr lang="pl-PL" sz="3000" dirty="0" smtClean="0">
                <a:solidFill>
                  <a:srgbClr val="89CC40"/>
                </a:solidFill>
              </a:rPr>
              <a:t>na lata 2016-2023</a:t>
            </a:r>
            <a:br>
              <a:rPr lang="pl-PL" sz="3000" dirty="0" smtClean="0">
                <a:solidFill>
                  <a:srgbClr val="89CC40"/>
                </a:solidFill>
              </a:rPr>
            </a:br>
            <a:r>
              <a:rPr lang="pl-PL" sz="3200" dirty="0" smtClean="0">
                <a:latin typeface="Adobe Garamond Pro Bold" pitchFamily="18" charset="0"/>
              </a:rPr>
              <a:t/>
            </a:r>
            <a:br>
              <a:rPr lang="pl-PL" sz="3200" dirty="0" smtClean="0">
                <a:latin typeface="Adobe Garamond Pro Bold" pitchFamily="18" charset="0"/>
              </a:rPr>
            </a:br>
            <a:r>
              <a:rPr lang="pl-PL" sz="1800" dirty="0" smtClean="0">
                <a:latin typeface="+mn-lt"/>
              </a:rPr>
              <a:t>Dąbrowa Chełmińska, 24.10.2016  r.</a:t>
            </a:r>
            <a:r>
              <a:rPr lang="pl-PL" sz="2300" dirty="0" smtClean="0">
                <a:latin typeface="+mn-lt"/>
              </a:rPr>
              <a:t/>
            </a:r>
            <a:br>
              <a:rPr lang="pl-PL" sz="2300" dirty="0" smtClean="0">
                <a:latin typeface="+mn-lt"/>
              </a:rPr>
            </a:br>
            <a:endParaRPr lang="pl-PL" sz="2300" dirty="0">
              <a:latin typeface="+mn-lt"/>
            </a:endParaRPr>
          </a:p>
        </p:txBody>
      </p:sp>
      <p:sp>
        <p:nvSpPr>
          <p:cNvPr id="9" name="Podtytuł 8"/>
          <p:cNvSpPr>
            <a:spLocks noGrp="1"/>
          </p:cNvSpPr>
          <p:nvPr>
            <p:ph type="subTitle" idx="1"/>
          </p:nvPr>
        </p:nvSpPr>
        <p:spPr>
          <a:xfrm>
            <a:off x="1371600" y="5286388"/>
            <a:ext cx="6486548" cy="352412"/>
          </a:xfrm>
        </p:spPr>
        <p:txBody>
          <a:bodyPr>
            <a:normAutofit fontScale="62500" lnSpcReduction="20000"/>
          </a:bodyPr>
          <a:lstStyle/>
          <a:p>
            <a:endParaRPr lang="pl-PL" dirty="0"/>
          </a:p>
        </p:txBody>
      </p:sp>
      <p:pic>
        <p:nvPicPr>
          <p:cNvPr id="1026" name="Picture 2" descr="C:\Users\Anna Pawlak\Desktop\b_zakole1.jpg"/>
          <p:cNvPicPr>
            <a:picLocks noChangeAspect="1" noChangeArrowheads="1"/>
          </p:cNvPicPr>
          <p:nvPr/>
        </p:nvPicPr>
        <p:blipFill>
          <a:blip r:embed="rId2" cstate="print"/>
          <a:srcRect/>
          <a:stretch>
            <a:fillRect/>
          </a:stretch>
        </p:blipFill>
        <p:spPr bwMode="auto">
          <a:xfrm>
            <a:off x="0" y="1"/>
            <a:ext cx="9144000" cy="2000239"/>
          </a:xfrm>
          <a:prstGeom prst="rect">
            <a:avLst/>
          </a:prstGeom>
          <a:noFill/>
        </p:spPr>
      </p:pic>
      <p:sp>
        <p:nvSpPr>
          <p:cNvPr id="6" name="Prostokąt 5"/>
          <p:cNvSpPr/>
          <p:nvPr/>
        </p:nvSpPr>
        <p:spPr>
          <a:xfrm>
            <a:off x="0" y="4653136"/>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7" name="Prostokąt 6"/>
          <p:cNvSpPr/>
          <p:nvPr/>
        </p:nvSpPr>
        <p:spPr>
          <a:xfrm>
            <a:off x="0" y="1714488"/>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8" name="Prostokąt 7"/>
          <p:cNvSpPr/>
          <p:nvPr/>
        </p:nvSpPr>
        <p:spPr>
          <a:xfrm>
            <a:off x="285720" y="5572140"/>
            <a:ext cx="8358246" cy="1015663"/>
          </a:xfrm>
          <a:prstGeom prst="rect">
            <a:avLst/>
          </a:prstGeom>
        </p:spPr>
        <p:txBody>
          <a:bodyPr wrap="square">
            <a:spAutoFit/>
          </a:bodyPr>
          <a:lstStyle/>
          <a:p>
            <a:pPr algn="ctr"/>
            <a:r>
              <a:rPr lang="pl-PL" sz="1200" b="1" dirty="0" smtClean="0"/>
              <a:t>Materiał opracowany przez: Lokalną Grupę Działania „Zakole Dolnej Wisły” w ramach wdrażania Planu Komunikacji</a:t>
            </a:r>
          </a:p>
          <a:p>
            <a:pPr algn="ctr"/>
            <a:r>
              <a:rPr lang="pl-PL" sz="1200" b="1" dirty="0" smtClean="0"/>
              <a:t>Instytucja Zarządzająca PROW 2014-2020 – Minister Rolnictwa i Rozwoju Wsi.</a:t>
            </a:r>
          </a:p>
          <a:p>
            <a:pPr algn="ctr"/>
            <a:r>
              <a:rPr lang="pl-PL" sz="1200" b="1" dirty="0" smtClean="0"/>
              <a:t>„Europejski Fundusz Rolny na rzecz Rozwoju Obszarów Wiejskich:  </a:t>
            </a:r>
          </a:p>
          <a:p>
            <a:pPr algn="ctr"/>
            <a:r>
              <a:rPr lang="pl-PL" sz="1200" b="1" dirty="0" smtClean="0"/>
              <a:t>Europa inwestująca w obszary wiejskie”.</a:t>
            </a:r>
          </a:p>
          <a:p>
            <a:pPr algn="ctr"/>
            <a:r>
              <a:rPr lang="pl-PL" sz="1200" b="1" dirty="0" smtClean="0"/>
              <a:t>Materiał współfinansowany ze środków Unii Europejskiej w ramach Programu Rozwoju Obszarów na lata 2014-2020.</a:t>
            </a:r>
            <a:endParaRPr lang="pl-PL" sz="1200" b="1" dirty="0"/>
          </a:p>
        </p:txBody>
      </p:sp>
      <p:pic>
        <p:nvPicPr>
          <p:cNvPr id="3" name="Picture 2" descr="C:\Users\user\Desktop\LOGOTYPY\pasek 2014-20.jpg"/>
          <p:cNvPicPr>
            <a:picLocks noChangeAspect="1" noChangeArrowheads="1"/>
          </p:cNvPicPr>
          <p:nvPr/>
        </p:nvPicPr>
        <p:blipFill>
          <a:blip r:embed="rId3" cstate="print"/>
          <a:srcRect/>
          <a:stretch>
            <a:fillRect/>
          </a:stretch>
        </p:blipFill>
        <p:spPr bwMode="auto">
          <a:xfrm>
            <a:off x="1403648" y="4869160"/>
            <a:ext cx="6264696" cy="71014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714348" y="3000372"/>
            <a:ext cx="7772400" cy="2214578"/>
          </a:xfrm>
        </p:spPr>
        <p:txBody>
          <a:bodyPr>
            <a:noAutofit/>
          </a:bodyPr>
          <a:lstStyle/>
          <a:p>
            <a:r>
              <a:rPr lang="pl-PL" sz="2600" dirty="0" smtClean="0">
                <a:latin typeface="Adobe Garamond Pro Bold" pitchFamily="18" charset="0"/>
              </a:rPr>
              <a:t/>
            </a:r>
            <a:br>
              <a:rPr lang="pl-PL" sz="2600" dirty="0" smtClean="0">
                <a:latin typeface="Adobe Garamond Pro Bold" pitchFamily="18" charset="0"/>
              </a:rPr>
            </a:br>
            <a:r>
              <a:rPr lang="pl-PL" sz="2600" b="1" dirty="0" smtClean="0">
                <a:solidFill>
                  <a:srgbClr val="89CC40"/>
                </a:solidFill>
                <a:latin typeface="+mn-lt"/>
              </a:rPr>
              <a:t>Lokalna Strategia Rozwoju Zakola Dolnej Wisły </a:t>
            </a:r>
            <a:br>
              <a:rPr lang="pl-PL" sz="2600" b="1" dirty="0" smtClean="0">
                <a:solidFill>
                  <a:srgbClr val="89CC40"/>
                </a:solidFill>
                <a:latin typeface="+mn-lt"/>
              </a:rPr>
            </a:br>
            <a:r>
              <a:rPr lang="pl-PL" sz="2600" b="1" dirty="0" smtClean="0">
                <a:solidFill>
                  <a:srgbClr val="89CC40"/>
                </a:solidFill>
                <a:latin typeface="+mn-lt"/>
              </a:rPr>
              <a:t>na lata 2016-2023 </a:t>
            </a:r>
            <a:br>
              <a:rPr lang="pl-PL" sz="2600" b="1" dirty="0" smtClean="0">
                <a:solidFill>
                  <a:srgbClr val="89CC40"/>
                </a:solidFill>
                <a:latin typeface="+mn-lt"/>
              </a:rPr>
            </a:br>
            <a:r>
              <a:rPr lang="pl-PL" sz="2600" dirty="0" smtClean="0">
                <a:latin typeface="+mn-lt"/>
              </a:rPr>
              <a:t/>
            </a:r>
            <a:br>
              <a:rPr lang="pl-PL" sz="2600" dirty="0" smtClean="0">
                <a:latin typeface="+mn-lt"/>
              </a:rPr>
            </a:br>
            <a:r>
              <a:rPr lang="pl-PL" sz="2000" dirty="0" smtClean="0">
                <a:latin typeface="+mn-lt"/>
              </a:rPr>
              <a:t> </a:t>
            </a:r>
            <a:r>
              <a:rPr lang="pl-PL" sz="2000" b="1" dirty="0" smtClean="0">
                <a:latin typeface="+mn-lt"/>
              </a:rPr>
              <a:t>---podstawowe informacje ---</a:t>
            </a:r>
            <a:r>
              <a:rPr lang="pl-PL" sz="500" dirty="0" smtClean="0">
                <a:latin typeface="+mn-lt"/>
              </a:rPr>
              <a:t/>
            </a:r>
            <a:br>
              <a:rPr lang="pl-PL" sz="500" dirty="0" smtClean="0">
                <a:latin typeface="+mn-lt"/>
              </a:rPr>
            </a:br>
            <a:r>
              <a:rPr lang="pl-PL" sz="3200" dirty="0">
                <a:latin typeface="+mn-lt"/>
              </a:rPr>
              <a:t/>
            </a:r>
            <a:br>
              <a:rPr lang="pl-PL" sz="3200" dirty="0">
                <a:latin typeface="+mn-lt"/>
              </a:rPr>
            </a:br>
            <a:r>
              <a:rPr lang="pl-PL" sz="1700" dirty="0" smtClean="0">
                <a:latin typeface="+mn-lt"/>
              </a:rPr>
              <a:t> </a:t>
            </a:r>
            <a:r>
              <a:rPr lang="pl-PL" sz="1700" dirty="0">
                <a:latin typeface="+mn-lt"/>
              </a:rPr>
              <a:t> </a:t>
            </a:r>
            <a:r>
              <a:rPr lang="pl-PL" sz="1700" dirty="0" smtClean="0">
                <a:latin typeface="+mn-lt"/>
              </a:rPr>
              <a:t>Stowarzyszenie </a:t>
            </a:r>
            <a:r>
              <a:rPr lang="pl-PL" sz="1700" dirty="0">
                <a:latin typeface="+mn-lt"/>
              </a:rPr>
              <a:t>Lokalna Grupa Działania </a:t>
            </a:r>
            <a:r>
              <a:rPr lang="pl-PL" sz="1700" dirty="0" smtClean="0">
                <a:latin typeface="+mn-lt"/>
              </a:rPr>
              <a:t>„Zakole Dolnej Wisły” to partnerstwo trójsektorowe, które działa na rzecz rozwoju społecznego i gospodarczego obszaru 4 gmin położonych </a:t>
            </a:r>
            <a:br>
              <a:rPr lang="pl-PL" sz="1700" dirty="0" smtClean="0">
                <a:latin typeface="+mn-lt"/>
              </a:rPr>
            </a:br>
            <a:r>
              <a:rPr lang="pl-PL" sz="1700" dirty="0" smtClean="0">
                <a:latin typeface="+mn-lt"/>
              </a:rPr>
              <a:t>na terenie historycznej Ziemi Chełmińskiej: </a:t>
            </a:r>
            <a:br>
              <a:rPr lang="pl-PL" sz="1700" dirty="0" smtClean="0">
                <a:latin typeface="+mn-lt"/>
              </a:rPr>
            </a:br>
            <a:r>
              <a:rPr lang="pl-PL" sz="1700" b="1" dirty="0" smtClean="0">
                <a:latin typeface="+mn-lt"/>
              </a:rPr>
              <a:t/>
            </a:r>
            <a:br>
              <a:rPr lang="pl-PL" sz="1700" b="1" dirty="0" smtClean="0">
                <a:latin typeface="+mn-lt"/>
              </a:rPr>
            </a:br>
            <a:r>
              <a:rPr lang="pl-PL" sz="1700" b="1" dirty="0" smtClean="0">
                <a:latin typeface="+mn-lt"/>
              </a:rPr>
              <a:t> Dąbrowa Chełmińska - Kijewo Królewskie - Unisław  - </a:t>
            </a:r>
            <a:r>
              <a:rPr lang="pl-PL" sz="1700" b="1" dirty="0" err="1" smtClean="0">
                <a:latin typeface="+mn-lt"/>
              </a:rPr>
              <a:t>Zławieś</a:t>
            </a:r>
            <a:r>
              <a:rPr lang="pl-PL" sz="1700" b="1" dirty="0" smtClean="0">
                <a:latin typeface="+mn-lt"/>
              </a:rPr>
              <a:t> Wielka. </a:t>
            </a:r>
            <a:r>
              <a:rPr lang="pl-PL" sz="1700" dirty="0" smtClean="0">
                <a:latin typeface="+mn-lt"/>
              </a:rPr>
              <a:t/>
            </a:r>
            <a:br>
              <a:rPr lang="pl-PL" sz="1700" dirty="0" smtClean="0">
                <a:latin typeface="+mn-lt"/>
              </a:rPr>
            </a:br>
            <a:r>
              <a:rPr lang="pl-PL" sz="1700" dirty="0" smtClean="0">
                <a:latin typeface="+mn-lt"/>
              </a:rPr>
              <a:t/>
            </a:r>
            <a:br>
              <a:rPr lang="pl-PL" sz="1700" dirty="0" smtClean="0">
                <a:latin typeface="+mn-lt"/>
              </a:rPr>
            </a:br>
            <a:r>
              <a:rPr lang="pl-PL" sz="1700" dirty="0" smtClean="0">
                <a:latin typeface="+mn-lt"/>
              </a:rPr>
              <a:t>Głównym celem działania LGD jest realizacja lokalnej strategii rozwoju. Członkami stowarzyszenia są zarówno osoby fizyczne jak i osoby prawne. Nadzór nad Stowarzyszeniem sprawuje Marszałek Województwa Kujawsko- Pomorskiego</a:t>
            </a:r>
            <a:r>
              <a:rPr lang="pl-PL" sz="1600" dirty="0">
                <a:latin typeface="Adobe Caslon Pro" pitchFamily="18" charset="0"/>
              </a:rPr>
              <a:t/>
            </a:r>
            <a:br>
              <a:rPr lang="pl-PL" sz="1600" dirty="0">
                <a:latin typeface="Adobe Caslon Pro" pitchFamily="18" charset="0"/>
              </a:rPr>
            </a:br>
            <a:r>
              <a:rPr lang="pl-PL" sz="3200" dirty="0">
                <a:latin typeface="Adobe Garamond Pro Bold" pitchFamily="18" charset="0"/>
              </a:rPr>
              <a:t/>
            </a:r>
            <a:br>
              <a:rPr lang="pl-PL" sz="3200" dirty="0">
                <a:latin typeface="Adobe Garamond Pro Bold"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785786" y="1571612"/>
            <a:ext cx="7358114" cy="1143008"/>
          </a:xfrm>
        </p:spPr>
        <p:txBody>
          <a:bodyPr>
            <a:noAutofit/>
          </a:bodyPr>
          <a:lstStyle/>
          <a:p>
            <a:r>
              <a:rPr lang="pl-PL" sz="2600" dirty="0" smtClean="0">
                <a:latin typeface="Adobe Garamond Pro Bold" pitchFamily="18" charset="0"/>
              </a:rPr>
              <a:t/>
            </a:r>
            <a:br>
              <a:rPr lang="pl-PL" sz="2600" dirty="0" smtClean="0">
                <a:latin typeface="Adobe Garamond Pro Bold" pitchFamily="18" charset="0"/>
              </a:rPr>
            </a:br>
            <a:r>
              <a:rPr lang="pl-PL" sz="1600" dirty="0">
                <a:latin typeface="Adobe Caslon Pro" pitchFamily="18" charset="0"/>
              </a:rPr>
              <a:t/>
            </a:r>
            <a:br>
              <a:rPr lang="pl-PL" sz="1600" dirty="0">
                <a:latin typeface="Adobe Caslon Pro" pitchFamily="18" charset="0"/>
              </a:rPr>
            </a:br>
            <a:r>
              <a:rPr lang="pl-PL" sz="2800" b="1" dirty="0" smtClean="0">
                <a:latin typeface="+mn-lt"/>
              </a:rPr>
              <a:t>Obszar objęty Lokalną Strategią Rozwoju </a:t>
            </a:r>
            <a:br>
              <a:rPr lang="pl-PL" sz="2800" b="1" dirty="0" smtClean="0">
                <a:latin typeface="+mn-lt"/>
              </a:rPr>
            </a:br>
            <a:r>
              <a:rPr lang="pl-PL" sz="2800" b="1" dirty="0" smtClean="0">
                <a:latin typeface="+mn-lt"/>
              </a:rPr>
              <a:t>Zakola Dolnej Wisły</a:t>
            </a:r>
            <a:r>
              <a:rPr lang="pl-PL" sz="3200" dirty="0">
                <a:latin typeface="Adobe Garamond Pro Bold" pitchFamily="18" charset="0"/>
              </a:rPr>
              <a:t/>
            </a:r>
            <a:br>
              <a:rPr lang="pl-PL" sz="3200" dirty="0">
                <a:latin typeface="Adobe Garamond Pro Bold"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pic>
        <p:nvPicPr>
          <p:cNvPr id="12" name="Obraz 11"/>
          <p:cNvPicPr/>
          <p:nvPr/>
        </p:nvPicPr>
        <p:blipFill>
          <a:blip r:embed="rId5" cstate="print"/>
          <a:srcRect/>
          <a:stretch>
            <a:fillRect/>
          </a:stretch>
        </p:blipFill>
        <p:spPr bwMode="auto">
          <a:xfrm>
            <a:off x="1928794" y="2928934"/>
            <a:ext cx="5068483" cy="351757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539552" y="1357298"/>
            <a:ext cx="7848872" cy="642942"/>
          </a:xfrm>
        </p:spPr>
        <p:txBody>
          <a:bodyPr>
            <a:noAutofit/>
          </a:bodyPr>
          <a:lstStyle/>
          <a:p>
            <a:r>
              <a:rPr lang="pl-PL" sz="2600" dirty="0" smtClean="0">
                <a:latin typeface="Adobe Garamond Pro Bold" pitchFamily="18" charset="0"/>
              </a:rPr>
              <a:t/>
            </a:r>
            <a:br>
              <a:rPr lang="pl-PL" sz="2600" dirty="0" smtClean="0">
                <a:latin typeface="Adobe Garamond Pro Bold" pitchFamily="18" charset="0"/>
              </a:rPr>
            </a:br>
            <a:r>
              <a:rPr lang="pl-PL" sz="1600" dirty="0">
                <a:latin typeface="Adobe Caslon Pro" pitchFamily="18" charset="0"/>
              </a:rPr>
              <a:t/>
            </a:r>
            <a:br>
              <a:rPr lang="pl-PL" sz="1600" dirty="0">
                <a:latin typeface="Adobe Caslon Pro" pitchFamily="18" charset="0"/>
              </a:rPr>
            </a:br>
            <a:r>
              <a:rPr lang="pl-PL" sz="2800" b="1" dirty="0" smtClean="0">
                <a:solidFill>
                  <a:srgbClr val="89CC40"/>
                </a:solidFill>
                <a:latin typeface="+mn-lt"/>
              </a:rPr>
              <a:t>Dlaczego strategia to tak ważny dokument ? </a:t>
            </a:r>
            <a:r>
              <a:rPr lang="pl-PL" sz="3200" dirty="0">
                <a:latin typeface="Adobe Garamond Pro Bold" pitchFamily="18" charset="0"/>
              </a:rPr>
              <a:t/>
            </a:r>
            <a:br>
              <a:rPr lang="pl-PL" sz="3200" dirty="0">
                <a:latin typeface="Adobe Garamond Pro Bold"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7" name="Prostokąt 6"/>
          <p:cNvSpPr/>
          <p:nvPr/>
        </p:nvSpPr>
        <p:spPr>
          <a:xfrm>
            <a:off x="467544" y="2204864"/>
            <a:ext cx="7929618" cy="4247317"/>
          </a:xfrm>
          <a:prstGeom prst="rect">
            <a:avLst/>
          </a:prstGeom>
        </p:spPr>
        <p:txBody>
          <a:bodyPr wrap="square">
            <a:spAutoFit/>
          </a:bodyPr>
          <a:lstStyle/>
          <a:p>
            <a:pPr>
              <a:buFont typeface="Arial" pitchFamily="34" charset="0"/>
              <a:buChar char="•"/>
            </a:pPr>
            <a:r>
              <a:rPr lang="pl-PL" sz="1500" dirty="0" smtClean="0">
                <a:latin typeface="Adobe Garamond Pro" pitchFamily="18" charset="0"/>
              </a:rPr>
              <a:t> </a:t>
            </a:r>
            <a:r>
              <a:rPr lang="pl-PL" sz="1500" dirty="0" smtClean="0"/>
              <a:t>Jest dokumentem, który stanowi podstawę do działań podejmowanych przez Lokalną Grupę Działania w ramach Rozwoju Lokalnego Kierowanego przez Społeczność (RLKS) na lata 2014-2020. </a:t>
            </a:r>
          </a:p>
          <a:p>
            <a:endParaRPr lang="pl-PL" sz="1500" dirty="0" smtClean="0"/>
          </a:p>
          <a:p>
            <a:pPr>
              <a:buFont typeface="Arial" pitchFamily="34" charset="0"/>
              <a:buChar char="•"/>
            </a:pPr>
            <a:r>
              <a:rPr lang="pl-PL" sz="1500" dirty="0" smtClean="0"/>
              <a:t> Opracowany został przy szerokim udziale społeczności lokalnej w ramach konsultacji społecznych prowadzonych w latach 2014-2015.</a:t>
            </a:r>
          </a:p>
          <a:p>
            <a:endParaRPr lang="pl-PL" sz="1500" dirty="0" smtClean="0"/>
          </a:p>
          <a:p>
            <a:pPr>
              <a:buFont typeface="Arial" pitchFamily="34" charset="0"/>
              <a:buChar char="•"/>
            </a:pPr>
            <a:r>
              <a:rPr lang="pl-PL" sz="1500" dirty="0" smtClean="0"/>
              <a:t> LSR wskazuje kierunki rozwoju obszaru Zakola Dolnej Wisły.</a:t>
            </a:r>
          </a:p>
          <a:p>
            <a:r>
              <a:rPr lang="pl-PL" sz="1500" dirty="0" smtClean="0"/>
              <a:t> </a:t>
            </a:r>
          </a:p>
          <a:p>
            <a:pPr>
              <a:buFont typeface="Arial" pitchFamily="34" charset="0"/>
              <a:buChar char="•"/>
            </a:pPr>
            <a:r>
              <a:rPr lang="pl-PL" sz="1500" dirty="0" smtClean="0"/>
              <a:t> Wdrażanie strategii  ma na celu umożliwienie mieszkańcom Zakola realizacji projektów, które  przyczynią się do poprawy jakości życia na obszarach wiejskich m.in. poprzez wzrost aktywność lokalnych społeczności oraz stymulowanie powstawania nowych miejsc pracy.</a:t>
            </a:r>
          </a:p>
          <a:p>
            <a:endParaRPr lang="pl-PL" sz="1500" dirty="0" smtClean="0"/>
          </a:p>
          <a:p>
            <a:pPr>
              <a:buFont typeface="Arial" pitchFamily="34" charset="0"/>
              <a:buChar char="•"/>
            </a:pPr>
            <a:r>
              <a:rPr lang="pl-PL" sz="1500" dirty="0" smtClean="0"/>
              <a:t>Lokalna Grupa Działania „Zakole Dolnej Wisły” podpisała umowę z Samorządem Województwa Kujawsko Pomorskiego na wdrażanie LSR, w której określono budżet z którego ogłaszane będą konkursy dla beneficjentów. </a:t>
            </a:r>
          </a:p>
          <a:p>
            <a:endParaRPr lang="pl-PL" sz="1500" dirty="0" smtClean="0"/>
          </a:p>
          <a:p>
            <a:pPr>
              <a:buFont typeface="Arial" pitchFamily="34" charset="0"/>
              <a:buChar char="•"/>
            </a:pPr>
            <a:r>
              <a:rPr lang="pl-PL" sz="1500" dirty="0" smtClean="0"/>
              <a:t> Wszystkie projekty  realizowane w ramach LSR muszą być zgodne z jej celami i realizować zaplanowane w niej wskaźniki .</a:t>
            </a:r>
            <a:endParaRPr lang="pl-PL" sz="15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899592" y="1484784"/>
            <a:ext cx="7286676" cy="642942"/>
          </a:xfrm>
        </p:spPr>
        <p:txBody>
          <a:bodyPr>
            <a:noAutofit/>
          </a:bodyPr>
          <a:lstStyle/>
          <a:p>
            <a:r>
              <a:rPr lang="pl-PL" sz="2600" dirty="0" smtClean="0">
                <a:latin typeface="Adobe Garamond Pro Bold" pitchFamily="18" charset="0"/>
              </a:rPr>
              <a:t/>
            </a:r>
            <a:br>
              <a:rPr lang="pl-PL" sz="2600" dirty="0" smtClean="0">
                <a:latin typeface="Adobe Garamond Pro Bold"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3200" b="1" dirty="0">
                <a:latin typeface="Adobe Caslon Pro" pitchFamily="18" charset="0"/>
              </a:rPr>
              <a:t/>
            </a:r>
            <a:br>
              <a:rPr lang="pl-PL" sz="3200" b="1" dirty="0">
                <a:latin typeface="Adobe Caslon Pro" pitchFamily="18" charset="0"/>
              </a:rPr>
            </a:br>
            <a:r>
              <a:rPr lang="pl-PL" sz="3200" b="1" dirty="0" smtClean="0">
                <a:latin typeface="Adobe Caslon Pro" pitchFamily="18" charset="0"/>
              </a:rPr>
              <a:t/>
            </a:r>
            <a:br>
              <a:rPr lang="pl-PL" sz="3200" b="1" dirty="0" smtClean="0">
                <a:latin typeface="Adobe Caslon Pro" pitchFamily="18" charset="0"/>
              </a:rPr>
            </a:br>
            <a:r>
              <a:rPr lang="pl-PL" sz="3200" b="1" dirty="0" smtClean="0">
                <a:latin typeface="+mn-lt"/>
              </a:rPr>
              <a:t>Strategia  </a:t>
            </a:r>
            <a:r>
              <a:rPr lang="pl-PL" sz="3200" b="1" dirty="0" smtClean="0">
                <a:solidFill>
                  <a:srgbClr val="92D050"/>
                </a:solidFill>
                <a:latin typeface="+mn-lt"/>
              </a:rPr>
              <a:t>WIELOFUNDUSZOWA</a:t>
            </a:r>
            <a:r>
              <a:rPr lang="pl-PL" sz="3200" b="1" dirty="0" smtClean="0">
                <a:latin typeface="Adobe Caslon Pro" pitchFamily="18" charset="0"/>
              </a:rPr>
              <a:t/>
            </a:r>
            <a:br>
              <a:rPr lang="pl-PL" sz="3200" b="1" dirty="0" smtClean="0">
                <a:latin typeface="Adobe Caslon Pro" pitchFamily="18" charset="0"/>
              </a:rPr>
            </a:br>
            <a:r>
              <a:rPr lang="pl-PL" sz="3200" b="1" dirty="0">
                <a:latin typeface="Adobe Caslon Pro" pitchFamily="18" charset="0"/>
              </a:rPr>
              <a:t/>
            </a:r>
            <a:br>
              <a:rPr lang="pl-PL" sz="3200" b="1" dirty="0">
                <a:latin typeface="Adobe Caslon Pro" pitchFamily="18" charset="0"/>
              </a:rPr>
            </a:br>
            <a:r>
              <a:rPr lang="pl-PL" sz="3200" b="1" dirty="0" smtClean="0">
                <a:latin typeface="Adobe Caslon Pro" pitchFamily="18" charset="0"/>
              </a:rPr>
              <a:t/>
            </a:r>
            <a:br>
              <a:rPr lang="pl-PL" sz="3200" b="1" dirty="0" smtClean="0">
                <a:latin typeface="Adobe Caslon Pro"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a:latin typeface="Adobe Caslon Pro" pitchFamily="18" charset="0"/>
              </a:rPr>
              <a:t/>
            </a:r>
            <a:br>
              <a:rPr lang="pl-PL" sz="1600" dirty="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1600" dirty="0" smtClean="0">
                <a:latin typeface="Adobe Caslon Pro" pitchFamily="18" charset="0"/>
              </a:rPr>
              <a:t>         </a:t>
            </a:r>
            <a:br>
              <a:rPr lang="pl-PL" sz="1600" dirty="0" smtClean="0">
                <a:latin typeface="Adobe Caslon Pro" pitchFamily="18" charset="0"/>
              </a:rPr>
            </a:br>
            <a:r>
              <a:rPr lang="pl-PL" sz="1600" dirty="0" smtClean="0">
                <a:latin typeface="Adobe Caslon Pro" pitchFamily="18" charset="0"/>
              </a:rPr>
              <a:t/>
            </a:r>
            <a:br>
              <a:rPr lang="pl-PL" sz="1600" dirty="0" smtClean="0">
                <a:latin typeface="Adobe Caslon Pro" pitchFamily="18" charset="0"/>
              </a:rPr>
            </a:br>
            <a:r>
              <a:rPr lang="pl-PL" sz="3200" dirty="0">
                <a:latin typeface="Adobe Garamond Pro Bold" pitchFamily="18" charset="0"/>
              </a:rPr>
              <a:t/>
            </a:r>
            <a:br>
              <a:rPr lang="pl-PL" sz="3200" dirty="0">
                <a:latin typeface="Adobe Garamond Pro Bold"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687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8" name="pole tekstowe 7"/>
          <p:cNvSpPr txBox="1"/>
          <p:nvPr/>
        </p:nvSpPr>
        <p:spPr>
          <a:xfrm>
            <a:off x="2786050" y="2428868"/>
            <a:ext cx="3500462" cy="1477328"/>
          </a:xfrm>
          <a:prstGeom prst="rect">
            <a:avLst/>
          </a:prstGeom>
          <a:solidFill>
            <a:srgbClr val="8DCD47"/>
          </a:solidFill>
          <a:ln>
            <a:solidFill>
              <a:srgbClr val="8DCD47"/>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pl-PL" b="1" dirty="0" smtClean="0">
              <a:latin typeface="Adobe Caslon Pro" pitchFamily="18" charset="0"/>
            </a:endParaRPr>
          </a:p>
          <a:p>
            <a:pPr algn="ctr"/>
            <a:r>
              <a:rPr lang="pl-PL" b="1" dirty="0" smtClean="0"/>
              <a:t>PROW 2014-2020</a:t>
            </a:r>
          </a:p>
          <a:p>
            <a:pPr algn="ctr"/>
            <a:r>
              <a:rPr lang="pl-PL" dirty="0" smtClean="0"/>
              <a:t> Budżet: </a:t>
            </a:r>
          </a:p>
          <a:p>
            <a:pPr algn="ctr"/>
            <a:r>
              <a:rPr lang="pl-PL" dirty="0" smtClean="0"/>
              <a:t>4.750.000,00</a:t>
            </a:r>
          </a:p>
          <a:p>
            <a:pPr algn="ctr"/>
            <a:endParaRPr lang="pl-PL" dirty="0" smtClean="0">
              <a:latin typeface="Adobe Caslon Pro" pitchFamily="18" charset="0"/>
            </a:endParaRPr>
          </a:p>
        </p:txBody>
      </p:sp>
      <p:sp>
        <p:nvSpPr>
          <p:cNvPr id="9" name="pole tekstowe 8"/>
          <p:cNvSpPr txBox="1"/>
          <p:nvPr/>
        </p:nvSpPr>
        <p:spPr>
          <a:xfrm>
            <a:off x="2771800" y="3933056"/>
            <a:ext cx="3500462" cy="369332"/>
          </a:xfrm>
          <a:prstGeom prst="rect">
            <a:avLst/>
          </a:prstGeom>
          <a:solidFill>
            <a:schemeClr val="accent5">
              <a:lumMod val="40000"/>
              <a:lumOff val="60000"/>
            </a:schemeClr>
          </a:solidFill>
          <a:ln>
            <a:solidFill>
              <a:schemeClr val="accent5">
                <a:lumMod val="40000"/>
                <a:lumOff val="6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pl-PL" b="1" dirty="0" smtClean="0"/>
              <a:t>RPO</a:t>
            </a:r>
            <a:r>
              <a:rPr lang="pl-PL" dirty="0" smtClean="0">
                <a:latin typeface="Adobe Caslon Pro" pitchFamily="18" charset="0"/>
              </a:rPr>
              <a:t> </a:t>
            </a:r>
            <a:endParaRPr lang="pl-PL" dirty="0"/>
          </a:p>
        </p:txBody>
      </p:sp>
      <p:sp>
        <p:nvSpPr>
          <p:cNvPr id="10" name="pole tekstowe 9"/>
          <p:cNvSpPr txBox="1"/>
          <p:nvPr/>
        </p:nvSpPr>
        <p:spPr>
          <a:xfrm>
            <a:off x="1187624" y="5229200"/>
            <a:ext cx="2714644" cy="1200329"/>
          </a:xfrm>
          <a:prstGeom prst="rect">
            <a:avLst/>
          </a:prstGeom>
          <a:solidFill>
            <a:schemeClr val="accent4">
              <a:lumMod val="20000"/>
              <a:lumOff val="80000"/>
            </a:schemeClr>
          </a:solidFill>
          <a:ln>
            <a:solidFill>
              <a:schemeClr val="accent4">
                <a:lumMod val="20000"/>
                <a:lumOff val="80000"/>
              </a:schemeClr>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pl-PL" b="1" dirty="0" smtClean="0">
                <a:latin typeface="+mj-lt"/>
              </a:rPr>
              <a:t>Oś 7 – EFRR 2014-2020</a:t>
            </a:r>
          </a:p>
          <a:p>
            <a:pPr algn="ctr"/>
            <a:r>
              <a:rPr lang="pl-PL" dirty="0" smtClean="0">
                <a:latin typeface="+mj-lt"/>
              </a:rPr>
              <a:t>Budżet: </a:t>
            </a:r>
          </a:p>
          <a:p>
            <a:pPr algn="ctr"/>
            <a:r>
              <a:rPr lang="pl-PL" dirty="0" smtClean="0">
                <a:latin typeface="+mj-lt"/>
              </a:rPr>
              <a:t>3.780.000,00</a:t>
            </a:r>
          </a:p>
          <a:p>
            <a:pPr algn="ctr"/>
            <a:endParaRPr lang="pl-PL" dirty="0" smtClean="0">
              <a:latin typeface="Adobe Caslon Pro" pitchFamily="18" charset="0"/>
            </a:endParaRPr>
          </a:p>
        </p:txBody>
      </p:sp>
      <p:sp>
        <p:nvSpPr>
          <p:cNvPr id="11" name="pole tekstowe 10"/>
          <p:cNvSpPr txBox="1"/>
          <p:nvPr/>
        </p:nvSpPr>
        <p:spPr>
          <a:xfrm>
            <a:off x="5076056" y="5085184"/>
            <a:ext cx="2714644" cy="1200329"/>
          </a:xfrm>
          <a:prstGeom prst="rect">
            <a:avLst/>
          </a:prstGeom>
          <a:solidFill>
            <a:srgbClr val="FCDDC4"/>
          </a:solidFill>
          <a:ln>
            <a:solidFill>
              <a:srgbClr val="FCDDC4"/>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pl-PL" b="1" dirty="0" smtClean="0"/>
              <a:t>Oś 11 – EFS 2014-2020</a:t>
            </a:r>
          </a:p>
          <a:p>
            <a:pPr algn="ctr"/>
            <a:r>
              <a:rPr lang="pl-PL" dirty="0" smtClean="0"/>
              <a:t>Budżet: </a:t>
            </a:r>
          </a:p>
          <a:p>
            <a:pPr algn="ctr"/>
            <a:r>
              <a:rPr lang="pl-PL" dirty="0" smtClean="0"/>
              <a:t>1.320.000,00</a:t>
            </a:r>
          </a:p>
          <a:p>
            <a:pPr algn="ctr"/>
            <a:endParaRPr lang="pl-PL" dirty="0" smtClean="0">
              <a:latin typeface="Adobe Caslon Pro" pitchFamily="18" charset="0"/>
            </a:endParaRPr>
          </a:p>
        </p:txBody>
      </p:sp>
      <p:cxnSp>
        <p:nvCxnSpPr>
          <p:cNvPr id="13" name="Łącznik prosty ze strzałką 12"/>
          <p:cNvCxnSpPr/>
          <p:nvPr/>
        </p:nvCxnSpPr>
        <p:spPr>
          <a:xfrm rot="10800000" flipV="1">
            <a:off x="3131840" y="4365104"/>
            <a:ext cx="100013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Łącznik prosty ze strzałką 14"/>
          <p:cNvCxnSpPr/>
          <p:nvPr/>
        </p:nvCxnSpPr>
        <p:spPr>
          <a:xfrm>
            <a:off x="4932040" y="4365104"/>
            <a:ext cx="1000132"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857224" y="2714620"/>
            <a:ext cx="7858180" cy="857256"/>
          </a:xfrm>
        </p:spPr>
        <p:txBody>
          <a:bodyPr>
            <a:noAutofit/>
          </a:bodyPr>
          <a:lstStyle/>
          <a:p>
            <a:r>
              <a:rPr lang="pl-PL" sz="2300" dirty="0" smtClean="0">
                <a:latin typeface="Adobe Garamond Pro Bold" pitchFamily="18" charset="0"/>
              </a:rPr>
              <a:t/>
            </a:r>
            <a:br>
              <a:rPr lang="pl-PL" sz="2300" dirty="0" smtClean="0">
                <a:latin typeface="Adobe Garamond Pro Bold" pitchFamily="18" charset="0"/>
              </a:rPr>
            </a:br>
            <a:r>
              <a:rPr lang="pl-PL" sz="2300" dirty="0">
                <a:latin typeface="Adobe Garamond Pro Bold" pitchFamily="18" charset="0"/>
              </a:rPr>
              <a:t/>
            </a:r>
            <a:br>
              <a:rPr lang="pl-PL" sz="2300" dirty="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a:latin typeface="Adobe Garamond Pro Bold" pitchFamily="18" charset="0"/>
              </a:rPr>
              <a:t/>
            </a:r>
            <a:br>
              <a:rPr lang="pl-PL" sz="2300" dirty="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smtClean="0">
                <a:solidFill>
                  <a:srgbClr val="92D050"/>
                </a:solidFill>
                <a:latin typeface="Adobe Garamond Pro Bold" pitchFamily="18" charset="0"/>
              </a:rPr>
              <a:t/>
            </a:r>
            <a:br>
              <a:rPr lang="pl-PL" sz="2300" dirty="0" smtClean="0">
                <a:solidFill>
                  <a:srgbClr val="92D050"/>
                </a:solidFill>
                <a:latin typeface="Adobe Garamond Pro Bold" pitchFamily="18" charset="0"/>
              </a:rPr>
            </a:br>
            <a:r>
              <a:rPr lang="pl-PL" sz="3600" dirty="0" smtClean="0">
                <a:solidFill>
                  <a:srgbClr val="92D050"/>
                </a:solidFill>
                <a:latin typeface="+mn-lt"/>
              </a:rPr>
              <a:t>CELE określone w LSR:</a:t>
            </a:r>
            <a:r>
              <a:rPr lang="pl-PL" sz="3600" dirty="0" smtClean="0">
                <a:latin typeface="+mn-lt"/>
              </a:rPr>
              <a:t/>
            </a:r>
            <a:br>
              <a:rPr lang="pl-PL" sz="3600" dirty="0" smtClean="0">
                <a:latin typeface="+mn-lt"/>
              </a:rPr>
            </a:br>
            <a:r>
              <a:rPr lang="pl-PL" sz="3600" dirty="0">
                <a:latin typeface="Adobe Garamond Pro Bold" pitchFamily="18" charset="0"/>
              </a:rPr>
              <a:t/>
            </a:r>
            <a:br>
              <a:rPr lang="pl-PL" sz="3600" dirty="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a:latin typeface="Adobe Garamond Pro Bold" pitchFamily="18" charset="0"/>
              </a:rPr>
              <a:t/>
            </a:r>
            <a:br>
              <a:rPr lang="pl-PL" sz="2300" dirty="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a:latin typeface="Adobe Garamond Pro Bold" pitchFamily="18" charset="0"/>
              </a:rPr>
              <a:t/>
            </a:r>
            <a:br>
              <a:rPr lang="pl-PL" sz="2300" dirty="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r>
              <a:rPr lang="pl-PL" sz="2300" dirty="0">
                <a:latin typeface="Adobe Garamond Pro Bold" pitchFamily="18" charset="0"/>
              </a:rPr>
              <a:t/>
            </a:r>
            <a:br>
              <a:rPr lang="pl-PL" sz="2300" dirty="0">
                <a:latin typeface="Adobe Garamond Pro Bold" pitchFamily="18" charset="0"/>
              </a:rPr>
            </a:br>
            <a:r>
              <a:rPr lang="pl-PL" sz="2300" dirty="0" smtClean="0">
                <a:latin typeface="Adobe Garamond Pro Bold" pitchFamily="18" charset="0"/>
              </a:rPr>
              <a:t/>
            </a:r>
            <a:br>
              <a:rPr lang="pl-PL" sz="2300" dirty="0" smtClean="0">
                <a:latin typeface="Adobe Garamond Pro Bold"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7" name="Prostokąt 6"/>
          <p:cNvSpPr/>
          <p:nvPr/>
        </p:nvSpPr>
        <p:spPr>
          <a:xfrm>
            <a:off x="500034" y="2071678"/>
            <a:ext cx="7929618" cy="323165"/>
          </a:xfrm>
          <a:prstGeom prst="rect">
            <a:avLst/>
          </a:prstGeom>
        </p:spPr>
        <p:txBody>
          <a:bodyPr wrap="square">
            <a:spAutoFit/>
          </a:bodyPr>
          <a:lstStyle/>
          <a:p>
            <a:r>
              <a:rPr lang="pl-PL" sz="1500" dirty="0" smtClean="0">
                <a:latin typeface="Adobe Garamond Pro" pitchFamily="18" charset="0"/>
              </a:rPr>
              <a:t> </a:t>
            </a:r>
            <a:endParaRPr lang="pl-PL" sz="1500" dirty="0">
              <a:latin typeface="Adobe Garamond Pro" pitchFamily="18" charset="0"/>
            </a:endParaRPr>
          </a:p>
        </p:txBody>
      </p:sp>
      <p:sp>
        <p:nvSpPr>
          <p:cNvPr id="12" name="Prostokąt 11"/>
          <p:cNvSpPr/>
          <p:nvPr/>
        </p:nvSpPr>
        <p:spPr>
          <a:xfrm>
            <a:off x="4000496" y="2928934"/>
            <a:ext cx="1357322"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t>Cel ogólny 2 </a:t>
            </a:r>
            <a:endParaRPr lang="pl-PL" dirty="0"/>
          </a:p>
        </p:txBody>
      </p:sp>
      <p:sp>
        <p:nvSpPr>
          <p:cNvPr id="13" name="Prostokąt 12"/>
          <p:cNvSpPr/>
          <p:nvPr/>
        </p:nvSpPr>
        <p:spPr>
          <a:xfrm>
            <a:off x="6357950" y="2928934"/>
            <a:ext cx="1357322"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t>Cel ogólny 3</a:t>
            </a:r>
            <a:endParaRPr lang="pl-PL" dirty="0"/>
          </a:p>
        </p:txBody>
      </p:sp>
      <p:sp>
        <p:nvSpPr>
          <p:cNvPr id="14" name="Prostokąt 13"/>
          <p:cNvSpPr/>
          <p:nvPr/>
        </p:nvSpPr>
        <p:spPr>
          <a:xfrm>
            <a:off x="1428728" y="2928934"/>
            <a:ext cx="1500198"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t>Cel ogólny I</a:t>
            </a:r>
            <a:endParaRPr lang="pl-PL" dirty="0"/>
          </a:p>
        </p:txBody>
      </p:sp>
      <p:sp>
        <p:nvSpPr>
          <p:cNvPr id="15" name="Prostokąt 14"/>
          <p:cNvSpPr/>
          <p:nvPr/>
        </p:nvSpPr>
        <p:spPr>
          <a:xfrm>
            <a:off x="571472" y="3786190"/>
            <a:ext cx="121444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Cel szczegółowy 1.1</a:t>
            </a:r>
            <a:endParaRPr lang="pl-PL" sz="1200" dirty="0"/>
          </a:p>
        </p:txBody>
      </p:sp>
      <p:sp>
        <p:nvSpPr>
          <p:cNvPr id="16" name="Prostokąt 15"/>
          <p:cNvSpPr/>
          <p:nvPr/>
        </p:nvSpPr>
        <p:spPr>
          <a:xfrm>
            <a:off x="2000232" y="3786190"/>
            <a:ext cx="121444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Cel szczegółowy 1.2</a:t>
            </a:r>
            <a:endParaRPr lang="pl-PL" sz="1200" dirty="0"/>
          </a:p>
        </p:txBody>
      </p:sp>
      <p:sp>
        <p:nvSpPr>
          <p:cNvPr id="17" name="Prostokąt 16"/>
          <p:cNvSpPr/>
          <p:nvPr/>
        </p:nvSpPr>
        <p:spPr>
          <a:xfrm>
            <a:off x="3357554" y="3786190"/>
            <a:ext cx="121444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Cel szczegółowy 2.1</a:t>
            </a:r>
            <a:endParaRPr lang="pl-PL" sz="1200" dirty="0"/>
          </a:p>
        </p:txBody>
      </p:sp>
      <p:sp>
        <p:nvSpPr>
          <p:cNvPr id="18" name="Prostokąt 17"/>
          <p:cNvSpPr/>
          <p:nvPr/>
        </p:nvSpPr>
        <p:spPr>
          <a:xfrm>
            <a:off x="4786314" y="3786190"/>
            <a:ext cx="121444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Cel szczegółowy 2.2</a:t>
            </a:r>
            <a:endParaRPr lang="pl-PL" sz="1200" dirty="0"/>
          </a:p>
        </p:txBody>
      </p:sp>
      <p:sp>
        <p:nvSpPr>
          <p:cNvPr id="19" name="Prostokąt 18"/>
          <p:cNvSpPr/>
          <p:nvPr/>
        </p:nvSpPr>
        <p:spPr>
          <a:xfrm>
            <a:off x="6143636" y="3786190"/>
            <a:ext cx="121444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Cel szczegółowy 3.1</a:t>
            </a:r>
            <a:endParaRPr lang="pl-PL" sz="1200" dirty="0"/>
          </a:p>
        </p:txBody>
      </p:sp>
      <p:cxnSp>
        <p:nvCxnSpPr>
          <p:cNvPr id="21" name="Łącznik prosty ze strzałką 20"/>
          <p:cNvCxnSpPr/>
          <p:nvPr/>
        </p:nvCxnSpPr>
        <p:spPr>
          <a:xfrm rot="10800000" flipV="1">
            <a:off x="1357290" y="3500438"/>
            <a:ext cx="357190"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Łącznik prosty ze strzałką 22"/>
          <p:cNvCxnSpPr/>
          <p:nvPr/>
        </p:nvCxnSpPr>
        <p:spPr>
          <a:xfrm rot="16200000" flipH="1">
            <a:off x="2571736" y="3500438"/>
            <a:ext cx="214314"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Łącznik prosty ze strzałką 24"/>
          <p:cNvCxnSpPr/>
          <p:nvPr/>
        </p:nvCxnSpPr>
        <p:spPr>
          <a:xfrm rot="5400000">
            <a:off x="4357687" y="3500439"/>
            <a:ext cx="285753" cy="14287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Łącznik prosty ze strzałką 30"/>
          <p:cNvCxnSpPr/>
          <p:nvPr/>
        </p:nvCxnSpPr>
        <p:spPr>
          <a:xfrm rot="16200000" flipH="1">
            <a:off x="4929188" y="3500436"/>
            <a:ext cx="285752" cy="1428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4" name="Prostokąt 33"/>
          <p:cNvSpPr/>
          <p:nvPr/>
        </p:nvSpPr>
        <p:spPr>
          <a:xfrm>
            <a:off x="285720"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1.1.1</a:t>
            </a:r>
            <a:endParaRPr lang="pl-PL" sz="1200" dirty="0"/>
          </a:p>
        </p:txBody>
      </p:sp>
      <p:sp>
        <p:nvSpPr>
          <p:cNvPr id="35" name="Prostokąt 34"/>
          <p:cNvSpPr/>
          <p:nvPr/>
        </p:nvSpPr>
        <p:spPr>
          <a:xfrm>
            <a:off x="1000100"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1.1.2</a:t>
            </a:r>
            <a:endParaRPr lang="pl-PL" sz="1200" dirty="0"/>
          </a:p>
        </p:txBody>
      </p:sp>
      <p:sp>
        <p:nvSpPr>
          <p:cNvPr id="36" name="Prostokąt 35"/>
          <p:cNvSpPr/>
          <p:nvPr/>
        </p:nvSpPr>
        <p:spPr>
          <a:xfrm>
            <a:off x="2214546"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1.2.1</a:t>
            </a:r>
            <a:endParaRPr lang="pl-PL" sz="1200" dirty="0"/>
          </a:p>
        </p:txBody>
      </p:sp>
      <p:sp>
        <p:nvSpPr>
          <p:cNvPr id="37" name="Prostokąt 36"/>
          <p:cNvSpPr/>
          <p:nvPr/>
        </p:nvSpPr>
        <p:spPr>
          <a:xfrm>
            <a:off x="6500826"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3.1.2</a:t>
            </a:r>
            <a:endParaRPr lang="pl-PL" sz="1200" dirty="0"/>
          </a:p>
        </p:txBody>
      </p:sp>
      <p:sp>
        <p:nvSpPr>
          <p:cNvPr id="38" name="Prostokąt 37"/>
          <p:cNvSpPr/>
          <p:nvPr/>
        </p:nvSpPr>
        <p:spPr>
          <a:xfrm>
            <a:off x="5786446"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3.1.1</a:t>
            </a:r>
            <a:endParaRPr lang="pl-PL" sz="1200" dirty="0"/>
          </a:p>
        </p:txBody>
      </p:sp>
      <p:sp>
        <p:nvSpPr>
          <p:cNvPr id="39" name="Prostokąt 38"/>
          <p:cNvSpPr/>
          <p:nvPr/>
        </p:nvSpPr>
        <p:spPr>
          <a:xfrm>
            <a:off x="4857752"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2.2.1</a:t>
            </a:r>
            <a:endParaRPr lang="pl-PL" sz="1200" dirty="0"/>
          </a:p>
        </p:txBody>
      </p:sp>
      <p:sp>
        <p:nvSpPr>
          <p:cNvPr id="40" name="Prostokąt 39"/>
          <p:cNvSpPr/>
          <p:nvPr/>
        </p:nvSpPr>
        <p:spPr>
          <a:xfrm>
            <a:off x="3929058"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2.1.2</a:t>
            </a:r>
            <a:endParaRPr lang="pl-PL" sz="1200" dirty="0"/>
          </a:p>
        </p:txBody>
      </p:sp>
      <p:sp>
        <p:nvSpPr>
          <p:cNvPr id="41" name="Prostokąt 40"/>
          <p:cNvSpPr/>
          <p:nvPr/>
        </p:nvSpPr>
        <p:spPr>
          <a:xfrm>
            <a:off x="3214678"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2.1.1</a:t>
            </a:r>
            <a:endParaRPr lang="pl-PL" sz="1200" dirty="0"/>
          </a:p>
        </p:txBody>
      </p:sp>
      <p:sp>
        <p:nvSpPr>
          <p:cNvPr id="42" name="Prostokąt 41"/>
          <p:cNvSpPr/>
          <p:nvPr/>
        </p:nvSpPr>
        <p:spPr>
          <a:xfrm>
            <a:off x="7500958" y="3786190"/>
            <a:ext cx="1214446"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Cel szczegółowy 3.2</a:t>
            </a:r>
            <a:endParaRPr lang="pl-PL" sz="1200" dirty="0"/>
          </a:p>
        </p:txBody>
      </p:sp>
      <p:sp>
        <p:nvSpPr>
          <p:cNvPr id="43" name="Prostokąt 42"/>
          <p:cNvSpPr/>
          <p:nvPr/>
        </p:nvSpPr>
        <p:spPr>
          <a:xfrm>
            <a:off x="7286644"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3.2.1</a:t>
            </a:r>
            <a:endParaRPr lang="pl-PL" sz="1200" dirty="0"/>
          </a:p>
        </p:txBody>
      </p:sp>
      <p:sp>
        <p:nvSpPr>
          <p:cNvPr id="44" name="Prostokąt 43"/>
          <p:cNvSpPr/>
          <p:nvPr/>
        </p:nvSpPr>
        <p:spPr>
          <a:xfrm>
            <a:off x="8072462" y="4714884"/>
            <a:ext cx="571504" cy="2857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sz="1200" dirty="0" smtClean="0"/>
              <a:t>3.2.2</a:t>
            </a:r>
            <a:endParaRPr lang="pl-PL" sz="1200" dirty="0"/>
          </a:p>
        </p:txBody>
      </p:sp>
      <p:cxnSp>
        <p:nvCxnSpPr>
          <p:cNvPr id="53" name="Łącznik prosty ze strzałką 52"/>
          <p:cNvCxnSpPr/>
          <p:nvPr/>
        </p:nvCxnSpPr>
        <p:spPr>
          <a:xfrm rot="5400000">
            <a:off x="6643702" y="3500438"/>
            <a:ext cx="285752"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5" name="Łącznik prosty ze strzałką 54"/>
          <p:cNvCxnSpPr/>
          <p:nvPr/>
        </p:nvCxnSpPr>
        <p:spPr>
          <a:xfrm>
            <a:off x="7358082" y="3429000"/>
            <a:ext cx="357190"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Łącznik prosty ze strzałką 56"/>
          <p:cNvCxnSpPr/>
          <p:nvPr/>
        </p:nvCxnSpPr>
        <p:spPr>
          <a:xfrm rot="5400000">
            <a:off x="571472" y="4429132"/>
            <a:ext cx="285752"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9" name="Łącznik prosty ze strzałką 58"/>
          <p:cNvCxnSpPr/>
          <p:nvPr/>
        </p:nvCxnSpPr>
        <p:spPr>
          <a:xfrm rot="16200000" flipH="1">
            <a:off x="1178695" y="4464851"/>
            <a:ext cx="285752"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1" name="Łącznik prosty ze strzałką 60"/>
          <p:cNvCxnSpPr/>
          <p:nvPr/>
        </p:nvCxnSpPr>
        <p:spPr>
          <a:xfrm rot="5400000">
            <a:off x="2428860" y="4429132"/>
            <a:ext cx="357190" cy="714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4" name="Łącznik prosty ze strzałką 63"/>
          <p:cNvCxnSpPr/>
          <p:nvPr/>
        </p:nvCxnSpPr>
        <p:spPr>
          <a:xfrm rot="5400000">
            <a:off x="3536149" y="4393413"/>
            <a:ext cx="357190"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8" name="Łącznik prosty ze strzałką 67"/>
          <p:cNvCxnSpPr/>
          <p:nvPr/>
        </p:nvCxnSpPr>
        <p:spPr>
          <a:xfrm rot="16200000" flipH="1">
            <a:off x="4036215" y="4393413"/>
            <a:ext cx="357190"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0" name="Łącznik prosty ze strzałką 69"/>
          <p:cNvCxnSpPr/>
          <p:nvPr/>
        </p:nvCxnSpPr>
        <p:spPr>
          <a:xfrm rot="5400000">
            <a:off x="5107785" y="4393413"/>
            <a:ext cx="357190" cy="1428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4" name="Łącznik prosty ze strzałką 73"/>
          <p:cNvCxnSpPr/>
          <p:nvPr/>
        </p:nvCxnSpPr>
        <p:spPr>
          <a:xfrm rot="5400000">
            <a:off x="6215074" y="4286256"/>
            <a:ext cx="357190" cy="35719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6" name="Łącznik prosty ze strzałką 75"/>
          <p:cNvCxnSpPr/>
          <p:nvPr/>
        </p:nvCxnSpPr>
        <p:spPr>
          <a:xfrm rot="5400000">
            <a:off x="6679421" y="4464851"/>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8" name="Łącznik prosty ze strzałką 77"/>
          <p:cNvCxnSpPr/>
          <p:nvPr/>
        </p:nvCxnSpPr>
        <p:spPr>
          <a:xfrm rot="5400000">
            <a:off x="7572396" y="4286256"/>
            <a:ext cx="285752" cy="2857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1" name="Łącznik prosty ze strzałką 80"/>
          <p:cNvCxnSpPr/>
          <p:nvPr/>
        </p:nvCxnSpPr>
        <p:spPr>
          <a:xfrm rot="16200000" flipH="1">
            <a:off x="8072462" y="4357694"/>
            <a:ext cx="357190"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2" name="pole tekstowe 81"/>
          <p:cNvSpPr txBox="1"/>
          <p:nvPr/>
        </p:nvSpPr>
        <p:spPr>
          <a:xfrm>
            <a:off x="857224" y="5643578"/>
            <a:ext cx="7500990" cy="461665"/>
          </a:xfrm>
          <a:prstGeom prst="rect">
            <a:avLst/>
          </a:prstGeom>
          <a:noFill/>
        </p:spPr>
        <p:txBody>
          <a:bodyPr wrap="square" rtlCol="0">
            <a:spAutoFit/>
          </a:bodyPr>
          <a:lstStyle/>
          <a:p>
            <a:pPr algn="ctr"/>
            <a:r>
              <a:rPr lang="pl-PL" sz="2400" dirty="0" smtClean="0"/>
              <a:t>Przedsięwzięcia = Konkursy = Wskaźniki osiągnięcia celów </a:t>
            </a:r>
            <a:endParaRPr lang="pl-P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28662" y="1643050"/>
            <a:ext cx="7286676" cy="642942"/>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400" b="1" i="0" u="sng" strike="noStrike" cap="none" normalizeH="0" baseline="0" dirty="0" smtClean="0">
                <a:ln>
                  <a:noFill/>
                </a:ln>
                <a:solidFill>
                  <a:srgbClr val="92D050"/>
                </a:solidFill>
                <a:effectLst/>
                <a:latin typeface="+mn-lt"/>
                <a:ea typeface="Calibri" pitchFamily="34" charset="0"/>
                <a:cs typeface="Times New Roman" pitchFamily="18" charset="0"/>
              </a:rPr>
              <a:t>Cel og</a:t>
            </a:r>
            <a:r>
              <a:rPr lang="pl-PL" sz="2400" b="1" u="sng" dirty="0">
                <a:solidFill>
                  <a:srgbClr val="92D050"/>
                </a:solidFill>
                <a:latin typeface="+mn-lt"/>
                <a:ea typeface="Calibri" pitchFamily="34" charset="0"/>
                <a:cs typeface="Times New Roman" pitchFamily="18" charset="0"/>
              </a:rPr>
              <a:t>ó</a:t>
            </a:r>
            <a:r>
              <a:rPr kumimoji="0" lang="pl-PL" sz="2400" b="1" i="0" u="sng" strike="noStrike" cap="none" normalizeH="0" baseline="0" dirty="0" smtClean="0">
                <a:ln>
                  <a:noFill/>
                </a:ln>
                <a:solidFill>
                  <a:srgbClr val="92D050"/>
                </a:solidFill>
                <a:effectLst/>
                <a:latin typeface="+mn-lt"/>
                <a:ea typeface="Calibri" pitchFamily="34" charset="0"/>
                <a:cs typeface="Times New Roman" pitchFamily="18" charset="0"/>
              </a:rPr>
              <a:t>lny nr 1:</a:t>
            </a: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t/>
            </a:r>
            <a:b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br>
            <a: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t>Wzrost zatrudnienia, konkurencyjności i rozwoju przedsiębiorczości na obszarze LGD </a:t>
            </a:r>
            <a:r>
              <a:rPr lang="pl-PL" sz="2000" b="1" dirty="0">
                <a:latin typeface="+mn-lt"/>
                <a:ea typeface="Calibri" pitchFamily="34" charset="0"/>
                <a:cs typeface="Times New Roman" pitchFamily="18" charset="0"/>
              </a:rPr>
              <a:t>„</a:t>
            </a:r>
            <a: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t>Zakole Dolnej Wisły</a:t>
            </a:r>
            <a:r>
              <a:rPr lang="pl-PL" sz="2000" b="1" dirty="0">
                <a:latin typeface="+mn-lt"/>
                <a:ea typeface="Calibri" pitchFamily="34" charset="0"/>
                <a:cs typeface="Times New Roman" pitchFamily="18" charset="0"/>
              </a:rPr>
              <a:t>”</a:t>
            </a:r>
            <a: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br>
            <a:r>
              <a:rPr lang="pl-PL" sz="1600" dirty="0">
                <a:latin typeface="+mn-lt"/>
              </a:rPr>
              <a:t/>
            </a:r>
            <a:br>
              <a:rPr lang="pl-PL" sz="1600" dirty="0">
                <a:latin typeface="+mn-lt"/>
              </a:rPr>
            </a:br>
            <a:endParaRPr lang="pl-PL" sz="2300" dirty="0">
              <a:latin typeface="+mn-lt"/>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4577" name="Rectangle 1"/>
          <p:cNvSpPr>
            <a:spLocks noChangeArrowheads="1"/>
          </p:cNvSpPr>
          <p:nvPr/>
        </p:nvSpPr>
        <p:spPr bwMode="auto">
          <a:xfrm>
            <a:off x="571472" y="3000372"/>
            <a:ext cx="785818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800" b="1" i="0" u="none" strike="noStrike" cap="none" normalizeH="0" baseline="0" dirty="0" smtClean="0">
                <a:ln>
                  <a:noFill/>
                </a:ln>
                <a:solidFill>
                  <a:schemeClr val="tx1"/>
                </a:solidFill>
                <a:effectLst/>
                <a:latin typeface="Arial Narrow" pitchFamily="34" charset="0"/>
                <a:ea typeface="Calibri" pitchFamily="34" charset="0"/>
                <a:cs typeface="Times New Roman" pitchFamily="18" charset="0"/>
              </a:rPr>
              <a:t/>
            </a:r>
            <a:br>
              <a:rPr kumimoji="0" lang="pl-PL" sz="800" b="1" i="0" u="none" strike="noStrike" cap="none" normalizeH="0" baseline="0" dirty="0" smtClean="0">
                <a:ln>
                  <a:noFill/>
                </a:ln>
                <a:solidFill>
                  <a:schemeClr val="tx1"/>
                </a:solidFill>
                <a:effectLst/>
                <a:latin typeface="Arial Narrow" pitchFamily="34" charset="0"/>
                <a:ea typeface="Calibri" pitchFamily="34" charset="0"/>
                <a:cs typeface="Times New Roman" pitchFamily="18" charset="0"/>
              </a:rPr>
            </a:br>
            <a:endParaRPr kumimoji="0" lang="pl-PL" sz="800" b="0" i="0" u="none" strike="noStrike" cap="none" normalizeH="0" baseline="0" dirty="0" smtClean="0">
              <a:ln>
                <a:noFill/>
              </a:ln>
              <a:solidFill>
                <a:schemeClr val="tx1"/>
              </a:solidFill>
              <a:effectLst/>
              <a:latin typeface="Adobe Garamond Pro"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Calibri" pitchFamily="34" charset="0"/>
                <a:cs typeface="Times New Roman" pitchFamily="18" charset="0"/>
              </a:rPr>
              <a:t>Cel szczegółowy 1.1:</a:t>
            </a:r>
            <a:r>
              <a:rPr kumimoji="0" lang="pl-PL" b="0" i="0" u="none" strike="noStrike" cap="none" normalizeH="0" baseline="0" dirty="0" smtClean="0">
                <a:ln>
                  <a:noFill/>
                </a:ln>
                <a:solidFill>
                  <a:schemeClr val="tx1"/>
                </a:solidFill>
                <a:effectLst/>
                <a:ea typeface="Calibri" pitchFamily="34" charset="0"/>
                <a:cs typeface="Times New Roman" pitchFamily="18" charset="0"/>
              </a:rPr>
              <a:t> Poprawa warunków</a:t>
            </a:r>
            <a:r>
              <a:rPr kumimoji="0" lang="pl-PL" b="1" i="0" u="none" strike="noStrike" cap="none" normalizeH="0" baseline="0" dirty="0" smtClean="0">
                <a:ln>
                  <a:noFill/>
                </a:ln>
                <a:solidFill>
                  <a:srgbClr val="FF0000"/>
                </a:solidFill>
                <a:effectLst/>
                <a:ea typeface="Calibri" pitchFamily="34" charset="0"/>
                <a:cs typeface="Times New Roman" pitchFamily="18" charset="0"/>
              </a:rPr>
              <a:t> </a:t>
            </a:r>
            <a:r>
              <a:rPr kumimoji="0" lang="pl-PL" b="0" i="0" u="none" strike="noStrike" cap="none" normalizeH="0" baseline="0" dirty="0" smtClean="0">
                <a:ln>
                  <a:noFill/>
                </a:ln>
                <a:solidFill>
                  <a:schemeClr val="tx1"/>
                </a:solidFill>
                <a:effectLst/>
                <a:ea typeface="Calibri" pitchFamily="34" charset="0"/>
                <a:cs typeface="Times New Roman" pitchFamily="18" charset="0"/>
              </a:rPr>
              <a:t>i możliwości powstawania nowych miejsc pracy na obszarze LGD „Zakole Dolnej Wisły” do 2023 r.</a:t>
            </a:r>
          </a:p>
          <a:p>
            <a:pPr marL="0" marR="0" lvl="0" indent="0" algn="l" defTabSz="914400" rtl="0" eaLnBrk="0" fontAlgn="base" latinLnBrk="0" hangingPunct="0">
              <a:lnSpc>
                <a:spcPct val="100000"/>
              </a:lnSpc>
              <a:spcBef>
                <a:spcPct val="0"/>
              </a:spcBef>
              <a:spcAft>
                <a:spcPct val="0"/>
              </a:spcAft>
              <a:buClrTx/>
              <a:buSzTx/>
              <a:buFontTx/>
              <a:buNone/>
              <a:tabLst/>
            </a:pPr>
            <a:r>
              <a:rPr lang="pl-PL" b="1" dirty="0" smtClean="0">
                <a:cs typeface="Times New Roman" pitchFamily="18" charset="0"/>
              </a:rPr>
              <a:t>Przedsięwzięcie 1.1.1: </a:t>
            </a:r>
            <a:r>
              <a:rPr lang="pl-PL" b="1" dirty="0" smtClean="0">
                <a:solidFill>
                  <a:srgbClr val="FF0000"/>
                </a:solidFill>
                <a:cs typeface="Times New Roman" pitchFamily="18" charset="0"/>
              </a:rPr>
              <a:t>Tworzenie nowych przedsiębiorstw (PROW2014-2020)</a:t>
            </a:r>
            <a:endParaRPr kumimoji="0" lang="pl-PL" b="0" i="0" u="none" strike="noStrike" cap="none" normalizeH="0" baseline="0" dirty="0" smtClean="0">
              <a:ln>
                <a:noFill/>
              </a:ln>
              <a:solidFill>
                <a:schemeClr val="tx1"/>
              </a:solidFill>
              <a:effectLst/>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Calibri" pitchFamily="34" charset="0"/>
                <a:cs typeface="Times New Roman" pitchFamily="18" charset="0"/>
              </a:rPr>
              <a:t>Cel szczegółowy 1.2:</a:t>
            </a:r>
            <a:r>
              <a:rPr kumimoji="0" lang="pl-PL" b="0" i="0" u="none" strike="noStrike" cap="none" normalizeH="0" baseline="0" dirty="0" smtClean="0">
                <a:ln>
                  <a:noFill/>
                </a:ln>
                <a:solidFill>
                  <a:schemeClr val="tx1"/>
                </a:solidFill>
                <a:effectLst/>
                <a:ea typeface="Calibri" pitchFamily="34" charset="0"/>
                <a:cs typeface="Times New Roman" pitchFamily="18" charset="0"/>
              </a:rPr>
              <a:t>  Poprawa warunków gospodarczych dla funkcjonowania instytucji otoczenia biznesu na obszarze LGD „Zakole Dolnej Wisły” do 2023r.</a:t>
            </a:r>
          </a:p>
          <a:p>
            <a:pPr marL="0" marR="0" lvl="0" indent="0" algn="l" defTabSz="914400" rtl="0" eaLnBrk="0" fontAlgn="base" latinLnBrk="0" hangingPunct="0">
              <a:lnSpc>
                <a:spcPct val="100000"/>
              </a:lnSpc>
              <a:spcBef>
                <a:spcPct val="0"/>
              </a:spcBef>
              <a:spcAft>
                <a:spcPct val="0"/>
              </a:spcAft>
              <a:buClrTx/>
              <a:buSzTx/>
              <a:buFontTx/>
              <a:buNone/>
              <a:tabLst/>
            </a:pPr>
            <a:r>
              <a:rPr lang="pl-PL" b="1" dirty="0" smtClean="0">
                <a:cs typeface="Times New Roman" pitchFamily="18" charset="0"/>
              </a:rPr>
              <a:t>Przedsięwzięcie 1.1.2: </a:t>
            </a:r>
            <a:r>
              <a:rPr lang="pl-PL" b="1" dirty="0" smtClean="0">
                <a:solidFill>
                  <a:srgbClr val="FF0000"/>
                </a:solidFill>
                <a:cs typeface="Times New Roman" pitchFamily="18" charset="0"/>
              </a:rPr>
              <a:t>Rozwój przedsiębiorstw (PROW 2014-2020</a:t>
            </a:r>
            <a:r>
              <a:rPr lang="pl-PL" b="1" dirty="0" smtClean="0">
                <a:solidFill>
                  <a:srgbClr val="FF0000"/>
                </a:solidFill>
                <a:latin typeface="Adobe Garamond Pro" pitchFamily="18" charset="0"/>
                <a:cs typeface="Times New Roman" pitchFamily="18" charset="0"/>
              </a:rPr>
              <a:t>)</a:t>
            </a:r>
            <a:endParaRPr kumimoji="0" lang="pl-PL" b="1" i="0" u="none" strike="noStrike" cap="none" normalizeH="0" baseline="0" dirty="0" smtClean="0">
              <a:ln>
                <a:noFill/>
              </a:ln>
              <a:solidFill>
                <a:srgbClr val="FF0000"/>
              </a:solidFill>
              <a:effectLst/>
              <a:latin typeface="Adobe Garamond Pro"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28662" y="1928802"/>
            <a:ext cx="7429552" cy="642942"/>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400" b="1" i="0" u="sng" strike="noStrike" cap="none" normalizeH="0" baseline="0" dirty="0" smtClean="0">
                <a:ln>
                  <a:noFill/>
                </a:ln>
                <a:solidFill>
                  <a:srgbClr val="92D050"/>
                </a:solidFill>
                <a:effectLst/>
                <a:latin typeface="+mn-lt"/>
                <a:ea typeface="Calibri" pitchFamily="34" charset="0"/>
                <a:cs typeface="Times New Roman" pitchFamily="18" charset="0"/>
              </a:rPr>
              <a:t>Cel og</a:t>
            </a:r>
            <a:r>
              <a:rPr lang="pl-PL" sz="2400" b="1" u="sng" dirty="0">
                <a:solidFill>
                  <a:srgbClr val="92D050"/>
                </a:solidFill>
                <a:latin typeface="+mn-lt"/>
                <a:ea typeface="Calibri" pitchFamily="34" charset="0"/>
                <a:cs typeface="Times New Roman" pitchFamily="18" charset="0"/>
              </a:rPr>
              <a:t>ó</a:t>
            </a:r>
            <a:r>
              <a:rPr kumimoji="0" lang="pl-PL" sz="2400" b="1" i="0" u="sng" strike="noStrike" cap="none" normalizeH="0" baseline="0" dirty="0" smtClean="0">
                <a:ln>
                  <a:noFill/>
                </a:ln>
                <a:solidFill>
                  <a:srgbClr val="92D050"/>
                </a:solidFill>
                <a:effectLst/>
                <a:latin typeface="+mn-lt"/>
                <a:ea typeface="Calibri" pitchFamily="34" charset="0"/>
                <a:cs typeface="Times New Roman" pitchFamily="18" charset="0"/>
              </a:rPr>
              <a:t>lny nr 2:</a:t>
            </a: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t/>
            </a:r>
            <a:b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br>
            <a:r>
              <a:rPr kumimoji="0" lang="pl-PL" sz="2000" b="1" i="0" u="none" strike="noStrike" cap="none" normalizeH="0" baseline="0" dirty="0" smtClean="0">
                <a:ln>
                  <a:noFill/>
                </a:ln>
                <a:solidFill>
                  <a:schemeClr val="tx1"/>
                </a:solidFill>
                <a:effectLst/>
                <a:ea typeface="Calibri" pitchFamily="34" charset="0"/>
                <a:cs typeface="Times New Roman" pitchFamily="18" charset="0"/>
              </a:rPr>
              <a:t>Wzrost atrakcyjności obszaru LGD </a:t>
            </a:r>
            <a:r>
              <a:rPr lang="pl-PL" sz="2000" b="1" dirty="0">
                <a:ea typeface="Calibri" pitchFamily="34" charset="0"/>
                <a:cs typeface="Times New Roman" pitchFamily="18" charset="0"/>
              </a:rPr>
              <a:t>„</a:t>
            </a:r>
            <a:r>
              <a:rPr kumimoji="0" lang="pl-PL" sz="2000" b="1" i="0" u="none" strike="noStrike" cap="none" normalizeH="0" baseline="0" dirty="0" smtClean="0">
                <a:ln>
                  <a:noFill/>
                </a:ln>
                <a:solidFill>
                  <a:schemeClr val="tx1"/>
                </a:solidFill>
                <a:effectLst/>
                <a:ea typeface="Calibri" pitchFamily="34" charset="0"/>
                <a:cs typeface="Times New Roman" pitchFamily="18" charset="0"/>
              </a:rPr>
              <a:t>Zakole Dolnej Wisły</a:t>
            </a:r>
            <a:r>
              <a:rPr lang="pl-PL" sz="2000" b="1" dirty="0">
                <a:ea typeface="Calibri" pitchFamily="34" charset="0"/>
                <a:cs typeface="Times New Roman" pitchFamily="18" charset="0"/>
              </a:rPr>
              <a:t>”</a:t>
            </a:r>
            <a:r>
              <a:rPr kumimoji="0" lang="pl-PL" sz="2000" b="1" i="0" u="none" strike="noStrike" cap="none" normalizeH="0" baseline="0" dirty="0" smtClean="0">
                <a:ln>
                  <a:noFill/>
                </a:ln>
                <a:solidFill>
                  <a:schemeClr val="tx1"/>
                </a:solidFill>
                <a:effectLst/>
                <a:ea typeface="Calibri" pitchFamily="34" charset="0"/>
                <a:cs typeface="Times New Roman" pitchFamily="18" charset="0"/>
              </a:rPr>
              <a:t> do 2023 r.</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1600" dirty="0">
                <a:latin typeface="Adobe Caslon Pro" pitchFamily="18" charset="0"/>
              </a:rPr>
              <a:t/>
            </a:r>
            <a:br>
              <a:rPr lang="pl-PL" sz="1600" dirty="0">
                <a:latin typeface="Adobe Caslon Pro"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2857497"/>
            <a:ext cx="8143932"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Calibri" pitchFamily="34" charset="0"/>
                <a:cs typeface="Times New Roman" pitchFamily="18" charset="0"/>
              </a:rPr>
              <a:t>Cel szczegółowy 2.1:</a:t>
            </a:r>
            <a:r>
              <a:rPr kumimoji="0" lang="pl-PL" b="0" i="0" u="none" strike="noStrike" cap="none" normalizeH="0" baseline="0" dirty="0" smtClean="0">
                <a:ln>
                  <a:noFill/>
                </a:ln>
                <a:solidFill>
                  <a:schemeClr val="tx1"/>
                </a:solidFill>
                <a:effectLst/>
                <a:ea typeface="Calibri" pitchFamily="34" charset="0"/>
                <a:cs typeface="Times New Roman" pitchFamily="18" charset="0"/>
              </a:rPr>
              <a:t> </a:t>
            </a:r>
            <a:r>
              <a:rPr kumimoji="0" lang="pl-PL" i="0" u="none" strike="noStrike" cap="none" normalizeH="0" baseline="0" dirty="0" smtClean="0">
                <a:ln>
                  <a:noFill/>
                </a:ln>
                <a:solidFill>
                  <a:schemeClr val="tx1"/>
                </a:solidFill>
                <a:effectLst/>
                <a:ea typeface="Calibri" pitchFamily="34" charset="0"/>
                <a:cs typeface="Times New Roman" pitchFamily="18" charset="0"/>
              </a:rPr>
              <a:t>Ożywienie społeczno-gospodarcze i podniesienie jakości życia mieszkańców na obszarze LGD „Zakole Dolnej Wisły” do 2023r.</a:t>
            </a:r>
            <a:endParaRPr lang="pl-PL" dirty="0" smtClean="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ea typeface="Calibri" pitchFamily="34" charset="0"/>
              <a:cs typeface="Times New Roman" pitchFamily="18" charset="0"/>
            </a:endParaRPr>
          </a:p>
          <a:p>
            <a:r>
              <a:rPr lang="pl-PL" b="1" dirty="0" smtClean="0"/>
              <a:t>Przedsięwzięcie 2.1.1: </a:t>
            </a:r>
            <a:r>
              <a:rPr lang="pl-PL" b="1" dirty="0" smtClean="0">
                <a:solidFill>
                  <a:srgbClr val="FF0000"/>
                </a:solidFill>
              </a:rPr>
              <a:t>Wzmocnienie rozwoju ogólnodostępnej i niekomercyjnej infrastruktury turystycznej, rekreacyjnej i kulturalnej (PROW 2014-2020) </a:t>
            </a:r>
          </a:p>
          <a:p>
            <a:r>
              <a:rPr lang="pl-PL" b="1" dirty="0" smtClean="0"/>
              <a:t>Przedsięwzięcie 2.1.2</a:t>
            </a:r>
            <a:r>
              <a:rPr lang="pl-PL" b="1" dirty="0" smtClean="0">
                <a:solidFill>
                  <a:srgbClr val="FF0000"/>
                </a:solidFill>
              </a:rPr>
              <a:t>: Wzmocnienie rozwoju infrastruktury komunikacyjnej poprawiającej spójność terytorialną (PROW 2014-2020)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a:p>
            <a:pPr eaLnBrk="0" fontAlgn="base" hangingPunct="0">
              <a:spcBef>
                <a:spcPct val="0"/>
              </a:spcBef>
              <a:spcAft>
                <a:spcPct val="0"/>
              </a:spcAft>
            </a:pPr>
            <a:r>
              <a:rPr kumimoji="0" lang="pl-PL" b="1" i="0" u="none" strike="noStrike" cap="none" normalizeH="0" baseline="0" dirty="0" smtClean="0">
                <a:ln>
                  <a:noFill/>
                </a:ln>
                <a:solidFill>
                  <a:schemeClr val="tx1"/>
                </a:solidFill>
                <a:effectLst/>
                <a:ea typeface="Calibri" pitchFamily="34" charset="0"/>
                <a:cs typeface="Times New Roman" pitchFamily="18" charset="0"/>
              </a:rPr>
              <a:t>Cel szczegółowy 2.2: </a:t>
            </a:r>
            <a:r>
              <a:rPr kumimoji="0" lang="pl-PL" i="0" u="none" strike="noStrike" cap="none" normalizeH="0" baseline="0" dirty="0" smtClean="0">
                <a:ln>
                  <a:noFill/>
                </a:ln>
                <a:solidFill>
                  <a:srgbClr val="000000"/>
                </a:solidFill>
                <a:effectLst/>
                <a:ea typeface="Calibri" pitchFamily="34" charset="0"/>
                <a:cs typeface="Times New Roman" pitchFamily="18" charset="0"/>
              </a:rPr>
              <a:t>Generowanie warunków wzmacniających tożsamość lokalną na obszarze LGD „</a:t>
            </a:r>
            <a:r>
              <a:rPr kumimoji="0" lang="pl-PL" i="0" u="none" strike="noStrike" cap="none" normalizeH="0" baseline="0" dirty="0" smtClean="0">
                <a:ln>
                  <a:noFill/>
                </a:ln>
                <a:solidFill>
                  <a:schemeClr val="tx1"/>
                </a:solidFill>
                <a:effectLst/>
                <a:ea typeface="Calibri" pitchFamily="34" charset="0"/>
                <a:cs typeface="Times New Roman" pitchFamily="18" charset="0"/>
              </a:rPr>
              <a:t>Zakole Dolnej Wisły ”do 2023r.</a:t>
            </a:r>
            <a:r>
              <a:rPr lang="pl-PL" dirty="0" smtClean="0"/>
              <a:t> </a:t>
            </a:r>
          </a:p>
          <a:p>
            <a:pPr eaLnBrk="0" fontAlgn="base" hangingPunct="0">
              <a:spcBef>
                <a:spcPct val="0"/>
              </a:spcBef>
              <a:spcAft>
                <a:spcPct val="0"/>
              </a:spcAft>
            </a:pPr>
            <a:endParaRPr lang="pl-PL" dirty="0" smtClean="0"/>
          </a:p>
          <a:p>
            <a:pPr eaLnBrk="0" fontAlgn="base" hangingPunct="0">
              <a:spcBef>
                <a:spcPct val="0"/>
              </a:spcBef>
              <a:spcAft>
                <a:spcPct val="0"/>
              </a:spcAft>
            </a:pPr>
            <a:r>
              <a:rPr lang="pl-PL" b="1" dirty="0" smtClean="0"/>
              <a:t>Przedsięwzięcie 2.2.1: </a:t>
            </a:r>
            <a:r>
              <a:rPr lang="pl-PL" b="1" dirty="0" smtClean="0">
                <a:solidFill>
                  <a:srgbClr val="FF0000"/>
                </a:solidFill>
              </a:rPr>
              <a:t>Ochrona, rozwój i promocja produktów, dziedzictwa lokalnego oraz obszaru LGD „Zakola Dolnej Wisły” (PROW 2014-2020)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28662" y="1571612"/>
            <a:ext cx="7429552" cy="642942"/>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t/>
            </a:r>
            <a:b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br>
            <a:r>
              <a:rPr kumimoji="0" lang="pl-PL" sz="2000" b="1" i="0" u="sng" strike="noStrike" cap="none" normalizeH="0" baseline="0" dirty="0" smtClean="0">
                <a:ln>
                  <a:noFill/>
                </a:ln>
                <a:solidFill>
                  <a:srgbClr val="92D050"/>
                </a:solidFill>
                <a:effectLst/>
                <a:latin typeface="Adobe Garamond Pro Bold" pitchFamily="18" charset="0"/>
                <a:ea typeface="Calibri" pitchFamily="34" charset="0"/>
                <a:cs typeface="Times New Roman" pitchFamily="18" charset="0"/>
              </a:rPr>
              <a:t> </a:t>
            </a:r>
            <a:r>
              <a:rPr kumimoji="0" lang="pl-PL" sz="2000" b="1" i="0" u="sng" strike="noStrike" cap="none" normalizeH="0" baseline="0" dirty="0" smtClean="0">
                <a:ln>
                  <a:noFill/>
                </a:ln>
                <a:solidFill>
                  <a:srgbClr val="92D050"/>
                </a:solidFill>
                <a:effectLst/>
                <a:latin typeface="+mn-lt"/>
                <a:ea typeface="Calibri" pitchFamily="34" charset="0"/>
                <a:cs typeface="Times New Roman" pitchFamily="18" charset="0"/>
              </a:rPr>
              <a:t>Cel og</a:t>
            </a:r>
            <a:r>
              <a:rPr lang="pl-PL" sz="2000" b="1" u="sng" dirty="0" smtClean="0">
                <a:solidFill>
                  <a:srgbClr val="92D050"/>
                </a:solidFill>
                <a:latin typeface="+mn-lt"/>
                <a:ea typeface="Calibri" pitchFamily="34" charset="0"/>
                <a:cs typeface="Times New Roman" pitchFamily="18" charset="0"/>
              </a:rPr>
              <a:t>ó</a:t>
            </a:r>
            <a:r>
              <a:rPr kumimoji="0" lang="pl-PL" sz="2000" b="1" i="0" u="sng" strike="noStrike" cap="none" normalizeH="0" baseline="0" dirty="0" smtClean="0">
                <a:ln>
                  <a:noFill/>
                </a:ln>
                <a:solidFill>
                  <a:srgbClr val="92D050"/>
                </a:solidFill>
                <a:effectLst/>
                <a:latin typeface="+mn-lt"/>
                <a:ea typeface="Calibri" pitchFamily="34" charset="0"/>
                <a:cs typeface="Times New Roman" pitchFamily="18" charset="0"/>
              </a:rPr>
              <a:t>lny nr 3: </a:t>
            </a:r>
            <a:r>
              <a:rPr lang="pl-PL" sz="2000" dirty="0" smtClean="0"/>
              <a:t/>
            </a:r>
            <a:br>
              <a:rPr lang="pl-PL" sz="2000" dirty="0" smtClean="0"/>
            </a:br>
            <a:r>
              <a:rPr lang="pl-PL" sz="2000" b="1" dirty="0" smtClean="0">
                <a:latin typeface="+mn-lt"/>
              </a:rPr>
              <a:t>Wzmocnienie kapitału społecznego obszaru LGD „Zakole Dolnej Wisły” do 2023r.</a:t>
            </a:r>
            <a: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mn-lt"/>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1600" dirty="0">
                <a:latin typeface="Adobe Caslon Pro" pitchFamily="18" charset="0"/>
              </a:rPr>
              <a:t/>
            </a:r>
            <a:br>
              <a:rPr lang="pl-PL" sz="1600" dirty="0">
                <a:latin typeface="Adobe Caslon Pro"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2857497"/>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357158" y="2428868"/>
            <a:ext cx="8643998" cy="5139869"/>
          </a:xfrm>
          <a:prstGeom prst="rect">
            <a:avLst/>
          </a:prstGeom>
        </p:spPr>
        <p:txBody>
          <a:bodyPr wrap="square">
            <a:spAutoFit/>
          </a:bodyPr>
          <a:lstStyle/>
          <a:p>
            <a:r>
              <a:rPr lang="pl-PL" b="1" dirty="0" smtClean="0"/>
              <a:t>Cel szczegółowy 3.1: </a:t>
            </a:r>
            <a:r>
              <a:rPr lang="pl-PL" dirty="0" smtClean="0"/>
              <a:t>Pobudzenie zaangażowania mieszkańców dla oddolnych inicjatyw lokalnych na obszarze LGD „Zakole Dolnej Wisły do 2023r.</a:t>
            </a:r>
          </a:p>
          <a:p>
            <a:r>
              <a:rPr lang="pl-PL" dirty="0" smtClean="0"/>
              <a:t/>
            </a:r>
            <a:br>
              <a:rPr lang="pl-PL" dirty="0" smtClean="0"/>
            </a:br>
            <a:r>
              <a:rPr lang="pl-PL" sz="1600" b="1" dirty="0" smtClean="0"/>
              <a:t>Przedsięwzięcie 3.1.1</a:t>
            </a:r>
            <a:r>
              <a:rPr lang="pl-PL" sz="1600" dirty="0" smtClean="0"/>
              <a:t>: </a:t>
            </a:r>
            <a:r>
              <a:rPr lang="pl-PL" sz="1600" b="1" dirty="0" smtClean="0">
                <a:solidFill>
                  <a:srgbClr val="FF0000"/>
                </a:solidFill>
              </a:rPr>
              <a:t>Rozwój kapitału społecznego oraz podnoszenie wiedzy mieszkańców, w zakresie ochrony środowiska, zmian klimatycznych i innowacji (PROW 2014-2020)</a:t>
            </a:r>
            <a:r>
              <a:rPr lang="pl-PL" sz="1600" dirty="0" smtClean="0"/>
              <a:t/>
            </a:r>
            <a:br>
              <a:rPr lang="pl-PL" sz="1600" dirty="0" smtClean="0"/>
            </a:br>
            <a:r>
              <a:rPr lang="pl-PL" sz="1600" b="1" dirty="0" smtClean="0"/>
              <a:t>Przedsięwzięcie 3.1.2: </a:t>
            </a:r>
            <a:r>
              <a:rPr lang="pl-PL" sz="1600" b="1" dirty="0" smtClean="0">
                <a:solidFill>
                  <a:srgbClr val="FF0000"/>
                </a:solidFill>
              </a:rPr>
              <a:t>Funkcjonowanie lokalnej grupy działania, nabywanie umiejętności i aktywizacja (PROW 2014-2020)</a:t>
            </a:r>
            <a:r>
              <a:rPr lang="pl-PL" dirty="0" smtClean="0"/>
              <a:t/>
            </a:r>
            <a:br>
              <a:rPr lang="pl-PL" dirty="0" smtClean="0"/>
            </a:br>
            <a:r>
              <a:rPr lang="pl-PL" b="1" dirty="0" smtClean="0"/>
              <a:t/>
            </a:r>
            <a:br>
              <a:rPr lang="pl-PL" b="1" dirty="0" smtClean="0"/>
            </a:br>
            <a:r>
              <a:rPr lang="pl-PL" b="1" dirty="0" smtClean="0"/>
              <a:t>Cel szczegółowy 3.2: </a:t>
            </a:r>
            <a:r>
              <a:rPr lang="pl-PL" dirty="0" smtClean="0"/>
              <a:t>Wzrost aktywności społeczno-gospodarczej oraz społeczno-zawodowej środowisk zagrożonych ubóstwem lub wykluczeniem społecznym na obszarze LGD „Zakole Dolnej Wisły” do 2023 r.</a:t>
            </a:r>
          </a:p>
          <a:p>
            <a:endParaRPr lang="pl-PL" b="1" dirty="0" smtClean="0"/>
          </a:p>
          <a:p>
            <a:r>
              <a:rPr lang="pl-PL" b="1" dirty="0" smtClean="0"/>
              <a:t> </a:t>
            </a:r>
            <a:r>
              <a:rPr lang="pl-PL" sz="1600" b="1" dirty="0" smtClean="0"/>
              <a:t>Przedsięwzięcie 3.2.1: </a:t>
            </a:r>
            <a:r>
              <a:rPr lang="pl-PL" sz="1600" b="1" dirty="0" smtClean="0">
                <a:solidFill>
                  <a:srgbClr val="FF0000"/>
                </a:solidFill>
              </a:rPr>
              <a:t>Tworzenie, wspieranie i animowanie aktywnej integracji o charakterze środowiskowym oraz aktywności społecznej i obywatelskiej (EFS 2014-2020) </a:t>
            </a:r>
          </a:p>
          <a:p>
            <a:r>
              <a:rPr lang="pl-PL" sz="1600" b="1" dirty="0" smtClean="0"/>
              <a:t>Przedsięwzięcie 3.2.2: </a:t>
            </a:r>
            <a:r>
              <a:rPr lang="pl-PL" sz="1600" b="1" dirty="0" smtClean="0">
                <a:solidFill>
                  <a:srgbClr val="FF0000"/>
                </a:solidFill>
              </a:rPr>
              <a:t>Wzmocnienie rozwoju infrastruktury służącej ożywieniu społeczno-gospodarczemu (EFRR 2014-2020) – rewitalizacja + małe inkubatory przedsiębiorczości</a:t>
            </a:r>
          </a:p>
          <a:p>
            <a:r>
              <a:rPr lang="pl-PL" dirty="0" smtClean="0"/>
              <a:t> </a:t>
            </a:r>
          </a:p>
          <a:p>
            <a:endParaRPr lang="pl-PL" dirty="0" smtClean="0"/>
          </a:p>
          <a:p>
            <a:endParaRPr lang="pl-P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28662" y="1571612"/>
            <a:ext cx="7429552" cy="50006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mn-lt"/>
                <a:cs typeface="Arial" pitchFamily="34" charset="0"/>
              </a:rPr>
              <a:t/>
            </a:r>
            <a:br>
              <a:rPr kumimoji="0" lang="pl-PL" sz="2000" b="0" i="0" u="none" strike="noStrike" cap="none" normalizeH="0" baseline="0" dirty="0" smtClean="0">
                <a:ln>
                  <a:noFill/>
                </a:ln>
                <a:solidFill>
                  <a:schemeClr val="tx1"/>
                </a:solidFill>
                <a:effectLst/>
                <a:latin typeface="+mn-lt"/>
                <a:cs typeface="Arial" pitchFamily="34" charset="0"/>
              </a:rPr>
            </a:br>
            <a:r>
              <a:rPr lang="pl-PL" sz="2300" b="1" dirty="0" smtClean="0">
                <a:solidFill>
                  <a:srgbClr val="92D050"/>
                </a:solidFill>
                <a:latin typeface="+mn-lt"/>
                <a:cs typeface="Arial" pitchFamily="34" charset="0"/>
              </a:rPr>
              <a:t>Przewidywane daty naborów</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1600" dirty="0">
                <a:latin typeface="Adobe Caslon Pro" pitchFamily="18" charset="0"/>
              </a:rPr>
              <a:t/>
            </a:r>
            <a:br>
              <a:rPr lang="pl-PL" sz="1600" dirty="0">
                <a:latin typeface="Adobe Caslon Pro"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2857497"/>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357158" y="2428868"/>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928802"/>
            <a:ext cx="8501122" cy="8217634"/>
          </a:xfrm>
          <a:prstGeom prst="rect">
            <a:avLst/>
          </a:prstGeom>
        </p:spPr>
        <p:txBody>
          <a:bodyPr wrap="square">
            <a:spAutoFit/>
          </a:bodyPr>
          <a:lstStyle/>
          <a:p>
            <a:pPr>
              <a:buFont typeface="Arial" pitchFamily="34" charset="0"/>
              <a:buChar char="•"/>
            </a:pPr>
            <a:r>
              <a:rPr lang="pl-PL" sz="1400" b="1" dirty="0" smtClean="0">
                <a:cs typeface="Times New Roman" pitchFamily="18" charset="0"/>
              </a:rPr>
              <a:t>Tworzenie nowych przedsiębiorstw (PROW2014-2020) – </a:t>
            </a:r>
            <a:r>
              <a:rPr lang="pl-PL" sz="1400" b="1" dirty="0" smtClean="0">
                <a:solidFill>
                  <a:srgbClr val="FF0000"/>
                </a:solidFill>
                <a:cs typeface="Times New Roman" pitchFamily="18" charset="0"/>
              </a:rPr>
              <a:t> 2017 </a:t>
            </a:r>
            <a:r>
              <a:rPr lang="pl-PL" sz="1400" dirty="0" smtClean="0">
                <a:solidFill>
                  <a:srgbClr val="FF0000"/>
                </a:solidFill>
                <a:cs typeface="Times New Roman" pitchFamily="18" charset="0"/>
              </a:rPr>
              <a:t>( 500 000 zł) </a:t>
            </a:r>
            <a:r>
              <a:rPr lang="pl-PL" sz="1400" b="1" dirty="0" smtClean="0">
                <a:solidFill>
                  <a:srgbClr val="FF0000"/>
                </a:solidFill>
                <a:cs typeface="Times New Roman" pitchFamily="18" charset="0"/>
              </a:rPr>
              <a:t>2019 </a:t>
            </a:r>
            <a:r>
              <a:rPr lang="pl-PL" sz="1400" dirty="0" smtClean="0">
                <a:solidFill>
                  <a:srgbClr val="FF0000"/>
                </a:solidFill>
                <a:cs typeface="Times New Roman" pitchFamily="18" charset="0"/>
              </a:rPr>
              <a:t>(550 000 zł)</a:t>
            </a:r>
          </a:p>
          <a:p>
            <a:pPr>
              <a:buFont typeface="Arial" pitchFamily="34" charset="0"/>
              <a:buChar char="•"/>
            </a:pPr>
            <a:endParaRPr lang="pl-PL" sz="1400" b="1" dirty="0" smtClean="0">
              <a:cs typeface="Times New Roman" pitchFamily="18" charset="0"/>
            </a:endParaRPr>
          </a:p>
          <a:p>
            <a:pPr>
              <a:buFont typeface="Arial" pitchFamily="34" charset="0"/>
              <a:buChar char="•"/>
            </a:pPr>
            <a:r>
              <a:rPr lang="pl-PL" sz="1400" b="1" dirty="0" smtClean="0">
                <a:cs typeface="Times New Roman" pitchFamily="18" charset="0"/>
              </a:rPr>
              <a:t>Rozwój przedsiębiorstw (PROW 2014-2020)</a:t>
            </a:r>
            <a:r>
              <a:rPr lang="pl-PL" sz="1400" b="1" dirty="0" smtClean="0"/>
              <a:t>  -  </a:t>
            </a:r>
            <a:r>
              <a:rPr lang="pl-PL" sz="1400" b="1" dirty="0" smtClean="0">
                <a:solidFill>
                  <a:srgbClr val="FF0000"/>
                </a:solidFill>
              </a:rPr>
              <a:t>2017 </a:t>
            </a:r>
            <a:r>
              <a:rPr lang="pl-PL" sz="1400" dirty="0" smtClean="0">
                <a:solidFill>
                  <a:srgbClr val="FF0000"/>
                </a:solidFill>
              </a:rPr>
              <a:t>(800 000 zł), </a:t>
            </a:r>
            <a:r>
              <a:rPr lang="pl-PL" sz="1400" b="1" dirty="0" smtClean="0">
                <a:solidFill>
                  <a:srgbClr val="FF0000"/>
                </a:solidFill>
              </a:rPr>
              <a:t>2019 </a:t>
            </a:r>
            <a:r>
              <a:rPr lang="pl-PL" sz="1400" dirty="0" smtClean="0">
                <a:solidFill>
                  <a:srgbClr val="FF0000"/>
                </a:solidFill>
              </a:rPr>
              <a:t>(700 000 zł)</a:t>
            </a:r>
          </a:p>
          <a:p>
            <a:pPr>
              <a:buFont typeface="Arial" pitchFamily="34" charset="0"/>
              <a:buChar char="•"/>
            </a:pPr>
            <a:endParaRPr lang="pl-PL" sz="1400" b="1" dirty="0" smtClean="0"/>
          </a:p>
          <a:p>
            <a:pPr>
              <a:buFont typeface="Arial" pitchFamily="34" charset="0"/>
              <a:buChar char="•"/>
            </a:pPr>
            <a:r>
              <a:rPr lang="pl-PL" sz="1400" b="1" dirty="0" smtClean="0"/>
              <a:t>Wzmocnienie rozwoju ogólnodostępnej i niekomercyjnej infrastruktury turystycznej, rekreacyjnej i kulturalnej (PROW 2014-2020)  -  </a:t>
            </a:r>
            <a:r>
              <a:rPr lang="pl-PL" sz="1400" b="1" dirty="0" smtClean="0">
                <a:solidFill>
                  <a:srgbClr val="FF0000"/>
                </a:solidFill>
              </a:rPr>
              <a:t>2018 </a:t>
            </a:r>
            <a:r>
              <a:rPr lang="pl-PL" sz="1400" dirty="0" smtClean="0">
                <a:solidFill>
                  <a:srgbClr val="FF0000"/>
                </a:solidFill>
              </a:rPr>
              <a:t>(700 000 zł )</a:t>
            </a:r>
          </a:p>
          <a:p>
            <a:pPr>
              <a:buFont typeface="Arial" pitchFamily="34" charset="0"/>
              <a:buChar char="•"/>
            </a:pPr>
            <a:endParaRPr lang="pl-PL" sz="1400" b="1" dirty="0" smtClean="0"/>
          </a:p>
          <a:p>
            <a:pPr>
              <a:buFont typeface="Arial" pitchFamily="34" charset="0"/>
              <a:buChar char="•"/>
            </a:pPr>
            <a:r>
              <a:rPr lang="pl-PL" sz="1400" b="1" dirty="0" smtClean="0"/>
              <a:t>Wzmocnienie rozwoju infrastruktury komunikacyjnej poprawiającej spójność terytorialną (PROW 2014-2020)-  </a:t>
            </a:r>
            <a:r>
              <a:rPr lang="pl-PL" sz="1400" b="1" dirty="0" smtClean="0">
                <a:solidFill>
                  <a:srgbClr val="FF0000"/>
                </a:solidFill>
              </a:rPr>
              <a:t>2017 </a:t>
            </a:r>
            <a:r>
              <a:rPr lang="pl-PL" sz="1400" dirty="0" smtClean="0">
                <a:solidFill>
                  <a:srgbClr val="FF0000"/>
                </a:solidFill>
              </a:rPr>
              <a:t>(1 200 000 zł)</a:t>
            </a:r>
            <a:endParaRPr lang="pl-PL" sz="1400" b="1" dirty="0" smtClean="0">
              <a:solidFill>
                <a:srgbClr val="FF0000"/>
              </a:solidFill>
            </a:endParaRPr>
          </a:p>
          <a:p>
            <a:pPr>
              <a:buFont typeface="Arial" pitchFamily="34" charset="0"/>
              <a:buChar char="•"/>
            </a:pPr>
            <a:endParaRPr lang="pl-PL" sz="1400" b="1" dirty="0" smtClean="0"/>
          </a:p>
          <a:p>
            <a:pPr>
              <a:buFont typeface="Arial" pitchFamily="34" charset="0"/>
              <a:buChar char="•"/>
            </a:pPr>
            <a:r>
              <a:rPr lang="pl-PL" sz="1400" b="1" dirty="0" smtClean="0"/>
              <a:t>Ochrona, rozwój i promocja produktów, dziedzictwa lokalnego oraz obszaru LGD „Zakola Dolnej Wisły” (PROW 2014-2020) granty – </a:t>
            </a:r>
            <a:r>
              <a:rPr lang="pl-PL" sz="1400" b="1" dirty="0" smtClean="0">
                <a:solidFill>
                  <a:srgbClr val="FF0000"/>
                </a:solidFill>
              </a:rPr>
              <a:t>2017  </a:t>
            </a:r>
            <a:r>
              <a:rPr lang="pl-PL" sz="1400" dirty="0" smtClean="0">
                <a:solidFill>
                  <a:srgbClr val="FF0000"/>
                </a:solidFill>
              </a:rPr>
              <a:t>(100 000 zł)</a:t>
            </a:r>
            <a:r>
              <a:rPr lang="pl-PL" sz="1400" b="1" dirty="0" smtClean="0">
                <a:solidFill>
                  <a:srgbClr val="FF0000"/>
                </a:solidFill>
              </a:rPr>
              <a:t>, 2019 </a:t>
            </a:r>
            <a:r>
              <a:rPr lang="pl-PL" sz="1400" dirty="0" smtClean="0">
                <a:solidFill>
                  <a:srgbClr val="FF0000"/>
                </a:solidFill>
              </a:rPr>
              <a:t>(100 000 zł)</a:t>
            </a:r>
          </a:p>
          <a:p>
            <a:pPr>
              <a:buFont typeface="Arial" pitchFamily="34" charset="0"/>
              <a:buChar char="•"/>
            </a:pPr>
            <a:endParaRPr lang="pl-PL" sz="1400" b="1" dirty="0" smtClean="0"/>
          </a:p>
          <a:p>
            <a:pPr>
              <a:buFont typeface="Arial" pitchFamily="34" charset="0"/>
              <a:buChar char="•"/>
            </a:pPr>
            <a:r>
              <a:rPr lang="pl-PL" sz="1400" b="1" dirty="0" smtClean="0"/>
              <a:t>Rozwój kapitału społecznego oraz podnoszenie wiedzy mieszkańców, w zakresie ochrony środowiska, zmian klimatycznych i innowacji (PROW 2014-2020) -  </a:t>
            </a:r>
            <a:r>
              <a:rPr lang="pl-PL" sz="1400" b="1" dirty="0" smtClean="0">
                <a:solidFill>
                  <a:srgbClr val="FF0000"/>
                </a:solidFill>
              </a:rPr>
              <a:t>2020 </a:t>
            </a:r>
            <a:r>
              <a:rPr lang="pl-PL" sz="1400" dirty="0" smtClean="0">
                <a:solidFill>
                  <a:srgbClr val="FF0000"/>
                </a:solidFill>
              </a:rPr>
              <a:t>(50 000 zł)</a:t>
            </a:r>
          </a:p>
          <a:p>
            <a:pPr>
              <a:buFont typeface="Arial" pitchFamily="34" charset="0"/>
              <a:buChar char="•"/>
            </a:pPr>
            <a:endParaRPr lang="pl-PL" sz="1400" b="1" dirty="0" smtClean="0"/>
          </a:p>
          <a:p>
            <a:pPr>
              <a:buFont typeface="Arial" pitchFamily="34" charset="0"/>
              <a:buChar char="•"/>
            </a:pPr>
            <a:r>
              <a:rPr lang="pl-PL" sz="1400" b="1" dirty="0" smtClean="0"/>
              <a:t>Tworzenie, wspieranie i animowanie aktywnej integracji o charakterze środowiskowym oraz aktywności społecznej i obywatelskiej (granty EFS 2014-2020) -  </a:t>
            </a:r>
            <a:r>
              <a:rPr lang="pl-PL" sz="1400" dirty="0" smtClean="0">
                <a:solidFill>
                  <a:srgbClr val="FF0000"/>
                </a:solidFill>
              </a:rPr>
              <a:t>2018 (500 000 zł), 2020 (800 000)</a:t>
            </a:r>
          </a:p>
          <a:p>
            <a:pPr>
              <a:buFont typeface="Arial" pitchFamily="34" charset="0"/>
              <a:buChar char="•"/>
            </a:pPr>
            <a:endParaRPr lang="pl-PL" sz="1400" b="1" dirty="0" smtClean="0"/>
          </a:p>
          <a:p>
            <a:pPr>
              <a:buFont typeface="Arial" pitchFamily="34" charset="0"/>
              <a:buChar char="•"/>
            </a:pPr>
            <a:r>
              <a:rPr lang="pl-PL" sz="1400" b="1" dirty="0" smtClean="0"/>
              <a:t>Wzmocnienie rozwoju infrastruktury służącej ożywieniu społeczno-gospodarczemu (EFRR 2014-2020) </a:t>
            </a:r>
            <a:r>
              <a:rPr lang="pl-PL" sz="1400" dirty="0" smtClean="0"/>
              <a:t>– </a:t>
            </a:r>
            <a:r>
              <a:rPr lang="pl-PL" sz="1400" b="1" dirty="0" smtClean="0">
                <a:solidFill>
                  <a:srgbClr val="FF0000"/>
                </a:solidFill>
              </a:rPr>
              <a:t>2018 – rewitalizacja </a:t>
            </a:r>
            <a:r>
              <a:rPr lang="pl-PL" sz="1400" dirty="0" smtClean="0">
                <a:solidFill>
                  <a:srgbClr val="FF0000"/>
                </a:solidFill>
              </a:rPr>
              <a:t>( 968 334 zł), </a:t>
            </a:r>
            <a:r>
              <a:rPr lang="pl-PL" sz="1400" b="1" dirty="0" smtClean="0">
                <a:solidFill>
                  <a:srgbClr val="FF0000"/>
                </a:solidFill>
              </a:rPr>
              <a:t>inkubator </a:t>
            </a:r>
            <a:r>
              <a:rPr lang="pl-PL" sz="1400" dirty="0" smtClean="0">
                <a:solidFill>
                  <a:srgbClr val="FF0000"/>
                </a:solidFill>
              </a:rPr>
              <a:t>(875 000 zł), </a:t>
            </a:r>
            <a:r>
              <a:rPr lang="pl-PL" sz="1400" b="1" dirty="0" smtClean="0">
                <a:solidFill>
                  <a:srgbClr val="FF0000"/>
                </a:solidFill>
              </a:rPr>
              <a:t>2019 </a:t>
            </a:r>
            <a:r>
              <a:rPr lang="pl-PL" sz="1400" dirty="0" smtClean="0">
                <a:solidFill>
                  <a:srgbClr val="FF0000"/>
                </a:solidFill>
              </a:rPr>
              <a:t>(1 936 666 zł)</a:t>
            </a: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28662" y="2857496"/>
            <a:ext cx="7572428" cy="1357322"/>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t/>
            </a:r>
            <a:br>
              <a:rPr kumimoji="0" lang="pl-PL" sz="2000" b="0" i="0" u="none" strike="noStrike" cap="none" normalizeH="0" baseline="0" dirty="0" smtClean="0">
                <a:ln>
                  <a:noFill/>
                </a:ln>
                <a:solidFill>
                  <a:schemeClr val="tx1"/>
                </a:solidFill>
                <a:effectLst/>
                <a:latin typeface="Adobe Garamond Pro Bold" pitchFamily="18" charset="0"/>
                <a:cs typeface="Arial" pitchFamily="34" charset="0"/>
              </a:rPr>
            </a:br>
            <a:r>
              <a:rPr lang="pl-PL" sz="4000" dirty="0" smtClean="0">
                <a:latin typeface="+mn-lt"/>
              </a:rPr>
              <a:t> KONKURSY W RAMACH </a:t>
            </a:r>
            <a:br>
              <a:rPr lang="pl-PL" sz="4000" dirty="0" smtClean="0">
                <a:latin typeface="+mn-lt"/>
              </a:rPr>
            </a:br>
            <a:r>
              <a:rPr lang="pl-PL" sz="4000" dirty="0" smtClean="0">
                <a:latin typeface="+mn-lt"/>
              </a:rPr>
              <a:t>PROW 2014-2020 </a:t>
            </a: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2857497"/>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357158" y="2428868"/>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928802"/>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643050"/>
            <a:ext cx="7572428" cy="85725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000" b="1" dirty="0" smtClean="0">
                <a:solidFill>
                  <a:srgbClr val="85DB45"/>
                </a:solidFill>
                <a:latin typeface="+mn-lt"/>
                <a:ea typeface="Calibri" pitchFamily="34" charset="0"/>
                <a:cs typeface="Times New Roman" pitchFamily="18" charset="0"/>
              </a:rPr>
              <a:t>Tworzenie nowych przedsiębiorstw</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1643050"/>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928802"/>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928662" y="3143248"/>
            <a:ext cx="7429552"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Maksymalna kwota dofinansowania: </a:t>
            </a:r>
            <a:r>
              <a:rPr kumimoji="0" lang="pl-PL" b="0" i="0" u="none" strike="noStrike" cap="none" normalizeH="0" baseline="0" dirty="0" smtClean="0">
                <a:ln>
                  <a:noFill/>
                </a:ln>
                <a:solidFill>
                  <a:schemeClr val="tx1"/>
                </a:solidFill>
                <a:effectLst/>
                <a:ea typeface="Times New Roman" pitchFamily="18" charset="0"/>
                <a:cs typeface="Arial" pitchFamily="34" charset="0"/>
              </a:rPr>
              <a:t>50.000,00 zł</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Poziom dofinansowania </a:t>
            </a:r>
            <a:r>
              <a:rPr kumimoji="0" lang="pl-PL" b="0" i="0" u="none" strike="noStrike" cap="none" normalizeH="0" baseline="0" dirty="0" smtClean="0">
                <a:ln>
                  <a:noFill/>
                </a:ln>
                <a:solidFill>
                  <a:schemeClr val="tx1"/>
                </a:solidFill>
                <a:effectLst/>
                <a:ea typeface="Times New Roman" pitchFamily="18" charset="0"/>
                <a:cs typeface="Arial" pitchFamily="34" charset="0"/>
              </a:rPr>
              <a:t>– 100%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Sposób wsparcia – </a:t>
            </a:r>
            <a:r>
              <a:rPr kumimoji="0" lang="pl-PL" b="0" i="0" u="none" strike="noStrike" cap="none" normalizeH="0" baseline="0" dirty="0" smtClean="0">
                <a:ln>
                  <a:noFill/>
                </a:ln>
                <a:solidFill>
                  <a:schemeClr val="tx1"/>
                </a:solidFill>
                <a:effectLst/>
                <a:ea typeface="Times New Roman" pitchFamily="18" charset="0"/>
                <a:cs typeface="Arial" pitchFamily="34" charset="0"/>
              </a:rPr>
              <a:t>płatność zryczałtowana tzw. premia wypłacana z góry na podstawie wniosku o płatność  – 80 % na start , 20% po realizacji biznesplanu</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Realizacja operacji</a:t>
            </a:r>
            <a:r>
              <a:rPr kumimoji="0" lang="pl-PL" b="0" i="0" u="none" strike="noStrike" cap="none" normalizeH="0" baseline="0" dirty="0" smtClean="0">
                <a:ln>
                  <a:noFill/>
                </a:ln>
                <a:solidFill>
                  <a:schemeClr val="tx1"/>
                </a:solidFill>
                <a:effectLst/>
                <a:ea typeface="Times New Roman" pitchFamily="18" charset="0"/>
                <a:cs typeface="Arial" pitchFamily="34" charset="0"/>
              </a:rPr>
              <a:t> - </a:t>
            </a:r>
            <a:r>
              <a:rPr kumimoji="0" lang="pl-PL" b="0" i="0" u="none" strike="noStrike" cap="none" normalizeH="0" baseline="0" dirty="0" smtClean="0">
                <a:ln>
                  <a:noFill/>
                </a:ln>
                <a:solidFill>
                  <a:schemeClr val="tx1"/>
                </a:solidFill>
                <a:effectLst/>
                <a:ea typeface="Calibri" pitchFamily="34" charset="0"/>
                <a:cs typeface="Times New Roman" pitchFamily="18" charset="0"/>
              </a:rPr>
              <a:t>maksymalnie 2 lata od dnia zawarcia umowy (nie później niż do 31 grudnia 2022 r.), maksymalnie dwa etapy</a:t>
            </a:r>
            <a:r>
              <a:rPr kumimoji="0" lang="pl-PL" b="0" i="0" u="none" strike="noStrike" cap="none" normalizeH="0" baseline="0" dirty="0" smtClean="0">
                <a:ln>
                  <a:noFill/>
                </a:ln>
                <a:solidFill>
                  <a:schemeClr val="tx1"/>
                </a:solidFill>
                <a:effectLst/>
                <a:latin typeface="Adobe Caslon Pro" pitchFamily="18" charset="0"/>
                <a:ea typeface="Calibri" pitchFamily="34" charset="0"/>
                <a:cs typeface="Times New Roman" pitchFamily="18" charset="0"/>
              </a:rPr>
              <a:t>. </a:t>
            </a:r>
            <a:endParaRPr kumimoji="0" lang="pl-PL" b="0" i="0" u="none" strike="noStrike" cap="none" normalizeH="0" baseline="0" dirty="0" smtClean="0">
              <a:ln>
                <a:noFill/>
              </a:ln>
              <a:solidFill>
                <a:schemeClr val="tx1"/>
              </a:solidFill>
              <a:effectLst/>
              <a:latin typeface="Adobe Caslon Pro" pitchFamily="18"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500990" cy="50006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000" b="1" dirty="0" smtClean="0">
                <a:solidFill>
                  <a:srgbClr val="85DB45"/>
                </a:solidFill>
                <a:latin typeface="+mn-lt"/>
                <a:ea typeface="Calibri" pitchFamily="34" charset="0"/>
                <a:cs typeface="Times New Roman" pitchFamily="18" charset="0"/>
              </a:rPr>
              <a:t>Tworzenie nowych przedsiębiorstw</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mn-lt"/>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1643050"/>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500034" y="2083749"/>
            <a:ext cx="8215370" cy="455509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pl-PL" sz="2000" b="1" dirty="0" smtClean="0"/>
              <a:t>Kto może otrzymać dofinansowanie?</a:t>
            </a:r>
          </a:p>
          <a:p>
            <a:endParaRPr lang="pl-PL" sz="1500" dirty="0" smtClean="0"/>
          </a:p>
          <a:p>
            <a:r>
              <a:rPr lang="pl-PL" sz="1500" b="1" dirty="0" smtClean="0"/>
              <a:t>Osoba fizyczna</a:t>
            </a:r>
            <a:r>
              <a:rPr lang="pl-PL" sz="1500" dirty="0" smtClean="0"/>
              <a:t>, jeżeli:</a:t>
            </a:r>
          </a:p>
          <a:p>
            <a:r>
              <a:rPr lang="pl-PL" sz="1500" dirty="0" smtClean="0"/>
              <a:t>- jest obywatelem państwa członkowskiego UE,</a:t>
            </a:r>
          </a:p>
          <a:p>
            <a:r>
              <a:rPr lang="pl-PL" sz="1500" dirty="0" smtClean="0"/>
              <a:t>- jest pełnoletnia,</a:t>
            </a:r>
          </a:p>
          <a:p>
            <a:r>
              <a:rPr lang="pl-PL" sz="1500" dirty="0" smtClean="0"/>
              <a:t>- ma miejsce zamieszkania na obszarze wiejskim objętym LSR,</a:t>
            </a:r>
          </a:p>
          <a:p>
            <a:r>
              <a:rPr lang="pl-PL" sz="1500" dirty="0" smtClean="0"/>
              <a:t>- nie podlega ubezpieczeniu społecznemu rolników z mocy ustawy i w pełnym zakresie, chyba że podejmuje działalność gospodarczą sklasyfikowaną jako produkcja artykułów spożywczych lub produkcja napojów.</a:t>
            </a:r>
          </a:p>
          <a:p>
            <a:pPr>
              <a:buFontTx/>
              <a:buChar char="-"/>
            </a:pPr>
            <a:r>
              <a:rPr lang="pl-PL" sz="1500" dirty="0" smtClean="0"/>
              <a:t>nie prowadziła działalności gospodarczej ( wpis w CEIDG)  w okresie 2 lat poprzedzających datę złożenia wniosku.</a:t>
            </a:r>
          </a:p>
          <a:p>
            <a:endParaRPr lang="pl-PL" sz="1500" dirty="0" smtClean="0"/>
          </a:p>
          <a:p>
            <a:r>
              <a:rPr lang="pl-PL" sz="1500" dirty="0" smtClean="0"/>
              <a:t>Ponadto podmiot biegający sie o wsparcie:</a:t>
            </a:r>
          </a:p>
          <a:p>
            <a:pPr lvl="0"/>
            <a:r>
              <a:rPr lang="pl-PL" sz="1500" dirty="0" smtClean="0"/>
              <a:t> - nie otrzymał pomocy na operacje w zakresie podjęcia działalności gosp.</a:t>
            </a:r>
          </a:p>
          <a:p>
            <a:pPr lvl="0"/>
            <a:r>
              <a:rPr lang="pl-PL" sz="1500" dirty="0" smtClean="0"/>
              <a:t>operacja zakłada wykonywanie działalności gospodarczej przez co najmniej 2 lata od dnia wypłaty płatności końcowej.</a:t>
            </a:r>
          </a:p>
          <a:p>
            <a:r>
              <a:rPr lang="pl-PL" sz="1500" dirty="0" smtClean="0"/>
              <a:t>- </a:t>
            </a:r>
            <a:r>
              <a:rPr lang="pl-PL" sz="1500" b="1" dirty="0" smtClean="0"/>
              <a:t>operacja zakłada utworzenie co najmniej 1 miejsca pracy w przeliczeniu na pełne etaty średniorocznie utrzymanie go przez okres min. 2 lat od dnia wypłaty płatności końcowej (w formie samo zatrudnienia, umowy o pracę) </a:t>
            </a:r>
            <a:endParaRPr lang="pl-PL" sz="15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43608" y="1844824"/>
            <a:ext cx="7500990" cy="50006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000" b="1" dirty="0" smtClean="0">
                <a:solidFill>
                  <a:srgbClr val="85DB45"/>
                </a:solidFill>
                <a:latin typeface="+mn-lt"/>
                <a:ea typeface="Calibri" pitchFamily="34" charset="0"/>
                <a:cs typeface="Times New Roman" pitchFamily="18" charset="0"/>
              </a:rPr>
              <a:t>Tworzenie nowych przedsiębiorstw</a:t>
            </a: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1643050"/>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714620"/>
            <a:ext cx="8643998" cy="2769989"/>
          </a:xfrm>
          <a:prstGeom prst="rect">
            <a:avLst/>
          </a:prstGeom>
        </p:spPr>
        <p:txBody>
          <a:bodyPr wrap="square">
            <a:spAutoFit/>
          </a:bodyPr>
          <a:lstStyle/>
          <a:p>
            <a:endParaRPr lang="pl-PL" dirty="0" smtClean="0">
              <a:latin typeface="Adobe Garamond Pro" pitchFamily="18" charset="0"/>
            </a:endParaRPr>
          </a:p>
          <a:p>
            <a:pPr algn="ctr"/>
            <a:r>
              <a:rPr lang="pl-PL" sz="2800" dirty="0" smtClean="0"/>
              <a:t>Formularze wniosku o przyznanie pomocy oraz biznesplanu </a:t>
            </a:r>
          </a:p>
          <a:p>
            <a:pPr algn="ctr"/>
            <a:r>
              <a:rPr lang="pl-PL" sz="2800" dirty="0" smtClean="0"/>
              <a:t>dostępne są  na stronie </a:t>
            </a:r>
            <a:r>
              <a:rPr lang="pl-PL" sz="2800" dirty="0" err="1" smtClean="0">
                <a:hlinkClick r:id="rId5"/>
              </a:rPr>
              <a:t>www.zakolewisly.pl</a:t>
            </a:r>
            <a:endParaRPr lang="pl-PL" sz="2800" dirty="0" smtClean="0"/>
          </a:p>
          <a:p>
            <a:pPr algn="ctr"/>
            <a:endParaRPr lang="pl-PL" dirty="0" smtClean="0"/>
          </a:p>
          <a:p>
            <a:pPr algn="ctr"/>
            <a:endParaRPr lang="pl-PL" dirty="0" smtClean="0"/>
          </a:p>
          <a:p>
            <a:pPr algn="ctr"/>
            <a:endParaRPr lang="pl-PL" dirty="0" smtClean="0"/>
          </a:p>
          <a:p>
            <a:pPr algn="ctr"/>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71600" y="1628800"/>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3200" b="1" dirty="0" smtClean="0">
                <a:solidFill>
                  <a:srgbClr val="85DB45"/>
                </a:solidFill>
                <a:latin typeface="Adobe Garamond Pro Bold" pitchFamily="18" charset="0"/>
                <a:ea typeface="Calibri" pitchFamily="34" charset="0"/>
                <a:cs typeface="Times New Roman" pitchFamily="18" charset="0"/>
              </a:rPr>
              <a:t> </a:t>
            </a:r>
            <a:br>
              <a:rPr lang="pl-PL" sz="3200" b="1" dirty="0" smtClean="0">
                <a:solidFill>
                  <a:srgbClr val="85DB45"/>
                </a:solidFill>
                <a:latin typeface="Adobe Garamond Pro Bold" pitchFamily="18" charset="0"/>
                <a:ea typeface="Calibri" pitchFamily="34" charset="0"/>
                <a:cs typeface="Times New Roman" pitchFamily="18" charset="0"/>
              </a:rPr>
            </a:br>
            <a:r>
              <a:rPr lang="pl-PL" sz="3200" b="1" dirty="0" smtClean="0">
                <a:solidFill>
                  <a:srgbClr val="85DB45"/>
                </a:solidFill>
                <a:latin typeface="+mn-lt"/>
                <a:ea typeface="Calibri" pitchFamily="34" charset="0"/>
                <a:cs typeface="Times New Roman" pitchFamily="18" charset="0"/>
              </a:rPr>
              <a:t>Tworzenie przedsiębiorstw</a:t>
            </a:r>
            <a:br>
              <a:rPr lang="pl-PL" sz="3200" b="1" dirty="0" smtClean="0">
                <a:solidFill>
                  <a:srgbClr val="85DB45"/>
                </a:solidFill>
                <a:latin typeface="+mn-lt"/>
                <a:ea typeface="Calibri" pitchFamily="34" charset="0"/>
                <a:cs typeface="Times New Roman" pitchFamily="18" charset="0"/>
              </a:rPr>
            </a:br>
            <a:r>
              <a:rPr lang="pl-PL" sz="2500" b="1" dirty="0" smtClean="0">
                <a:latin typeface="+mn-lt"/>
                <a:ea typeface="Calibri" pitchFamily="34" charset="0"/>
                <a:cs typeface="Times New Roman" pitchFamily="18" charset="0"/>
              </a:rPr>
              <a:t>zobowiązania wynikające z umowy</a:t>
            </a:r>
            <a:br>
              <a:rPr lang="pl-PL" sz="2500" b="1" dirty="0" smtClean="0">
                <a:latin typeface="+mn-lt"/>
                <a:ea typeface="Calibri" pitchFamily="34" charset="0"/>
                <a:cs typeface="Times New Roman" pitchFamily="18" charset="0"/>
              </a:rPr>
            </a:b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49289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611560" y="1714488"/>
            <a:ext cx="820891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154128"/>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Podtytuł 2"/>
          <p:cNvSpPr txBox="1">
            <a:spLocks/>
          </p:cNvSpPr>
          <p:nvPr/>
        </p:nvSpPr>
        <p:spPr>
          <a:xfrm>
            <a:off x="899592" y="2348880"/>
            <a:ext cx="7344816" cy="3528392"/>
          </a:xfrm>
          <a:prstGeom prst="rect">
            <a:avLst/>
          </a:prstGeom>
        </p:spPr>
        <p:txBody>
          <a:bodyPr vert="horz" lIns="91440" tIns="45720" rIns="91440" bIns="45720" rtlCol="0">
            <a:normAutofit fontScale="70000" lnSpcReduction="20000"/>
          </a:bodyPr>
          <a:lstStyle/>
          <a:p>
            <a:pPr marL="342900" lvl="0" indent="-342900" algn="ctr">
              <a:spcBef>
                <a:spcPct val="20000"/>
              </a:spcBef>
              <a:defRPr/>
            </a:pPr>
            <a:endParaRPr lang="pl-PL" sz="2600" b="1" dirty="0" smtClean="0"/>
          </a:p>
          <a:p>
            <a:pPr marL="342900" lvl="0" indent="-342900" algn="ctr">
              <a:spcBef>
                <a:spcPct val="20000"/>
              </a:spcBef>
              <a:defRPr/>
            </a:pPr>
            <a:endParaRPr lang="pl-PL" sz="2100" b="1" dirty="0" smtClean="0"/>
          </a:p>
          <a:p>
            <a:pPr marL="342900" lvl="0" indent="-342900" algn="just">
              <a:spcBef>
                <a:spcPct val="20000"/>
              </a:spcBef>
              <a:buFont typeface="+mj-lt"/>
              <a:buAutoNum type="arabicPeriod"/>
              <a:defRPr/>
            </a:pPr>
            <a:r>
              <a:rPr lang="pl-PL" sz="2100" dirty="0" smtClean="0"/>
              <a:t>Realizacja operacji zgodnie z </a:t>
            </a:r>
            <a:r>
              <a:rPr lang="pl-PL" sz="2100" dirty="0" err="1" smtClean="0"/>
              <a:t>biznespalnem</a:t>
            </a:r>
            <a:r>
              <a:rPr lang="pl-PL" sz="2100" dirty="0" smtClean="0"/>
              <a:t>, stanowiącym załącznik do umowy;</a:t>
            </a:r>
          </a:p>
          <a:p>
            <a:pPr marL="342900" lvl="0" indent="-342900" algn="just">
              <a:spcBef>
                <a:spcPct val="20000"/>
              </a:spcBef>
              <a:buFont typeface="+mj-lt"/>
              <a:buAutoNum type="arabicPeriod"/>
              <a:defRPr/>
            </a:pPr>
            <a:r>
              <a:rPr lang="pl-PL" sz="2100" dirty="0" smtClean="0"/>
              <a:t>Niefinansowanie operacji z innych środków publicznych;</a:t>
            </a:r>
          </a:p>
          <a:p>
            <a:pPr marL="342900" lvl="0" indent="-342900" algn="just">
              <a:spcBef>
                <a:spcPct val="20000"/>
              </a:spcBef>
              <a:buFont typeface="+mj-lt"/>
              <a:buAutoNum type="arabicPeriod"/>
              <a:defRPr/>
            </a:pPr>
            <a:r>
              <a:rPr lang="pl-PL" sz="2100" dirty="0" smtClean="0"/>
              <a:t>Podjęcie we własnym imieniu działalności gospodarczej do dnia złożenia wniosku o płatność </a:t>
            </a:r>
            <a:r>
              <a:rPr lang="pl-PL" sz="2100" dirty="0" err="1" smtClean="0"/>
              <a:t>(Wo</a:t>
            </a:r>
            <a:r>
              <a:rPr lang="pl-PL" sz="2100" dirty="0" smtClean="0"/>
              <a:t>P) pierwszej transzy;</a:t>
            </a:r>
          </a:p>
          <a:p>
            <a:pPr marL="342900" lvl="0" indent="-342900" algn="just">
              <a:spcBef>
                <a:spcPct val="20000"/>
              </a:spcBef>
              <a:buFont typeface="+mj-lt"/>
              <a:buAutoNum type="arabicPeriod"/>
              <a:defRPr/>
            </a:pPr>
            <a:r>
              <a:rPr lang="pl-PL" sz="2100" dirty="0" smtClean="0"/>
              <a:t>Zgłoszenia do ubezpieczenia emerytalnego, rentowego i wypadkowego z tytułu wykonywanej działalności do dnia złożenia </a:t>
            </a:r>
            <a:r>
              <a:rPr lang="pl-PL" sz="2100" dirty="0" err="1" smtClean="0"/>
              <a:t>WoP</a:t>
            </a:r>
            <a:r>
              <a:rPr lang="pl-PL" sz="2100" dirty="0" smtClean="0"/>
              <a:t> pierwszej transzy;</a:t>
            </a:r>
          </a:p>
          <a:p>
            <a:pPr marL="342900" lvl="0" indent="-342900" algn="just">
              <a:spcBef>
                <a:spcPct val="20000"/>
              </a:spcBef>
              <a:buFont typeface="+mj-lt"/>
              <a:buAutoNum type="arabicPeriod"/>
              <a:defRPr/>
            </a:pPr>
            <a:r>
              <a:rPr lang="pl-PL" sz="2100" dirty="0" smtClean="0"/>
              <a:t>Utworzenia, najpóźniej do dnia złożenia </a:t>
            </a:r>
            <a:r>
              <a:rPr lang="pl-PL" sz="2100" dirty="0" err="1" smtClean="0"/>
              <a:t>WoP</a:t>
            </a:r>
            <a:r>
              <a:rPr lang="pl-PL" sz="2100" dirty="0" smtClean="0"/>
              <a:t> drugiej transzy, miejsc pracy (zatrudnienie na podstawie  umowy o pracę) – jeśli dotyczy danej operacji;</a:t>
            </a:r>
          </a:p>
          <a:p>
            <a:pPr marL="342900" lvl="0" indent="-342900" algn="just">
              <a:spcBef>
                <a:spcPct val="20000"/>
              </a:spcBef>
              <a:buFont typeface="+mj-lt"/>
              <a:buAutoNum type="arabicPeriod"/>
              <a:defRPr/>
            </a:pPr>
            <a:r>
              <a:rPr lang="pl-PL" sz="2100" dirty="0" smtClean="0"/>
              <a:t>W trakcie realizacji operacji oraz w okresie dwóch lat od wypłaty drugiej transzy pomocy:</a:t>
            </a:r>
          </a:p>
          <a:p>
            <a:pPr marL="800100" lvl="1" indent="-342900" algn="just">
              <a:spcBef>
                <a:spcPct val="20000"/>
              </a:spcBef>
              <a:buFont typeface="Arial" pitchFamily="34" charset="0"/>
              <a:buChar char="•"/>
              <a:defRPr/>
            </a:pPr>
            <a:r>
              <a:rPr lang="pl-PL" sz="2100" dirty="0" smtClean="0"/>
              <a:t>wykonywanie działalności gospodarczej, o której mowa w </a:t>
            </a:r>
            <a:r>
              <a:rPr lang="pl-PL" sz="2100" dirty="0" err="1" smtClean="0"/>
              <a:t>pkt</a:t>
            </a:r>
            <a:r>
              <a:rPr lang="pl-PL" sz="2100" dirty="0" smtClean="0"/>
              <a:t> 3;</a:t>
            </a:r>
          </a:p>
          <a:p>
            <a:pPr marL="800100" lvl="1" indent="-342900" algn="just">
              <a:spcBef>
                <a:spcPct val="20000"/>
              </a:spcBef>
              <a:buFont typeface="Arial" pitchFamily="34" charset="0"/>
              <a:buChar char="•"/>
              <a:defRPr/>
            </a:pPr>
            <a:r>
              <a:rPr lang="pl-PL" sz="2100" dirty="0" smtClean="0"/>
              <a:t>podleganie ubezpieczeniom, o których mowa w </a:t>
            </a:r>
            <a:r>
              <a:rPr lang="pl-PL" sz="2100" dirty="0" err="1" smtClean="0"/>
              <a:t>pkt</a:t>
            </a:r>
            <a:r>
              <a:rPr lang="pl-PL" sz="2100" dirty="0" smtClean="0"/>
              <a:t> 4;</a:t>
            </a:r>
          </a:p>
          <a:p>
            <a:pPr marL="800100" lvl="1" indent="-342900" algn="just">
              <a:spcBef>
                <a:spcPct val="20000"/>
              </a:spcBef>
              <a:buFont typeface="Arial" pitchFamily="34" charset="0"/>
              <a:buChar char="•"/>
              <a:defRPr/>
            </a:pPr>
            <a:r>
              <a:rPr lang="pl-PL" sz="2100" dirty="0" smtClean="0"/>
              <a:t>utrzymanie utworzonego/utworzonych miejsca/miejsc pracy, o których mowa w </a:t>
            </a:r>
            <a:r>
              <a:rPr lang="pl-PL" sz="2100" dirty="0" err="1" smtClean="0"/>
              <a:t>pkt</a:t>
            </a:r>
            <a:r>
              <a:rPr lang="pl-PL" sz="2100" dirty="0" smtClean="0"/>
              <a:t> 5;</a:t>
            </a:r>
          </a:p>
          <a:p>
            <a:pPr marL="342900" lvl="0" indent="-342900">
              <a:spcBef>
                <a:spcPct val="20000"/>
              </a:spcBef>
              <a:defRPr/>
            </a:pPr>
            <a:endParaRPr lang="pl-PL" sz="3700" dirty="0" smtClean="0"/>
          </a:p>
          <a:p>
            <a:pPr marL="342900" lvl="0" indent="-342900">
              <a:spcBef>
                <a:spcPct val="20000"/>
              </a:spcBef>
              <a:defRPr/>
            </a:pPr>
            <a:endParaRPr lang="pl-PL" sz="6400" dirty="0" smtClean="0">
              <a:solidFill>
                <a:schemeClr val="tx1">
                  <a:lumMod val="75000"/>
                  <a:lumOff val="25000"/>
                </a:schemeClr>
              </a:solidFill>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71600" y="1628800"/>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3200" b="1" dirty="0" smtClean="0">
                <a:solidFill>
                  <a:srgbClr val="85DB45"/>
                </a:solidFill>
                <a:latin typeface="Adobe Garamond Pro Bold" pitchFamily="18" charset="0"/>
                <a:ea typeface="Calibri" pitchFamily="34" charset="0"/>
                <a:cs typeface="Times New Roman" pitchFamily="18" charset="0"/>
              </a:rPr>
              <a:t> </a:t>
            </a:r>
            <a:br>
              <a:rPr lang="pl-PL" sz="3200" b="1" dirty="0" smtClean="0">
                <a:solidFill>
                  <a:srgbClr val="85DB45"/>
                </a:solidFill>
                <a:latin typeface="Adobe Garamond Pro Bold" pitchFamily="18" charset="0"/>
                <a:ea typeface="Calibri" pitchFamily="34" charset="0"/>
                <a:cs typeface="Times New Roman" pitchFamily="18" charset="0"/>
              </a:rPr>
            </a:br>
            <a:r>
              <a:rPr lang="pl-PL" sz="3200" b="1" dirty="0" smtClean="0">
                <a:solidFill>
                  <a:srgbClr val="85DB45"/>
                </a:solidFill>
                <a:latin typeface="+mn-lt"/>
                <a:ea typeface="Calibri" pitchFamily="34" charset="0"/>
                <a:cs typeface="Times New Roman" pitchFamily="18" charset="0"/>
              </a:rPr>
              <a:t>Tworzenie przedsiębiorstw</a:t>
            </a:r>
            <a:br>
              <a:rPr lang="pl-PL" sz="3200" b="1" dirty="0" smtClean="0">
                <a:solidFill>
                  <a:srgbClr val="85DB45"/>
                </a:solidFill>
                <a:latin typeface="+mn-lt"/>
                <a:ea typeface="Calibri" pitchFamily="34" charset="0"/>
                <a:cs typeface="Times New Roman" pitchFamily="18" charset="0"/>
              </a:rPr>
            </a:br>
            <a:r>
              <a:rPr lang="pl-PL" sz="2500" b="1" dirty="0" smtClean="0">
                <a:latin typeface="+mn-lt"/>
                <a:ea typeface="Calibri" pitchFamily="34" charset="0"/>
                <a:cs typeface="Times New Roman" pitchFamily="18" charset="0"/>
              </a:rPr>
              <a:t>zobowiązania wynikające z umowy c.d.</a:t>
            </a:r>
            <a:br>
              <a:rPr lang="pl-PL" sz="2500" b="1" dirty="0" smtClean="0">
                <a:latin typeface="+mn-lt"/>
                <a:ea typeface="Calibri" pitchFamily="34" charset="0"/>
                <a:cs typeface="Times New Roman" pitchFamily="18" charset="0"/>
              </a:rPr>
            </a:b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49289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154128"/>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Podtytuł 2"/>
          <p:cNvSpPr txBox="1">
            <a:spLocks/>
          </p:cNvSpPr>
          <p:nvPr/>
        </p:nvSpPr>
        <p:spPr>
          <a:xfrm>
            <a:off x="107504" y="2348880"/>
            <a:ext cx="8812088" cy="4096072"/>
          </a:xfrm>
          <a:prstGeom prst="rect">
            <a:avLst/>
          </a:prstGeom>
        </p:spPr>
        <p:txBody>
          <a:bodyPr vert="horz" lIns="91440" tIns="45720" rIns="91440" bIns="45720" rtlCol="0">
            <a:normAutofit/>
          </a:bodyPr>
          <a:lstStyle/>
          <a:p>
            <a:pPr marL="342900" lvl="0" indent="-342900" algn="ctr">
              <a:spcBef>
                <a:spcPct val="20000"/>
              </a:spcBef>
              <a:defRPr/>
            </a:pPr>
            <a:endParaRPr lang="pl-PL" sz="2600" b="1" dirty="0" smtClean="0"/>
          </a:p>
          <a:p>
            <a:pPr marL="342900" lvl="0" indent="-342900">
              <a:spcBef>
                <a:spcPct val="20000"/>
              </a:spcBef>
              <a:defRPr/>
            </a:pPr>
            <a:endParaRPr lang="pl-PL" sz="3700" dirty="0" smtClean="0"/>
          </a:p>
          <a:p>
            <a:pPr marL="342900" lvl="0" indent="-342900">
              <a:spcBef>
                <a:spcPct val="20000"/>
              </a:spcBef>
              <a:defRPr/>
            </a:pPr>
            <a:endParaRPr lang="pl-PL" sz="6400" dirty="0" smtClean="0">
              <a:solidFill>
                <a:schemeClr val="tx1">
                  <a:lumMod val="75000"/>
                  <a:lumOff val="25000"/>
                </a:schemeClr>
              </a:solidFill>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
        <p:nvSpPr>
          <p:cNvPr id="11" name="Podtytuł 2"/>
          <p:cNvSpPr txBox="1">
            <a:spLocks/>
          </p:cNvSpPr>
          <p:nvPr/>
        </p:nvSpPr>
        <p:spPr>
          <a:xfrm>
            <a:off x="179512" y="2276872"/>
            <a:ext cx="8812088" cy="4744144"/>
          </a:xfrm>
          <a:prstGeom prst="rect">
            <a:avLst/>
          </a:prstGeom>
        </p:spPr>
        <p:txBody>
          <a:bodyPr vert="horz" lIns="91440" tIns="45720" rIns="91440" bIns="45720" rtlCol="0">
            <a:normAutofit fontScale="40000" lnSpcReduction="20000"/>
          </a:bodyPr>
          <a:lstStyle/>
          <a:p>
            <a:pPr marL="342900" lvl="0" indent="-342900" algn="just">
              <a:spcBef>
                <a:spcPct val="20000"/>
              </a:spcBef>
              <a:defRPr/>
            </a:pPr>
            <a:endParaRPr lang="pl-PL" sz="4000" b="1" dirty="0" smtClean="0"/>
          </a:p>
          <a:p>
            <a:pPr marL="742950" lvl="0" indent="-742950" algn="just">
              <a:spcBef>
                <a:spcPct val="20000"/>
              </a:spcBef>
              <a:buFont typeface="+mj-lt"/>
              <a:buAutoNum type="arabicPeriod" startAt="7"/>
              <a:defRPr/>
            </a:pPr>
            <a:r>
              <a:rPr lang="pl-PL" sz="4000" dirty="0" smtClean="0"/>
              <a:t>W trakcie realizacji operacji oraz w okresie pięciu lat od wypłaty drugiej transzy pomocy:</a:t>
            </a:r>
          </a:p>
          <a:p>
            <a:pPr marL="1200150" lvl="1" indent="-742950" algn="just">
              <a:spcBef>
                <a:spcPct val="20000"/>
              </a:spcBef>
              <a:buFont typeface="Arial" pitchFamily="34" charset="0"/>
              <a:buChar char="•"/>
              <a:defRPr/>
            </a:pPr>
            <a:r>
              <a:rPr lang="pl-PL" sz="4000" dirty="0" smtClean="0"/>
              <a:t>umożliwienie przedstawicielom ZW i </a:t>
            </a:r>
            <a:r>
              <a:rPr lang="pl-PL" sz="4000" dirty="0" err="1" smtClean="0"/>
              <a:t>ARiMR</a:t>
            </a:r>
            <a:r>
              <a:rPr lang="pl-PL" sz="4000" dirty="0" smtClean="0"/>
              <a:t> dokonywania kontroli na miejscu;</a:t>
            </a:r>
          </a:p>
          <a:p>
            <a:pPr marL="1200150" lvl="1" indent="-742950" algn="just">
              <a:spcBef>
                <a:spcPct val="20000"/>
              </a:spcBef>
              <a:buFont typeface="Arial" pitchFamily="34" charset="0"/>
              <a:buChar char="•"/>
              <a:defRPr/>
            </a:pPr>
            <a:r>
              <a:rPr lang="pl-PL" sz="4000" dirty="0" smtClean="0"/>
              <a:t>umożliwienie uprawnionym podmiotom dokonywania audytów i kontroli dokumentów;</a:t>
            </a:r>
          </a:p>
          <a:p>
            <a:pPr marL="1200150" lvl="1" indent="-742950" algn="just">
              <a:spcBef>
                <a:spcPct val="20000"/>
              </a:spcBef>
              <a:buFont typeface="Arial" pitchFamily="34" charset="0"/>
              <a:buChar char="•"/>
              <a:defRPr/>
            </a:pPr>
            <a:r>
              <a:rPr lang="pl-PL" sz="4000" dirty="0" smtClean="0"/>
              <a:t>obecności (osobistej lub osoby upoważnionej) w trakcie audytów i kontroli;</a:t>
            </a:r>
          </a:p>
          <a:p>
            <a:pPr marL="1200150" lvl="1" indent="-742950" algn="just">
              <a:spcBef>
                <a:spcPct val="20000"/>
              </a:spcBef>
              <a:buFont typeface="Arial" pitchFamily="34" charset="0"/>
              <a:buChar char="•"/>
              <a:defRPr/>
            </a:pPr>
            <a:r>
              <a:rPr lang="pl-PL" sz="4000" dirty="0" smtClean="0"/>
              <a:t>dokumentowanie zrealizowania operacji oraz przechowywanie dokumentacji związanej </a:t>
            </a:r>
            <a:br>
              <a:rPr lang="pl-PL" sz="4000" dirty="0" smtClean="0"/>
            </a:br>
            <a:r>
              <a:rPr lang="pl-PL" sz="4000" dirty="0" smtClean="0"/>
              <a:t>z przyznaną pomocą;</a:t>
            </a:r>
          </a:p>
          <a:p>
            <a:pPr marL="1200150" lvl="1" indent="-742950" algn="just">
              <a:spcBef>
                <a:spcPct val="20000"/>
              </a:spcBef>
              <a:buFont typeface="Arial" pitchFamily="34" charset="0"/>
              <a:buChar char="•"/>
              <a:defRPr/>
            </a:pPr>
            <a:r>
              <a:rPr lang="pl-PL" sz="4000" dirty="0" smtClean="0"/>
              <a:t>udostępnianie uprawnionym podmiotom informacji niezbędnych do monitorowania </a:t>
            </a:r>
            <a:br>
              <a:rPr lang="pl-PL" sz="4000" dirty="0" smtClean="0"/>
            </a:br>
            <a:r>
              <a:rPr lang="pl-PL" sz="4000" dirty="0" smtClean="0"/>
              <a:t>i ewaluacji Programu;</a:t>
            </a:r>
          </a:p>
          <a:p>
            <a:pPr marL="1200150" lvl="1" indent="-742950" algn="just">
              <a:spcBef>
                <a:spcPct val="20000"/>
              </a:spcBef>
              <a:buFont typeface="Arial" pitchFamily="34" charset="0"/>
              <a:buChar char="•"/>
              <a:defRPr/>
            </a:pPr>
            <a:r>
              <a:rPr lang="pl-PL" sz="4000" dirty="0" smtClean="0"/>
              <a:t>Informowanie ZW o zmianie sytuacji faktycznej i prawnej, mogącej mieć wpływ na realizację operacji;</a:t>
            </a:r>
          </a:p>
          <a:p>
            <a:pPr marL="742950" lvl="0" indent="-742950" algn="just">
              <a:spcBef>
                <a:spcPct val="20000"/>
              </a:spcBef>
              <a:buFont typeface="+mj-lt"/>
              <a:buAutoNum type="arabicPeriod" startAt="7"/>
              <a:defRPr/>
            </a:pPr>
            <a:r>
              <a:rPr lang="pl-PL" sz="4000" dirty="0" smtClean="0"/>
              <a:t>Prowadzenie oddzielnego systemu rachunkowości albo korzystanie z odpowiedniego kodu rachunkowego dla wszystkich transakcji związanych z realizacją operacji;</a:t>
            </a:r>
          </a:p>
          <a:p>
            <a:pPr marL="742950" lvl="0" indent="-742950" algn="just">
              <a:spcBef>
                <a:spcPct val="20000"/>
              </a:spcBef>
              <a:buFont typeface="+mj-lt"/>
              <a:buAutoNum type="arabicPeriod" startAt="7"/>
              <a:defRPr/>
            </a:pPr>
            <a:r>
              <a:rPr lang="pl-PL" sz="4000" dirty="0" smtClean="0"/>
              <a:t>Zrealizowanie operacji, złożenie w terminie </a:t>
            </a:r>
            <a:r>
              <a:rPr lang="pl-PL" sz="4000" dirty="0" err="1" smtClean="0"/>
              <a:t>WoP</a:t>
            </a:r>
            <a:r>
              <a:rPr lang="pl-PL" sz="4000" dirty="0" smtClean="0"/>
              <a:t>, przedstawienie wraz z </a:t>
            </a:r>
            <a:r>
              <a:rPr lang="pl-PL" sz="4000" dirty="0" err="1" smtClean="0"/>
              <a:t>WoP</a:t>
            </a:r>
            <a:r>
              <a:rPr lang="pl-PL" sz="4000" dirty="0" smtClean="0"/>
              <a:t> drugiej transzy dokumentów potwierdzających osiągnięcie celu i wskaźników;</a:t>
            </a:r>
          </a:p>
          <a:p>
            <a:pPr marL="742950" lvl="0" indent="-742950" algn="just">
              <a:spcBef>
                <a:spcPct val="20000"/>
              </a:spcBef>
              <a:buFont typeface="+mj-lt"/>
              <a:buAutoNum type="arabicPeriod" startAt="7"/>
              <a:defRPr/>
            </a:pPr>
            <a:r>
              <a:rPr lang="pl-PL" sz="4000" dirty="0" smtClean="0"/>
              <a:t>Osiągnięcie co najmniej 30% zakładanego w biznesplanie poziomu sprzedaży produktów i usług do dnia, w którym upłynie rok od dnia wypłaty drugiej transzy pomocy; </a:t>
            </a:r>
          </a:p>
          <a:p>
            <a:pPr marL="742950" lvl="0" indent="-742950" algn="just">
              <a:spcBef>
                <a:spcPct val="20000"/>
              </a:spcBef>
              <a:buFont typeface="+mj-lt"/>
              <a:buAutoNum type="arabicPeriod" startAt="7"/>
              <a:defRPr/>
            </a:pPr>
            <a:r>
              <a:rPr lang="pl-PL" sz="4000" dirty="0" smtClean="0"/>
              <a:t>Złożenie do ZW informacji monitorującej z realizacji biznesplanu do końca kwartału, następującego po pierwszym roku od dnia wypłaty drugiej transzy pomocy.</a:t>
            </a:r>
          </a:p>
          <a:p>
            <a:pPr marL="342900" lvl="0" indent="-342900">
              <a:spcBef>
                <a:spcPct val="20000"/>
              </a:spcBef>
              <a:defRPr/>
            </a:pPr>
            <a:endParaRPr lang="pl-PL" sz="3700" dirty="0" smtClean="0"/>
          </a:p>
          <a:p>
            <a:pPr marL="342900" lvl="0" indent="-342900">
              <a:spcBef>
                <a:spcPct val="20000"/>
              </a:spcBef>
              <a:defRPr/>
            </a:pPr>
            <a:endParaRPr lang="pl-PL" sz="6400" dirty="0" smtClean="0">
              <a:solidFill>
                <a:schemeClr val="tx1">
                  <a:lumMod val="75000"/>
                  <a:lumOff val="25000"/>
                </a:schemeClr>
              </a:solidFill>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71600" y="1628800"/>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3200" b="1" dirty="0" smtClean="0">
                <a:solidFill>
                  <a:srgbClr val="85DB45"/>
                </a:solidFill>
                <a:latin typeface="Adobe Garamond Pro Bold" pitchFamily="18" charset="0"/>
                <a:ea typeface="Calibri" pitchFamily="34" charset="0"/>
                <a:cs typeface="Times New Roman" pitchFamily="18" charset="0"/>
              </a:rPr>
              <a:t> </a:t>
            </a:r>
            <a:br>
              <a:rPr lang="pl-PL" sz="3200" b="1" dirty="0" smtClean="0">
                <a:solidFill>
                  <a:srgbClr val="85DB45"/>
                </a:solidFill>
                <a:latin typeface="Adobe Garamond Pro Bold" pitchFamily="18" charset="0"/>
                <a:ea typeface="Calibri" pitchFamily="34" charset="0"/>
                <a:cs typeface="Times New Roman" pitchFamily="18" charset="0"/>
              </a:rPr>
            </a:br>
            <a:r>
              <a:rPr lang="pl-PL" sz="3200" b="1" dirty="0" smtClean="0">
                <a:solidFill>
                  <a:srgbClr val="85DB45"/>
                </a:solidFill>
                <a:latin typeface="+mn-lt"/>
                <a:ea typeface="Calibri" pitchFamily="34" charset="0"/>
                <a:cs typeface="Times New Roman" pitchFamily="18" charset="0"/>
              </a:rPr>
              <a:t>Tworzenie przedsiębiorstw</a:t>
            </a:r>
            <a:br>
              <a:rPr lang="pl-PL" sz="3200" b="1" dirty="0" smtClean="0">
                <a:solidFill>
                  <a:srgbClr val="85DB45"/>
                </a:solidFill>
                <a:latin typeface="+mn-lt"/>
                <a:ea typeface="Calibri" pitchFamily="34" charset="0"/>
                <a:cs typeface="Times New Roman" pitchFamily="18" charset="0"/>
              </a:rPr>
            </a:br>
            <a:r>
              <a:rPr lang="pl-PL" sz="2800" b="1" dirty="0" err="1" smtClean="0">
                <a:solidFill>
                  <a:srgbClr val="92D050"/>
                </a:solidFill>
                <a:latin typeface="+mn-lt"/>
                <a:ea typeface="Calibri" pitchFamily="34" charset="0"/>
                <a:cs typeface="Times New Roman" pitchFamily="18" charset="0"/>
              </a:rPr>
              <a:t>droga</a:t>
            </a:r>
            <a:r>
              <a:rPr lang="pl-PL" sz="2800" b="1" dirty="0" smtClean="0">
                <a:solidFill>
                  <a:srgbClr val="92D050"/>
                </a:solidFill>
                <a:latin typeface="+mn-lt"/>
                <a:ea typeface="Calibri" pitchFamily="34" charset="0"/>
                <a:cs typeface="Times New Roman" pitchFamily="18" charset="0"/>
              </a:rPr>
              <a:t> do otrzymania dotacji</a:t>
            </a:r>
            <a:br>
              <a:rPr lang="pl-PL" sz="2800" b="1" dirty="0" smtClean="0">
                <a:solidFill>
                  <a:srgbClr val="92D050"/>
                </a:solidFill>
                <a:latin typeface="+mn-lt"/>
                <a:ea typeface="Calibri" pitchFamily="34" charset="0"/>
                <a:cs typeface="Times New Roman" pitchFamily="18" charset="0"/>
              </a:rPr>
            </a:br>
            <a:r>
              <a:rPr lang="pl-PL" sz="2500" b="1" dirty="0" smtClean="0">
                <a:latin typeface="+mn-lt"/>
                <a:ea typeface="Calibri" pitchFamily="34" charset="0"/>
                <a:cs typeface="Times New Roman" pitchFamily="18" charset="0"/>
              </a:rPr>
              <a:t/>
            </a:r>
            <a:br>
              <a:rPr lang="pl-PL" sz="2500" b="1" dirty="0" smtClean="0">
                <a:latin typeface="+mn-lt"/>
                <a:ea typeface="Calibri" pitchFamily="34" charset="0"/>
                <a:cs typeface="Times New Roman" pitchFamily="18" charset="0"/>
              </a:rPr>
            </a:b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49289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154128"/>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Podtytuł 2"/>
          <p:cNvSpPr txBox="1">
            <a:spLocks/>
          </p:cNvSpPr>
          <p:nvPr/>
        </p:nvSpPr>
        <p:spPr>
          <a:xfrm>
            <a:off x="107504" y="2348880"/>
            <a:ext cx="8812088" cy="4096072"/>
          </a:xfrm>
          <a:prstGeom prst="rect">
            <a:avLst/>
          </a:prstGeom>
        </p:spPr>
        <p:txBody>
          <a:bodyPr vert="horz" lIns="91440" tIns="45720" rIns="91440" bIns="45720" rtlCol="0">
            <a:normAutofit/>
          </a:bodyPr>
          <a:lstStyle/>
          <a:p>
            <a:pPr marL="342900" lvl="0" indent="-342900" algn="ctr">
              <a:spcBef>
                <a:spcPct val="20000"/>
              </a:spcBef>
              <a:defRPr/>
            </a:pPr>
            <a:endParaRPr lang="pl-PL" sz="2600" b="1" dirty="0" smtClean="0"/>
          </a:p>
          <a:p>
            <a:pPr marL="342900" lvl="0" indent="-342900">
              <a:spcBef>
                <a:spcPct val="20000"/>
              </a:spcBef>
              <a:defRPr/>
            </a:pPr>
            <a:endParaRPr lang="pl-PL" sz="3700" dirty="0" smtClean="0"/>
          </a:p>
          <a:p>
            <a:pPr marL="342900" lvl="0" indent="-342900">
              <a:spcBef>
                <a:spcPct val="20000"/>
              </a:spcBef>
              <a:defRPr/>
            </a:pPr>
            <a:endParaRPr lang="pl-PL" sz="6400" dirty="0" smtClean="0">
              <a:solidFill>
                <a:schemeClr val="tx1">
                  <a:lumMod val="75000"/>
                  <a:lumOff val="25000"/>
                </a:schemeClr>
              </a:solidFill>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
        <p:nvSpPr>
          <p:cNvPr id="11" name="Podtytuł 2"/>
          <p:cNvSpPr txBox="1">
            <a:spLocks/>
          </p:cNvSpPr>
          <p:nvPr/>
        </p:nvSpPr>
        <p:spPr>
          <a:xfrm>
            <a:off x="179512" y="2276872"/>
            <a:ext cx="8812088" cy="4744144"/>
          </a:xfrm>
          <a:prstGeom prst="rect">
            <a:avLst/>
          </a:prstGeom>
        </p:spPr>
        <p:txBody>
          <a:bodyPr vert="horz" lIns="91440" tIns="45720" rIns="91440" bIns="45720" rtlCol="0">
            <a:normAutofit/>
          </a:bodyPr>
          <a:lstStyle/>
          <a:p>
            <a:pPr marL="342900" lvl="0" indent="-342900">
              <a:spcBef>
                <a:spcPct val="20000"/>
              </a:spcBef>
              <a:defRPr/>
            </a:pPr>
            <a:endParaRPr lang="pl-PL" sz="3700" dirty="0" smtClean="0"/>
          </a:p>
          <a:p>
            <a:pPr marL="342900" lvl="0" indent="-342900">
              <a:spcBef>
                <a:spcPct val="20000"/>
              </a:spcBef>
              <a:defRPr/>
            </a:pPr>
            <a:endParaRPr lang="pl-PL" sz="6400" dirty="0" smtClean="0">
              <a:solidFill>
                <a:schemeClr val="tx1">
                  <a:lumMod val="75000"/>
                  <a:lumOff val="25000"/>
                </a:schemeClr>
              </a:solidFill>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
        <p:nvSpPr>
          <p:cNvPr id="12" name="Podtytuł 2"/>
          <p:cNvSpPr txBox="1">
            <a:spLocks/>
          </p:cNvSpPr>
          <p:nvPr/>
        </p:nvSpPr>
        <p:spPr>
          <a:xfrm>
            <a:off x="251520" y="2204864"/>
            <a:ext cx="9144000" cy="3744416"/>
          </a:xfrm>
          <a:prstGeom prst="rect">
            <a:avLst/>
          </a:prstGeom>
        </p:spPr>
        <p:txBody>
          <a:bodyPr vert="horz" lIns="91440" tIns="45720" rIns="91440" bIns="45720" rtlCol="0">
            <a:normAutofit/>
          </a:bodyPr>
          <a:lstStyle/>
          <a:p>
            <a:pPr marL="342900" lvl="0" indent="-342900" algn="ctr">
              <a:spcBef>
                <a:spcPct val="20000"/>
              </a:spcBef>
              <a:defRPr/>
            </a:pPr>
            <a:endParaRPr lang="pl-PL" sz="2100" dirty="0" smtClean="0"/>
          </a:p>
          <a:p>
            <a:pPr marL="342900" lvl="0" indent="-342900">
              <a:spcBef>
                <a:spcPct val="20000"/>
              </a:spcBef>
              <a:defRPr/>
            </a:pPr>
            <a:endParaRPr lang="pl-PL" sz="6400" dirty="0" smtClean="0">
              <a:solidFill>
                <a:schemeClr val="tx1">
                  <a:lumMod val="75000"/>
                  <a:lumOff val="25000"/>
                </a:schemeClr>
              </a:solidFill>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
        <p:nvSpPr>
          <p:cNvPr id="13" name="Podtytuł 2"/>
          <p:cNvSpPr txBox="1">
            <a:spLocks/>
          </p:cNvSpPr>
          <p:nvPr/>
        </p:nvSpPr>
        <p:spPr>
          <a:xfrm>
            <a:off x="179512" y="2492896"/>
            <a:ext cx="8964488" cy="3933056"/>
          </a:xfrm>
          <a:prstGeom prst="rect">
            <a:avLst/>
          </a:prstGeom>
        </p:spPr>
        <p:txBody>
          <a:bodyPr vert="horz" lIns="91440" tIns="45720" rIns="91440" bIns="45720" rtlCol="0">
            <a:normAutofit/>
          </a:bodyPr>
          <a:lstStyle/>
          <a:p>
            <a:pPr marL="342900" lvl="0" indent="-342900">
              <a:spcBef>
                <a:spcPct val="20000"/>
              </a:spcBef>
              <a:buFont typeface="+mj-lt"/>
              <a:buAutoNum type="arabicPeriod"/>
              <a:defRPr/>
            </a:pPr>
            <a:r>
              <a:rPr lang="pl-PL" sz="1600" dirty="0" smtClean="0"/>
              <a:t>Złożenie WOP w LGD</a:t>
            </a:r>
          </a:p>
          <a:p>
            <a:pPr marL="342900" lvl="0" indent="-342900">
              <a:spcBef>
                <a:spcPct val="20000"/>
              </a:spcBef>
              <a:buFont typeface="+mj-lt"/>
              <a:buAutoNum type="arabicPeriod"/>
              <a:defRPr/>
            </a:pPr>
            <a:r>
              <a:rPr lang="pl-PL" sz="1600" dirty="0" smtClean="0"/>
              <a:t>Ocena LGD i UM (łącznie około 6 </a:t>
            </a:r>
            <a:r>
              <a:rPr lang="pl-PL" sz="1600" dirty="0" err="1" smtClean="0"/>
              <a:t>m-cy</a:t>
            </a:r>
            <a:r>
              <a:rPr lang="pl-PL" sz="1600" dirty="0" smtClean="0"/>
              <a:t>)</a:t>
            </a:r>
          </a:p>
          <a:p>
            <a:pPr marL="342900" lvl="0" indent="-342900">
              <a:spcBef>
                <a:spcPct val="20000"/>
              </a:spcBef>
              <a:buFont typeface="+mj-lt"/>
              <a:buAutoNum type="arabicPeriod"/>
              <a:defRPr/>
            </a:pPr>
            <a:r>
              <a:rPr lang="pl-PL" sz="1600" dirty="0" smtClean="0"/>
              <a:t>Podpisanie umowy z ZW</a:t>
            </a:r>
          </a:p>
          <a:p>
            <a:pPr marL="342900" lvl="0" indent="-342900">
              <a:spcBef>
                <a:spcPct val="20000"/>
              </a:spcBef>
              <a:buFont typeface="Arial" pitchFamily="34" charset="0"/>
              <a:buChar char="•"/>
              <a:defRPr/>
            </a:pPr>
            <a:r>
              <a:rPr lang="pl-PL" sz="1600" dirty="0" smtClean="0"/>
              <a:t>Rejestracja w </a:t>
            </a:r>
            <a:r>
              <a:rPr lang="pl-PL" sz="1600" dirty="0" err="1" smtClean="0"/>
              <a:t>CEiDG</a:t>
            </a:r>
            <a:endParaRPr lang="pl-PL" sz="1600" dirty="0" smtClean="0"/>
          </a:p>
          <a:p>
            <a:pPr marL="342900" lvl="0" indent="-342900">
              <a:spcBef>
                <a:spcPct val="20000"/>
              </a:spcBef>
              <a:buFont typeface="Arial" pitchFamily="34" charset="0"/>
              <a:buChar char="•"/>
              <a:defRPr/>
            </a:pPr>
            <a:r>
              <a:rPr lang="pl-PL" sz="1600" dirty="0" smtClean="0"/>
              <a:t>Zgłoszenie do ZUS</a:t>
            </a:r>
          </a:p>
          <a:p>
            <a:pPr marL="342900" lvl="0" indent="-342900">
              <a:spcBef>
                <a:spcPct val="20000"/>
              </a:spcBef>
              <a:buFont typeface="Arial" pitchFamily="34" charset="0"/>
              <a:buChar char="•"/>
              <a:defRPr/>
            </a:pPr>
            <a:r>
              <a:rPr lang="pl-PL" sz="1600" dirty="0" smtClean="0"/>
              <a:t>Uzyskani e pozwoleń i decyzji</a:t>
            </a:r>
          </a:p>
          <a:p>
            <a:pPr marL="342900" lvl="0" indent="-342900">
              <a:spcBef>
                <a:spcPct val="20000"/>
              </a:spcBef>
              <a:defRPr/>
            </a:pPr>
            <a:r>
              <a:rPr lang="pl-PL" sz="1600" dirty="0" smtClean="0"/>
              <a:t>4. Złożenie wniosku o wypłatę pierwszej transzy pomocy w UM (80%)  w ciągu 3 </a:t>
            </a:r>
            <a:r>
              <a:rPr lang="pl-PL" sz="1600" dirty="0" err="1" smtClean="0"/>
              <a:t>m-cy</a:t>
            </a:r>
            <a:r>
              <a:rPr lang="pl-PL" sz="1600" dirty="0" smtClean="0"/>
              <a:t> od podpisania umowy ( zał. Decyzje, potwierdzenie rejestracji, dokumenty ZUS)</a:t>
            </a:r>
          </a:p>
          <a:p>
            <a:pPr marL="342900" lvl="0" indent="-342900">
              <a:spcBef>
                <a:spcPct val="20000"/>
              </a:spcBef>
              <a:defRPr/>
            </a:pPr>
            <a:r>
              <a:rPr lang="pl-PL" sz="1600" dirty="0" smtClean="0"/>
              <a:t>5. Wypłata 1 transzy pomocy (około 1 m-c) – realizacja całości biznesplanu – wszystkie koszty</a:t>
            </a:r>
          </a:p>
          <a:p>
            <a:pPr marL="342900" lvl="0" indent="-342900">
              <a:spcBef>
                <a:spcPct val="20000"/>
              </a:spcBef>
              <a:defRPr/>
            </a:pPr>
            <a:r>
              <a:rPr lang="pl-PL" sz="1600" dirty="0" smtClean="0"/>
              <a:t>6. Złożenie wniosku o wypłatę  2 transzy pomocy (20%) – około 6 </a:t>
            </a:r>
            <a:r>
              <a:rPr lang="pl-PL" sz="1600" dirty="0" err="1" smtClean="0"/>
              <a:t>m-cy</a:t>
            </a:r>
            <a:endParaRPr lang="pl-PL" sz="1600" dirty="0" smtClean="0"/>
          </a:p>
          <a:p>
            <a:pPr marL="342900" lvl="0" indent="-342900">
              <a:spcBef>
                <a:spcPct val="20000"/>
              </a:spcBef>
              <a:defRPr/>
            </a:pPr>
            <a:r>
              <a:rPr lang="pl-PL" sz="1600" dirty="0" smtClean="0"/>
              <a:t>7. Wypłata 2 transzy pomocy</a:t>
            </a:r>
          </a:p>
          <a:p>
            <a:pPr marL="342900" lvl="0" indent="-342900">
              <a:spcBef>
                <a:spcPct val="20000"/>
              </a:spcBef>
              <a:defRPr/>
            </a:pPr>
            <a:r>
              <a:rPr lang="pl-PL" sz="1600" dirty="0" smtClean="0"/>
              <a:t>8. Osiągnięcie co najmniej 30% zakładanego poziomu ilościowego lub wartościowego sprzedaży w  ciągu roku od płatności końcowej</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1"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smtClean="0">
              <a:ln>
                <a:noFill/>
              </a:ln>
              <a:solidFill>
                <a:schemeClr val="tx1">
                  <a:lumMod val="75000"/>
                  <a:lumOff val="25000"/>
                </a:schemeClr>
              </a:solidFill>
              <a:effectLst/>
              <a:uLnTx/>
              <a:uFillTx/>
              <a:latin typeface="+mn-lt"/>
              <a:ea typeface="+mn-ea"/>
              <a:cs typeface="+mn-cs"/>
            </a:endParaRPr>
          </a:p>
          <a:p>
            <a:pPr marL="342900" marR="0" lvl="0" indent="-342900" algn="ctr"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pl-PL" sz="3200" b="0" i="0" u="none" strike="noStrike" kern="1200" cap="none" spc="0" normalizeH="0" baseline="0" noProof="0" dirty="0">
              <a:ln>
                <a:noFill/>
              </a:ln>
              <a:solidFill>
                <a:schemeClr val="tx1">
                  <a:lumMod val="75000"/>
                  <a:lumOff val="25000"/>
                </a:schemeClr>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643050"/>
            <a:ext cx="7572428" cy="85725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600" b="1" dirty="0" smtClean="0">
                <a:solidFill>
                  <a:srgbClr val="85DB45"/>
                </a:solidFill>
                <a:latin typeface="+mn-lt"/>
                <a:ea typeface="Calibri" pitchFamily="34" charset="0"/>
                <a:cs typeface="Times New Roman" pitchFamily="18" charset="0"/>
              </a:rPr>
              <a:t>Rozwój przedsiębiorstw</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mn-lt"/>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467544" y="1628800"/>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928802"/>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1142976" y="3143248"/>
            <a:ext cx="7215238"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pl-PL" b="1" dirty="0" smtClean="0"/>
              <a:t>Maksymalna kwota dofinansowania:</a:t>
            </a:r>
            <a:r>
              <a:rPr lang="pl-PL" dirty="0" smtClean="0"/>
              <a:t> 100.000,00 zł</a:t>
            </a:r>
          </a:p>
          <a:p>
            <a:endParaRPr lang="pl-PL" dirty="0" smtClean="0"/>
          </a:p>
          <a:p>
            <a:r>
              <a:rPr lang="pl-PL" b="1" dirty="0" smtClean="0"/>
              <a:t>Poziom dofinansowania</a:t>
            </a:r>
            <a:r>
              <a:rPr lang="pl-PL" dirty="0" smtClean="0"/>
              <a:t> – 70% kosztów kwalifikowanych</a:t>
            </a:r>
          </a:p>
          <a:p>
            <a:endParaRPr lang="pl-PL" dirty="0" smtClean="0"/>
          </a:p>
          <a:p>
            <a:r>
              <a:rPr lang="pl-PL" b="1" dirty="0" smtClean="0"/>
              <a:t>Sposób wsparcia</a:t>
            </a:r>
            <a:r>
              <a:rPr lang="pl-PL" dirty="0" smtClean="0"/>
              <a:t> – refundacja poniesionych kosztów kwalifikowanych </a:t>
            </a:r>
            <a:br>
              <a:rPr lang="pl-PL" dirty="0" smtClean="0"/>
            </a:br>
            <a:r>
              <a:rPr lang="pl-PL" dirty="0" smtClean="0"/>
              <a:t>na podstawie wniosków o płatność.</a:t>
            </a:r>
            <a:r>
              <a:rPr lang="pl-PL" b="1" dirty="0" smtClean="0"/>
              <a:t> </a:t>
            </a:r>
          </a:p>
          <a:p>
            <a:endParaRPr lang="pl-PL" b="1" dirty="0" smtClean="0"/>
          </a:p>
          <a:p>
            <a:r>
              <a:rPr lang="pl-PL" b="1" dirty="0" smtClean="0"/>
              <a:t>Realizacja operacji</a:t>
            </a:r>
            <a:r>
              <a:rPr lang="pl-PL" dirty="0" smtClean="0"/>
              <a:t> - maksymalnie 2 lata od dnia zawarcia umowy (nie później niż do 31 grudnia 2022 r.), maksymalnie dwa etapy.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214422"/>
            <a:ext cx="7215238" cy="50006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200" b="1" dirty="0" smtClean="0">
                <a:solidFill>
                  <a:srgbClr val="85DB45"/>
                </a:solidFill>
                <a:latin typeface="+mn-lt"/>
                <a:ea typeface="Calibri" pitchFamily="34" charset="0"/>
                <a:cs typeface="Times New Roman" pitchFamily="18" charset="0"/>
              </a:rPr>
              <a:t>Rozwój przedsiębiorstw</a:t>
            </a: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571472" y="1682410"/>
            <a:ext cx="8358246" cy="523220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r>
              <a:rPr lang="pl-PL" sz="2000" b="1" dirty="0" smtClean="0"/>
              <a:t>Kto może otrzymać dofinansowanie?</a:t>
            </a:r>
            <a:endParaRPr lang="pl-PL" sz="2000" dirty="0" smtClean="0"/>
          </a:p>
          <a:p>
            <a:pPr>
              <a:buFont typeface="Arial" pitchFamily="34" charset="0"/>
              <a:buChar char="•"/>
            </a:pPr>
            <a:r>
              <a:rPr lang="pl-PL" sz="1600" b="1" dirty="0" smtClean="0"/>
              <a:t>Osoba fizyczna</a:t>
            </a:r>
            <a:r>
              <a:rPr lang="pl-PL" sz="1600" dirty="0" smtClean="0"/>
              <a:t>, jeżeli:</a:t>
            </a:r>
          </a:p>
          <a:p>
            <a:r>
              <a:rPr lang="pl-PL" sz="1600" dirty="0" smtClean="0"/>
              <a:t>- jest obywatelem państwa członkowskiego UE,</a:t>
            </a:r>
          </a:p>
          <a:p>
            <a:r>
              <a:rPr lang="pl-PL" sz="1600" dirty="0" smtClean="0"/>
              <a:t>- jest pełnoletnia,</a:t>
            </a:r>
          </a:p>
          <a:p>
            <a:r>
              <a:rPr lang="pl-PL" sz="1600" dirty="0" smtClean="0"/>
              <a:t>- miejsce oznaczone adresem, pod którym wykonuje działalność gospodarcza, wpisanym do Centralnej Ewidencji i Informacji o Działalności Gospodarczej, znajduje sie na obszarze wiejskim objętym LSR;</a:t>
            </a:r>
          </a:p>
          <a:p>
            <a:endParaRPr lang="pl-PL" sz="1600" dirty="0" smtClean="0"/>
          </a:p>
          <a:p>
            <a:r>
              <a:rPr lang="pl-PL" sz="1600" dirty="0" smtClean="0"/>
              <a:t>• </a:t>
            </a:r>
            <a:r>
              <a:rPr lang="pl-PL" sz="1600" b="1" dirty="0" smtClean="0"/>
              <a:t>Osoba prawna </a:t>
            </a:r>
            <a:r>
              <a:rPr lang="pl-PL" sz="1600" dirty="0" smtClean="0"/>
              <a:t>z wyłączeniem województwa, jeżeli siedziba tej osoby lub jej oddziału znajduje sie na obszarze wiejskim objętym LSR;</a:t>
            </a:r>
          </a:p>
          <a:p>
            <a:endParaRPr lang="pl-PL" sz="1600" dirty="0" smtClean="0"/>
          </a:p>
          <a:p>
            <a:r>
              <a:rPr lang="pl-PL" sz="1600" dirty="0" smtClean="0"/>
              <a:t>• </a:t>
            </a:r>
            <a:r>
              <a:rPr lang="pl-PL" sz="1600" b="1" dirty="0" smtClean="0"/>
              <a:t>Jednostka organizacyjna nieposiadająca osobowości prawnej</a:t>
            </a:r>
            <a:r>
              <a:rPr lang="pl-PL" sz="1600" dirty="0" smtClean="0"/>
              <a:t>, której ustawa przyznaje zdolność prawną, jeżeli siedziba tej jednostki lub jej oddziału znajduje sie na obszarze wiejskim objętym LSR, </a:t>
            </a:r>
          </a:p>
          <a:p>
            <a:endParaRPr lang="pl-PL" sz="1600" dirty="0" smtClean="0"/>
          </a:p>
          <a:p>
            <a:r>
              <a:rPr lang="pl-PL" sz="1600" b="1" dirty="0" smtClean="0">
                <a:solidFill>
                  <a:srgbClr val="FF0000"/>
                </a:solidFill>
              </a:rPr>
              <a:t>- jeżeli prowadzi mikro lub małe przedsiębiorstwo  min. 365 dni w ciągu 3 lat przed dniem złożenia wniosku</a:t>
            </a:r>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43608" y="1340768"/>
            <a:ext cx="7215238" cy="50006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200" b="1" dirty="0" smtClean="0">
                <a:solidFill>
                  <a:srgbClr val="85DB45"/>
                </a:solidFill>
                <a:latin typeface="+mn-lt"/>
                <a:ea typeface="Calibri" pitchFamily="34" charset="0"/>
                <a:cs typeface="Times New Roman" pitchFamily="18" charset="0"/>
              </a:rPr>
              <a:t>Rozwój przedsiębiorstw</a:t>
            </a: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571472" y="2071678"/>
            <a:ext cx="8358246"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pl-PL" sz="2400" b="1" dirty="0" smtClean="0"/>
              <a:t>Pozostałe warunki</a:t>
            </a:r>
          </a:p>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cs typeface="Arial" pitchFamily="34" charset="0"/>
            </a:endParaRPr>
          </a:p>
        </p:txBody>
      </p:sp>
      <p:sp>
        <p:nvSpPr>
          <p:cNvPr id="52225" name="Rectangle 1"/>
          <p:cNvSpPr>
            <a:spLocks noChangeArrowheads="1"/>
          </p:cNvSpPr>
          <p:nvPr/>
        </p:nvSpPr>
        <p:spPr bwMode="auto">
          <a:xfrm>
            <a:off x="214282" y="2643182"/>
            <a:ext cx="8715436" cy="34932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700" b="0" i="0" u="none" strike="noStrike" cap="none" normalizeH="0" baseline="0" dirty="0" smtClean="0">
                <a:ln>
                  <a:noFill/>
                </a:ln>
                <a:solidFill>
                  <a:srgbClr val="1A181C"/>
                </a:solidFill>
                <a:effectLst/>
                <a:ea typeface="Calibri" pitchFamily="34" charset="0"/>
                <a:cs typeface="MyriadPro-Regular"/>
              </a:rPr>
              <a:t>Podmiot ubiegający sie o wsparcie: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7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sz="1700" b="0" i="0" u="none" strike="noStrike" cap="none" normalizeH="0" baseline="0" dirty="0" smtClean="0">
                <a:ln>
                  <a:noFill/>
                </a:ln>
                <a:solidFill>
                  <a:srgbClr val="1A181C"/>
                </a:solidFill>
                <a:effectLst/>
                <a:ea typeface="Calibri" pitchFamily="34" charset="0"/>
                <a:cs typeface="MyriadPro-Regular"/>
              </a:rPr>
              <a:t>w ciągu 2 lat nie otrzymał wsparcia na rozpoczęcie działalności gosp.</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pl-PL" sz="17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700" b="0" i="0" u="none" strike="noStrike" cap="none" normalizeH="0" baseline="0" dirty="0" smtClean="0">
                <a:ln>
                  <a:noFill/>
                </a:ln>
                <a:solidFill>
                  <a:srgbClr val="1A181C"/>
                </a:solidFill>
                <a:effectLst/>
                <a:ea typeface="Calibri" pitchFamily="34" charset="0"/>
                <a:cs typeface="MyriadPro-Regular"/>
              </a:rPr>
              <a:t>- prowadząc działalność w zakresie produkcji napojów lub artykułów spożywczych  nie otrzymał pomocy na operacje w zakresie tworzenia lub rozwoju inkubatorów przetwórstwa lokalnego produktów</a:t>
            </a:r>
            <a:r>
              <a:rPr lang="pl-PL" sz="1700" dirty="0" smtClean="0">
                <a:ea typeface="Calibri" pitchFamily="34" charset="0"/>
                <a:cs typeface="Arial" pitchFamily="34" charset="0"/>
              </a:rPr>
              <a:t> </a:t>
            </a:r>
            <a:r>
              <a:rPr lang="pl-PL" sz="1700" dirty="0" smtClean="0">
                <a:solidFill>
                  <a:srgbClr val="1A181C"/>
                </a:solidFill>
                <a:ea typeface="Calibri" pitchFamily="34" charset="0"/>
                <a:cs typeface="MyriadPro-Regular"/>
              </a:rPr>
              <a:t>r</a:t>
            </a:r>
            <a:r>
              <a:rPr kumimoji="0" lang="pl-PL" sz="1700" b="0" i="0" u="none" strike="noStrike" cap="none" normalizeH="0" baseline="0" dirty="0" smtClean="0">
                <a:ln>
                  <a:noFill/>
                </a:ln>
                <a:solidFill>
                  <a:srgbClr val="1A181C"/>
                </a:solidFill>
                <a:effectLst/>
                <a:ea typeface="Calibri" pitchFamily="34" charset="0"/>
                <a:cs typeface="MyriadPro-Regular"/>
              </a:rPr>
              <a:t>olnych będących przedsiębiorstwami spożywczymi lub w</a:t>
            </a:r>
            <a:r>
              <a:rPr lang="pl-PL" sz="1700" dirty="0" smtClean="0">
                <a:ea typeface="Calibri" pitchFamily="34" charset="0"/>
                <a:cs typeface="Arial" pitchFamily="34" charset="0"/>
              </a:rPr>
              <a:t> </a:t>
            </a:r>
            <a:r>
              <a:rPr kumimoji="0" lang="pl-PL" sz="1700" b="0" i="0" u="none" strike="noStrike" cap="none" normalizeH="0" baseline="0" dirty="0" smtClean="0">
                <a:ln>
                  <a:noFill/>
                </a:ln>
                <a:solidFill>
                  <a:srgbClr val="1A181C"/>
                </a:solidFill>
                <a:effectLst/>
                <a:ea typeface="Calibri" pitchFamily="34" charset="0"/>
                <a:cs typeface="MyriadPro-Regular"/>
              </a:rPr>
              <a:t>ramach </a:t>
            </a:r>
            <a:r>
              <a:rPr kumimoji="0" lang="pl-PL" sz="1700" b="0" i="0" u="none" strike="noStrike" cap="none" normalizeH="0" baseline="0" dirty="0" err="1" smtClean="0">
                <a:ln>
                  <a:noFill/>
                </a:ln>
                <a:solidFill>
                  <a:srgbClr val="1A181C"/>
                </a:solidFill>
                <a:effectLst/>
                <a:ea typeface="Calibri" pitchFamily="34" charset="0"/>
                <a:cs typeface="MyriadPro-Regular"/>
              </a:rPr>
              <a:t>poddziałania</a:t>
            </a:r>
            <a:r>
              <a:rPr kumimoji="0" lang="pl-PL" sz="1700" b="0" i="0" u="none" strike="noStrike" cap="none" normalizeH="0" baseline="0" dirty="0" smtClean="0">
                <a:ln>
                  <a:noFill/>
                </a:ln>
                <a:solidFill>
                  <a:srgbClr val="1A181C"/>
                </a:solidFill>
                <a:effectLst/>
                <a:ea typeface="Calibri" pitchFamily="34" charset="0"/>
                <a:cs typeface="MyriadPro-Regular"/>
              </a:rPr>
              <a:t> „Wsparcie inwestycji w przetwarzanie produktów rolnych, obrót nimi lub ich rozwój</a:t>
            </a:r>
            <a:endParaRPr kumimoji="0" lang="pl-PL" sz="17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sz="1700" dirty="0" smtClean="0">
              <a:ea typeface="Calibri"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700" b="1" i="0" u="none" strike="noStrike" cap="none" normalizeH="0" baseline="0" dirty="0" smtClean="0">
                <a:ln>
                  <a:noFill/>
                </a:ln>
                <a:solidFill>
                  <a:srgbClr val="1A181C"/>
                </a:solidFill>
                <a:effectLst/>
                <a:ea typeface="Calibri" pitchFamily="34" charset="0"/>
                <a:cs typeface="MyriadPro-Regular"/>
              </a:rPr>
              <a:t> </a:t>
            </a:r>
            <a:r>
              <a:rPr kumimoji="0" lang="pl-PL" sz="1700" b="1" i="0" u="sng" strike="noStrike" cap="none" normalizeH="0" baseline="0" dirty="0" smtClean="0">
                <a:ln>
                  <a:noFill/>
                </a:ln>
                <a:solidFill>
                  <a:srgbClr val="1A181C"/>
                </a:solidFill>
                <a:effectLst/>
                <a:ea typeface="Calibri" pitchFamily="34" charset="0"/>
                <a:cs typeface="MyriadPro-Regular"/>
              </a:rPr>
              <a:t>operacja zakłada:</a:t>
            </a:r>
            <a:endParaRPr kumimoji="0" lang="pl-PL" sz="1700" b="1"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700" b="1" i="0" u="none" strike="noStrike" cap="none" normalizeH="0" baseline="0" dirty="0" smtClean="0">
                <a:ln>
                  <a:noFill/>
                </a:ln>
                <a:solidFill>
                  <a:srgbClr val="1A181C"/>
                </a:solidFill>
                <a:effectLst/>
                <a:ea typeface="Calibri" pitchFamily="34" charset="0"/>
                <a:cs typeface="MyriadPro-Regular"/>
              </a:rPr>
              <a:t>- utworzenie co najmniej 1 miejsca pracy (pełen etat, umowa o pracę lub spółdzielcza </a:t>
            </a:r>
            <a:br>
              <a:rPr kumimoji="0" lang="pl-PL" sz="1700" b="1" i="0" u="none" strike="noStrike" cap="none" normalizeH="0" baseline="0" dirty="0" smtClean="0">
                <a:ln>
                  <a:noFill/>
                </a:ln>
                <a:solidFill>
                  <a:srgbClr val="1A181C"/>
                </a:solidFill>
                <a:effectLst/>
                <a:ea typeface="Calibri" pitchFamily="34" charset="0"/>
                <a:cs typeface="MyriadPro-Regular"/>
              </a:rPr>
            </a:br>
            <a:r>
              <a:rPr kumimoji="0" lang="pl-PL" sz="1700" b="1" i="0" u="none" strike="noStrike" cap="none" normalizeH="0" baseline="0" dirty="0" smtClean="0">
                <a:ln>
                  <a:noFill/>
                </a:ln>
                <a:solidFill>
                  <a:srgbClr val="1A181C"/>
                </a:solidFill>
                <a:effectLst/>
                <a:ea typeface="Calibri" pitchFamily="34" charset="0"/>
                <a:cs typeface="MyriadPro-Regular"/>
              </a:rPr>
              <a:t>  umowa o pracę)</a:t>
            </a:r>
            <a:endParaRPr kumimoji="0" lang="pl-PL" sz="1700" b="1"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700" b="1" i="0" u="none" strike="noStrike" cap="none" normalizeH="0" baseline="0" dirty="0" smtClean="0">
                <a:ln>
                  <a:noFill/>
                </a:ln>
                <a:solidFill>
                  <a:srgbClr val="1A181C"/>
                </a:solidFill>
                <a:effectLst/>
                <a:ea typeface="Calibri" pitchFamily="34" charset="0"/>
                <a:cs typeface="MyriadPro-Regular"/>
              </a:rPr>
              <a:t>- utrzymanie miejsca pracy przez co najmniej 3 lata od dnia</a:t>
            </a:r>
            <a:r>
              <a:rPr lang="pl-PL" sz="1700" b="1" dirty="0" smtClean="0">
                <a:ea typeface="Calibri" pitchFamily="34" charset="0"/>
                <a:cs typeface="Arial" pitchFamily="34" charset="0"/>
              </a:rPr>
              <a:t> </a:t>
            </a:r>
            <a:r>
              <a:rPr kumimoji="0" lang="pl-PL" sz="1700" b="1" i="0" u="none" strike="noStrike" cap="none" normalizeH="0" baseline="0" dirty="0" smtClean="0">
                <a:ln>
                  <a:noFill/>
                </a:ln>
                <a:solidFill>
                  <a:srgbClr val="1A181C"/>
                </a:solidFill>
                <a:effectLst/>
                <a:ea typeface="Calibri" pitchFamily="34" charset="0"/>
                <a:cs typeface="MyriadPro-Regular"/>
              </a:rPr>
              <a:t>wypłaty płatności końcowej.</a:t>
            </a:r>
            <a:endParaRPr kumimoji="0" lang="pl-PL" sz="1700" b="1"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71600" y="1844824"/>
            <a:ext cx="7500990" cy="500066"/>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u="sng" dirty="0" smtClean="0">
                <a:latin typeface="Adobe Garamond Pro Bold" pitchFamily="18" charset="0"/>
                <a:ea typeface="Calibri" pitchFamily="34" charset="0"/>
                <a:cs typeface="Times New Roman" pitchFamily="18" charset="0"/>
              </a:rPr>
              <a:t/>
            </a:r>
            <a:br>
              <a:rPr lang="pl-PL" sz="2000" b="1" u="sng" dirty="0" smtClean="0">
                <a:latin typeface="Adobe Garamond Pro Bold" pitchFamily="18" charset="0"/>
                <a:ea typeface="Calibri" pitchFamily="34" charset="0"/>
                <a:cs typeface="Times New Roman" pitchFamily="18" charset="0"/>
              </a:rPr>
            </a:br>
            <a:r>
              <a:rPr lang="pl-PL" sz="3000" b="1" dirty="0" smtClean="0">
                <a:solidFill>
                  <a:srgbClr val="85DB45"/>
                </a:solidFill>
                <a:latin typeface="+mn-lt"/>
                <a:ea typeface="Calibri" pitchFamily="34" charset="0"/>
                <a:cs typeface="Times New Roman" pitchFamily="18" charset="0"/>
              </a:rPr>
              <a:t>Rozwój przedsiębiorstw</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71472" y="1643050"/>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714620"/>
            <a:ext cx="8643998" cy="2769989"/>
          </a:xfrm>
          <a:prstGeom prst="rect">
            <a:avLst/>
          </a:prstGeom>
        </p:spPr>
        <p:txBody>
          <a:bodyPr wrap="square">
            <a:spAutoFit/>
          </a:bodyPr>
          <a:lstStyle/>
          <a:p>
            <a:endParaRPr lang="pl-PL" dirty="0" smtClean="0">
              <a:latin typeface="Adobe Garamond Pro" pitchFamily="18" charset="0"/>
            </a:endParaRPr>
          </a:p>
          <a:p>
            <a:pPr algn="ctr"/>
            <a:r>
              <a:rPr lang="pl-PL" sz="2800" dirty="0" smtClean="0"/>
              <a:t>Formularze wniosku o przyznanie pomocy </a:t>
            </a:r>
            <a:br>
              <a:rPr lang="pl-PL" sz="2800" dirty="0" smtClean="0"/>
            </a:br>
            <a:r>
              <a:rPr lang="pl-PL" sz="2800" dirty="0" smtClean="0"/>
              <a:t>oraz biznesplanu </a:t>
            </a:r>
          </a:p>
          <a:p>
            <a:pPr algn="ctr"/>
            <a:r>
              <a:rPr lang="pl-PL" sz="2800" dirty="0" smtClean="0"/>
              <a:t>dostępne są  na stronie </a:t>
            </a:r>
            <a:r>
              <a:rPr lang="pl-PL" sz="2800" dirty="0" err="1" smtClean="0">
                <a:hlinkClick r:id="rId5"/>
              </a:rPr>
              <a:t>www.zakolewisly.pl</a:t>
            </a:r>
            <a:endParaRPr lang="pl-PL" sz="2800" dirty="0" smtClean="0"/>
          </a:p>
          <a:p>
            <a:pPr algn="ctr"/>
            <a:endParaRPr lang="pl-PL" dirty="0" smtClean="0"/>
          </a:p>
          <a:p>
            <a:pPr algn="ctr"/>
            <a:endParaRPr lang="pl-PL" dirty="0" smtClean="0"/>
          </a:p>
          <a:p>
            <a:pPr algn="ctr"/>
            <a:endParaRPr lang="pl-PL" dirty="0" smtClean="0"/>
          </a:p>
          <a:p>
            <a:pPr algn="ctr"/>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43608" y="1556792"/>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3200" b="1" dirty="0" smtClean="0">
                <a:solidFill>
                  <a:srgbClr val="85DB45"/>
                </a:solidFill>
                <a:latin typeface="Adobe Garamond Pro Bold" pitchFamily="18" charset="0"/>
                <a:ea typeface="Calibri" pitchFamily="34" charset="0"/>
                <a:cs typeface="Times New Roman" pitchFamily="18" charset="0"/>
              </a:rPr>
              <a:t> </a:t>
            </a:r>
            <a:r>
              <a:rPr lang="pl-PL" sz="2500" b="1" dirty="0" smtClean="0">
                <a:solidFill>
                  <a:srgbClr val="85DB45"/>
                </a:solidFill>
                <a:latin typeface="+mn-lt"/>
                <a:ea typeface="Calibri" pitchFamily="34" charset="0"/>
                <a:cs typeface="Times New Roman" pitchFamily="18" charset="0"/>
              </a:rPr>
              <a:t>Tworzenie i rozwój przedsiębiorstw</a:t>
            </a:r>
            <a:br>
              <a:rPr lang="pl-PL" sz="2500" b="1" dirty="0" smtClean="0">
                <a:solidFill>
                  <a:srgbClr val="85DB45"/>
                </a:solidFill>
                <a:latin typeface="+mn-lt"/>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39552" y="1628800"/>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467544" y="1916832"/>
            <a:ext cx="8358246" cy="18466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pl-PL" b="1" dirty="0" smtClean="0"/>
              <a:t>Koszty </a:t>
            </a:r>
            <a:r>
              <a:rPr lang="pl-PL" b="1" dirty="0" err="1" smtClean="0"/>
              <a:t>kwalifikowalne</a:t>
            </a:r>
            <a:r>
              <a:rPr lang="pl-PL" b="1" dirty="0" smtClean="0"/>
              <a:t> – czyli co można finansować w ramach projektu ??</a:t>
            </a:r>
          </a:p>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56321" name="Rectangle 1"/>
          <p:cNvSpPr>
            <a:spLocks noChangeArrowheads="1"/>
          </p:cNvSpPr>
          <p:nvPr/>
        </p:nvSpPr>
        <p:spPr bwMode="auto">
          <a:xfrm>
            <a:off x="539552" y="2155939"/>
            <a:ext cx="8072494"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koszty ogólne – maksymalnie 10% pozostałych kosztów,</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zakup robót budowlanych lub usług,</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zakup lub rozwój oprogramowania komputerowego</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oraz zakupu patentów, licencji lub wynagrodzenia za</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przeniesienie autorskich praw majątkowych lub znaków</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towarowych,</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najem lub dzierżawa maszyn, wyposażenia lub</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nieruchomości,</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zakup </a:t>
            </a:r>
            <a:r>
              <a:rPr kumimoji="0" lang="pl-PL" sz="1500" b="1" i="0" u="sng" strike="noStrike" cap="none" normalizeH="0" baseline="0" dirty="0" smtClean="0">
                <a:ln>
                  <a:noFill/>
                </a:ln>
                <a:solidFill>
                  <a:srgbClr val="1A181C"/>
                </a:solidFill>
                <a:effectLst/>
                <a:ea typeface="Calibri" pitchFamily="34" charset="0"/>
                <a:cs typeface="MyriadPro-Regular"/>
              </a:rPr>
              <a:t>nowych</a:t>
            </a:r>
            <a:r>
              <a:rPr kumimoji="0" lang="pl-PL" sz="1500" b="0" i="0" u="none" strike="noStrike" cap="none" normalizeH="0" baseline="0" dirty="0" smtClean="0">
                <a:ln>
                  <a:noFill/>
                </a:ln>
                <a:solidFill>
                  <a:srgbClr val="1A181C"/>
                </a:solidFill>
                <a:effectLst/>
                <a:ea typeface="Calibri" pitchFamily="34" charset="0"/>
                <a:cs typeface="MyriadPro-Regular"/>
              </a:rPr>
              <a:t> maszyn lub wyposażenia,</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zakup środków transportu, z wyłączeniem samochodów</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osobowych przeznaczonych do przewozu mniej niż 8 osób</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łącznie z kierowca – maksymalnie 30% pozostałych kosztów</a:t>
            </a:r>
            <a:r>
              <a:rPr lang="pl-PL" sz="1500" dirty="0" smtClean="0">
                <a:ea typeface="Calibri" pitchFamily="34" charset="0"/>
                <a:cs typeface="Arial" pitchFamily="34" charset="0"/>
              </a:rPr>
              <a:t> </a:t>
            </a:r>
            <a:r>
              <a:rPr kumimoji="0" lang="pl-PL" sz="1500" b="0" i="0" u="none" strike="noStrike" cap="none" normalizeH="0" baseline="0" dirty="0" smtClean="0">
                <a:ln>
                  <a:noFill/>
                </a:ln>
                <a:solidFill>
                  <a:srgbClr val="1A181C"/>
                </a:solidFill>
                <a:effectLst/>
                <a:ea typeface="Calibri" pitchFamily="34" charset="0"/>
                <a:cs typeface="MyriadPro-Regular"/>
              </a:rPr>
              <a:t>pomniejszonych o koszty ogólne,</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500" b="0" i="0" u="none" strike="noStrike" cap="none" normalizeH="0" baseline="0" dirty="0" smtClean="0">
                <a:ln>
                  <a:noFill/>
                </a:ln>
                <a:solidFill>
                  <a:srgbClr val="1A181C"/>
                </a:solidFill>
                <a:effectLst/>
                <a:ea typeface="Calibri" pitchFamily="34" charset="0"/>
                <a:cs typeface="MyriadPro-Regular"/>
              </a:rPr>
              <a:t>• zakup rzeczy </a:t>
            </a:r>
            <a:r>
              <a:rPr kumimoji="0" lang="pl-PL" sz="1500" b="0" i="0" u="none" strike="noStrike" cap="none" normalizeH="0" baseline="0" dirty="0" smtClean="0">
                <a:ln>
                  <a:noFill/>
                </a:ln>
                <a:solidFill>
                  <a:srgbClr val="FF0000"/>
                </a:solidFill>
                <a:effectLst/>
                <a:ea typeface="Calibri" pitchFamily="34" charset="0"/>
                <a:cs typeface="MyriadPro-Regular"/>
              </a:rPr>
              <a:t>innych niż wymienione, </a:t>
            </a:r>
            <a:r>
              <a:rPr kumimoji="0" lang="pl-PL" sz="1500" b="0" i="0" u="none" strike="noStrike" cap="none" normalizeH="0" baseline="0" dirty="0" smtClean="0">
                <a:ln>
                  <a:noFill/>
                </a:ln>
                <a:solidFill>
                  <a:srgbClr val="1A181C"/>
                </a:solidFill>
                <a:effectLst/>
                <a:ea typeface="Calibri" pitchFamily="34" charset="0"/>
                <a:cs typeface="MyriadPro-Regular"/>
              </a:rPr>
              <a:t>w tym materiałów (nie można  finansować  zakupu nieruchomości)</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1500"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lang="pl-PL" sz="1500" dirty="0" smtClean="0">
                <a:solidFill>
                  <a:srgbClr val="000000"/>
                </a:solidFill>
                <a:ea typeface="Calibri" pitchFamily="34" charset="0"/>
                <a:cs typeface="Calibri" pitchFamily="34" charset="0"/>
              </a:rPr>
              <a:t>p</a:t>
            </a:r>
            <a:r>
              <a:rPr kumimoji="0" lang="pl-PL" sz="1500" b="0" i="0" u="none" strike="noStrike" cap="none" normalizeH="0" baseline="0" dirty="0" smtClean="0">
                <a:ln>
                  <a:noFill/>
                </a:ln>
                <a:solidFill>
                  <a:srgbClr val="000000"/>
                </a:solidFill>
                <a:effectLst/>
                <a:ea typeface="Calibri" pitchFamily="34" charset="0"/>
                <a:cs typeface="Calibri" pitchFamily="34" charset="0"/>
              </a:rPr>
              <a:t>odatek</a:t>
            </a:r>
            <a:r>
              <a:rPr kumimoji="0" lang="pl-PL" sz="1500" b="0" i="0" u="none" strike="noStrike" cap="none" normalizeH="0" dirty="0" smtClean="0">
                <a:ln>
                  <a:noFill/>
                </a:ln>
                <a:solidFill>
                  <a:srgbClr val="000000"/>
                </a:solidFill>
                <a:effectLst/>
                <a:ea typeface="Calibri" pitchFamily="34" charset="0"/>
                <a:cs typeface="Calibri" pitchFamily="34" charset="0"/>
              </a:rPr>
              <a:t> </a:t>
            </a:r>
            <a:r>
              <a:rPr kumimoji="0" lang="pl-PL" sz="1500" b="0" i="0" u="none" strike="noStrike" cap="none" normalizeH="0" baseline="0" dirty="0" smtClean="0">
                <a:ln>
                  <a:noFill/>
                </a:ln>
                <a:solidFill>
                  <a:srgbClr val="000000"/>
                </a:solidFill>
                <a:effectLst/>
                <a:ea typeface="Calibri" pitchFamily="34" charset="0"/>
                <a:cs typeface="Calibri" pitchFamily="34" charset="0"/>
              </a:rPr>
              <a:t>(VAT</a:t>
            </a:r>
            <a:r>
              <a:rPr kumimoji="0" lang="pl-PL" sz="1400" b="0" i="0" u="none" strike="noStrike" cap="none" normalizeH="0" baseline="0" dirty="0" smtClean="0">
                <a:ln>
                  <a:noFill/>
                </a:ln>
                <a:solidFill>
                  <a:srgbClr val="000000"/>
                </a:solidFill>
                <a:effectLst/>
                <a:ea typeface="Calibri" pitchFamily="34" charset="0"/>
                <a:cs typeface="Calibri" pitchFamily="34" charset="0"/>
              </a:rPr>
              <a:t>)</a:t>
            </a:r>
            <a:endParaRPr kumimoji="0" lang="pl-PL" sz="14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43608" y="1556792"/>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mn-lt"/>
                <a:ea typeface="Calibri" pitchFamily="34" charset="0"/>
                <a:cs typeface="Times New Roman" pitchFamily="18" charset="0"/>
              </a:rPr>
              <a:t/>
            </a:r>
            <a:br>
              <a:rPr lang="pl-PL" sz="2000" b="1" u="sng" dirty="0">
                <a:latin typeface="+mn-lt"/>
                <a:ea typeface="Calibri" pitchFamily="34" charset="0"/>
                <a:cs typeface="Times New Roman" pitchFamily="18" charset="0"/>
              </a:rPr>
            </a:br>
            <a:r>
              <a:rPr lang="pl-PL" sz="3200" b="1" dirty="0" smtClean="0">
                <a:solidFill>
                  <a:srgbClr val="85DB45"/>
                </a:solidFill>
                <a:latin typeface="+mn-lt"/>
                <a:ea typeface="Calibri" pitchFamily="34" charset="0"/>
                <a:cs typeface="Times New Roman" pitchFamily="18" charset="0"/>
              </a:rPr>
              <a:t> </a:t>
            </a:r>
            <a:r>
              <a:rPr lang="pl-PL" sz="2500" b="1" dirty="0" smtClean="0">
                <a:solidFill>
                  <a:srgbClr val="85DB45"/>
                </a:solidFill>
                <a:latin typeface="+mn-lt"/>
                <a:ea typeface="Calibri" pitchFamily="34" charset="0"/>
                <a:cs typeface="Times New Roman" pitchFamily="18" charset="0"/>
              </a:rPr>
              <a:t>Tworzenie i rozwój przedsiębiorstw</a:t>
            </a: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571472" y="2000240"/>
            <a:ext cx="8358246" cy="18466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pl-PL" sz="2000" b="1" dirty="0" smtClean="0"/>
              <a:t>Warunki wspólne dla obu działań </a:t>
            </a:r>
          </a:p>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58369" name="Rectangle 1"/>
          <p:cNvSpPr>
            <a:spLocks noChangeArrowheads="1"/>
          </p:cNvSpPr>
          <p:nvPr/>
        </p:nvSpPr>
        <p:spPr bwMode="auto">
          <a:xfrm>
            <a:off x="214282" y="2357430"/>
            <a:ext cx="8929718"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600" b="0" i="0" u="none" strike="noStrike" cap="none" normalizeH="0" baseline="0" dirty="0" smtClean="0">
                <a:ln>
                  <a:noFill/>
                </a:ln>
                <a:solidFill>
                  <a:srgbClr val="1A181C"/>
                </a:solidFill>
                <a:effectLst/>
                <a:ea typeface="Calibri" pitchFamily="34" charset="0"/>
                <a:cs typeface="MyriadPro-Regular"/>
              </a:rPr>
              <a:t>• podmiotowi ubiegającemu sie o wsparcie został nadany</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numer identyfikacyjny w trybie przepisów o krajowym</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systemie ewidencji producentów, ewidencji gospodarstw</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rolnych oraz ewidencji wniosków</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o przyznanie płatności,</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rgbClr val="1A181C"/>
                </a:solidFill>
                <a:effectLst/>
                <a:ea typeface="Calibri" pitchFamily="34" charset="0"/>
                <a:cs typeface="MyriadPro-Regular"/>
              </a:rPr>
              <a:t>• koszty </a:t>
            </a:r>
            <a:r>
              <a:rPr kumimoji="0" lang="pl-PL" sz="1600" b="0" i="0" u="none" strike="noStrike" cap="none" normalizeH="0" baseline="0" dirty="0" err="1" smtClean="0">
                <a:ln>
                  <a:noFill/>
                </a:ln>
                <a:solidFill>
                  <a:srgbClr val="1A181C"/>
                </a:solidFill>
                <a:effectLst/>
                <a:ea typeface="Calibri" pitchFamily="34" charset="0"/>
                <a:cs typeface="MyriadPro-Regular"/>
              </a:rPr>
              <a:t>kwalifikowalne</a:t>
            </a:r>
            <a:r>
              <a:rPr kumimoji="0" lang="pl-PL" sz="1600" b="0" i="0" u="none" strike="noStrike" cap="none" normalizeH="0" baseline="0" dirty="0" smtClean="0">
                <a:ln>
                  <a:noFill/>
                </a:ln>
                <a:solidFill>
                  <a:srgbClr val="1A181C"/>
                </a:solidFill>
                <a:effectLst/>
                <a:ea typeface="Calibri" pitchFamily="34" charset="0"/>
                <a:cs typeface="MyriadPro-Regular"/>
              </a:rPr>
              <a:t> nie będą współfinansowane z innych</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środków publicznych,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rgbClr val="1A181C"/>
                </a:solidFill>
                <a:effectLst/>
                <a:ea typeface="Calibri" pitchFamily="34" charset="0"/>
                <a:cs typeface="MyriadPro-Regular"/>
              </a:rPr>
              <a:t>• inwestycje będą realizowane na nieruchomości będącej</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własnością lub współwłasnością podmiotu ubiegającego się o przyznanie pomocy lub podmiot ten posiada udokumentowane</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prawo do dysponowania  nieruchomością na cele określone we wniosku co najmniej przez okres realizacji</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operacji oraz okres podlegania zobowiązaniu do zapewnienia</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trwałości operacji,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rgbClr val="1A181C"/>
                </a:solidFill>
                <a:effectLst/>
                <a:ea typeface="Calibri" pitchFamily="34" charset="0"/>
                <a:cs typeface="MyriadPro-Regular"/>
              </a:rPr>
              <a:t>• operacja jest uzasadniona ekonomicznie i będzie</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realizowana zgodnie z biznesplanem,</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rgbClr val="1A181C"/>
                </a:solidFill>
                <a:effectLst/>
                <a:ea typeface="Calibri" pitchFamily="34" charset="0"/>
                <a:cs typeface="MyriadPro-Regular"/>
              </a:rPr>
              <a:t>• realizacja operacji nie jest możliwa bez udziału środków</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publicznych,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6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600" b="0" i="0" u="none" strike="noStrike" cap="none" normalizeH="0" baseline="0" dirty="0" smtClean="0">
                <a:ln>
                  <a:noFill/>
                </a:ln>
                <a:solidFill>
                  <a:srgbClr val="1A181C"/>
                </a:solidFill>
                <a:effectLst/>
                <a:ea typeface="Calibri" pitchFamily="34" charset="0"/>
                <a:cs typeface="MyriadPro-Regular"/>
              </a:rPr>
              <a:t>• minimalna całkowita wartość operacji wynosi</a:t>
            </a:r>
            <a:r>
              <a:rPr lang="pl-PL" sz="1600" dirty="0" smtClean="0">
                <a:ea typeface="Calibri" pitchFamily="34" charset="0"/>
                <a:cs typeface="Arial" pitchFamily="34" charset="0"/>
              </a:rPr>
              <a:t> </a:t>
            </a:r>
            <a:r>
              <a:rPr kumimoji="0" lang="pl-PL" sz="1600" b="0" i="0" u="none" strike="noStrike" cap="none" normalizeH="0" baseline="0" dirty="0" smtClean="0">
                <a:ln>
                  <a:noFill/>
                </a:ln>
                <a:solidFill>
                  <a:srgbClr val="1A181C"/>
                </a:solidFill>
                <a:effectLst/>
                <a:ea typeface="Calibri" pitchFamily="34" charset="0"/>
                <a:cs typeface="MyriadPro-Regular"/>
              </a:rPr>
              <a:t>nie mniej niż 50 tys. zł.</a:t>
            </a:r>
            <a:endParaRPr kumimoji="0" lang="pl-PL" sz="16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3200" b="1" dirty="0" smtClean="0">
                <a:solidFill>
                  <a:srgbClr val="85DB45"/>
                </a:solidFill>
                <a:latin typeface="Adobe Garamond Pro Bold" pitchFamily="18" charset="0"/>
                <a:ea typeface="Calibri" pitchFamily="34" charset="0"/>
                <a:cs typeface="Times New Roman" pitchFamily="18" charset="0"/>
              </a:rPr>
              <a:t> </a:t>
            </a:r>
            <a:r>
              <a:rPr lang="pl-PL" sz="2500" b="1" dirty="0" smtClean="0">
                <a:solidFill>
                  <a:srgbClr val="85DB45"/>
                </a:solidFill>
                <a:latin typeface="+mn-lt"/>
                <a:ea typeface="Calibri" pitchFamily="34" charset="0"/>
                <a:cs typeface="Times New Roman" pitchFamily="18" charset="0"/>
              </a:rPr>
              <a:t>Tworzenie i rozwój przedsiębiorstw</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8466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pl-PL" sz="2000" b="1" dirty="0" smtClean="0"/>
              <a:t>Jakie rodzaje działalności gospodarczej można finansować w ramach projektu ?</a:t>
            </a:r>
          </a:p>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58369" name="Rectangle 1"/>
          <p:cNvSpPr>
            <a:spLocks noChangeArrowheads="1"/>
          </p:cNvSpPr>
          <p:nvPr/>
        </p:nvSpPr>
        <p:spPr bwMode="auto">
          <a:xfrm>
            <a:off x="214282" y="2357430"/>
            <a:ext cx="892971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pl-PL" sz="1600" dirty="0" smtClean="0"/>
              <a:t>Katalog działalności gospodarczych objętych wsparciem jest bardzo szeroki , pomoc nie przysługuje tylko jeżeli działalność  gospodarcza będąca przedmiotem operacji jest sklasyfikowana w przepisach</a:t>
            </a:r>
          </a:p>
          <a:p>
            <a:r>
              <a:rPr lang="pl-PL" sz="1600" dirty="0" smtClean="0"/>
              <a:t>rozporządzenia Rady Ministrów z dnia 24 grudnia 2007 </a:t>
            </a:r>
            <a:r>
              <a:rPr lang="pl-PL" sz="1600" dirty="0" err="1" smtClean="0"/>
              <a:t>r.w</a:t>
            </a:r>
            <a:r>
              <a:rPr lang="pl-PL" sz="1600" dirty="0" smtClean="0"/>
              <a:t> sprawie Polskiej Klasyfikacji Działalności (PKD) jako:</a:t>
            </a:r>
          </a:p>
          <a:p>
            <a:endParaRPr lang="pl-PL" sz="1600" dirty="0" smtClean="0"/>
          </a:p>
          <a:p>
            <a:r>
              <a:rPr lang="pl-PL" sz="1600" dirty="0" smtClean="0"/>
              <a:t>• działalność usługowa wspomagająca rolnictwo i następująca po zbiorach,</a:t>
            </a:r>
          </a:p>
          <a:p>
            <a:r>
              <a:rPr lang="pl-PL" sz="1600" dirty="0" smtClean="0"/>
              <a:t>• górnictwo i wydobywanie,</a:t>
            </a:r>
          </a:p>
          <a:p>
            <a:r>
              <a:rPr lang="pl-PL" sz="1600" dirty="0" smtClean="0"/>
              <a:t>• działalność usługowa wspomagająca górnictwo i wydobywanie,</a:t>
            </a:r>
          </a:p>
          <a:p>
            <a:r>
              <a:rPr lang="pl-PL" sz="1600" dirty="0" smtClean="0"/>
              <a:t>• przetwarzanie i konserwowanie ryb, skorupiaków i mięczaków,</a:t>
            </a:r>
          </a:p>
          <a:p>
            <a:r>
              <a:rPr lang="pl-PL" sz="1600" dirty="0" smtClean="0"/>
              <a:t>• wytwarzanie i przetwarzanie koksu i produktów rafinacji ropy naftowej,</a:t>
            </a:r>
          </a:p>
          <a:p>
            <a:r>
              <a:rPr lang="pl-PL" sz="1600" dirty="0" smtClean="0"/>
              <a:t>• produkcja chemikaliów oraz wyrobów chemicznych,</a:t>
            </a:r>
          </a:p>
          <a:p>
            <a:r>
              <a:rPr lang="pl-PL" sz="1600" dirty="0" smtClean="0"/>
              <a:t>• produkcja podstawowych substancji farmaceutycznych oraz leków i pozostałych wyrobów</a:t>
            </a:r>
            <a:br>
              <a:rPr lang="pl-PL" sz="1600" dirty="0" smtClean="0"/>
            </a:br>
            <a:r>
              <a:rPr lang="pl-PL" sz="1600" dirty="0" smtClean="0"/>
              <a:t>   farmaceutycznych,</a:t>
            </a:r>
          </a:p>
          <a:p>
            <a:r>
              <a:rPr lang="pl-PL" sz="1600" dirty="0" smtClean="0"/>
              <a:t>• produkcja metali,</a:t>
            </a:r>
          </a:p>
          <a:p>
            <a:r>
              <a:rPr lang="pl-PL" sz="1600" dirty="0" smtClean="0"/>
              <a:t>• produkcja pojazdów samochodowych, przyczep, naczep oraz motocykli,</a:t>
            </a:r>
          </a:p>
          <a:p>
            <a:r>
              <a:rPr lang="pl-PL" sz="1600" dirty="0" smtClean="0"/>
              <a:t>• transport lotniczy i kolejowy,</a:t>
            </a:r>
          </a:p>
          <a:p>
            <a:r>
              <a:rPr lang="pl-PL" sz="1600" dirty="0" smtClean="0"/>
              <a:t>• gospodarka magazynowa.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600" b="0" i="0" u="none" strike="noStrike" cap="none" normalizeH="0" baseline="0" dirty="0" smtClean="0">
              <a:ln>
                <a:noFill/>
              </a:ln>
              <a:solidFill>
                <a:schemeClr val="tx1"/>
              </a:solidFill>
              <a:effectLst/>
              <a:latin typeface="Adobe Caslon Pro Bold" pitchFamily="18" charset="0"/>
              <a:cs typeface="Arial"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43608" y="1700808"/>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3200" b="1" dirty="0" smtClean="0">
                <a:solidFill>
                  <a:srgbClr val="85DB45"/>
                </a:solidFill>
                <a:latin typeface="Adobe Garamond Pro Bold" pitchFamily="18" charset="0"/>
                <a:ea typeface="Calibri" pitchFamily="34" charset="0"/>
                <a:cs typeface="Times New Roman" pitchFamily="18" charset="0"/>
              </a:rPr>
              <a:t> </a:t>
            </a:r>
            <a:r>
              <a:rPr lang="pl-PL" sz="3200" b="1" dirty="0" smtClean="0">
                <a:solidFill>
                  <a:srgbClr val="85DB45"/>
                </a:solidFill>
                <a:latin typeface="+mn-lt"/>
                <a:ea typeface="Calibri" pitchFamily="34" charset="0"/>
                <a:cs typeface="Times New Roman" pitchFamily="18" charset="0"/>
              </a:rPr>
              <a:t>Rozwój  przedsiębiorstw</a:t>
            </a:r>
            <a:r>
              <a:rPr lang="pl-PL" sz="2500" b="1" dirty="0" smtClean="0">
                <a:solidFill>
                  <a:srgbClr val="85DB45"/>
                </a:solidFill>
                <a:latin typeface="+mn-lt"/>
                <a:ea typeface="Calibri" pitchFamily="34" charset="0"/>
                <a:cs typeface="Times New Roman" pitchFamily="18" charset="0"/>
              </a:rPr>
              <a:t/>
            </a:r>
            <a:br>
              <a:rPr lang="pl-PL" sz="2500" b="1" dirty="0" smtClean="0">
                <a:solidFill>
                  <a:srgbClr val="85DB45"/>
                </a:solidFill>
                <a:latin typeface="+mn-lt"/>
                <a:ea typeface="Calibri" pitchFamily="34" charset="0"/>
                <a:cs typeface="Times New Roman" pitchFamily="18" charset="0"/>
              </a:rPr>
            </a:br>
            <a:r>
              <a:rPr lang="pl-PL" sz="2500" b="1" dirty="0" err="1" smtClean="0">
                <a:solidFill>
                  <a:srgbClr val="85DB45"/>
                </a:solidFill>
                <a:latin typeface="+mn-lt"/>
                <a:ea typeface="Calibri" pitchFamily="34" charset="0"/>
                <a:cs typeface="Times New Roman" pitchFamily="18" charset="0"/>
              </a:rPr>
              <a:t>droga</a:t>
            </a:r>
            <a:r>
              <a:rPr lang="pl-PL" sz="2500" b="1" dirty="0" smtClean="0">
                <a:solidFill>
                  <a:srgbClr val="85DB45"/>
                </a:solidFill>
                <a:latin typeface="+mn-lt"/>
                <a:ea typeface="Calibri" pitchFamily="34" charset="0"/>
                <a:cs typeface="Times New Roman" pitchFamily="18" charset="0"/>
              </a:rPr>
              <a:t> do otrzymania dotacji</a:t>
            </a:r>
            <a:r>
              <a:rPr lang="pl-PL" sz="2000" b="1" dirty="0" smtClean="0">
                <a:solidFill>
                  <a:srgbClr val="92D050"/>
                </a:solidFill>
                <a:latin typeface="+mn-lt"/>
                <a:cs typeface="Arial" pitchFamily="34" charset="0"/>
              </a:rPr>
              <a:t/>
            </a:r>
            <a:br>
              <a:rPr lang="pl-PL" sz="2000" b="1" dirty="0" smtClean="0">
                <a:solidFill>
                  <a:srgbClr val="92D050"/>
                </a:solidFill>
                <a:latin typeface="+mn-lt"/>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2862322"/>
          </a:xfrm>
          <a:prstGeom prst="rect">
            <a:avLst/>
          </a:prstGeom>
        </p:spPr>
        <p:txBody>
          <a:bodyPr wrap="square">
            <a:spAutoFit/>
          </a:bodyPr>
          <a:lstStyle/>
          <a:p>
            <a:endParaRPr lang="pl-PL" dirty="0" smtClean="0">
              <a:latin typeface="Adobe Garamond Pro" pitchFamily="18" charset="0"/>
            </a:endParaRPr>
          </a:p>
          <a:p>
            <a:pPr marL="342900" indent="-342900">
              <a:buAutoNum type="arabicPeriod"/>
            </a:pPr>
            <a:r>
              <a:rPr lang="pl-PL" dirty="0" smtClean="0"/>
              <a:t>Złożenie WOPP w LGD</a:t>
            </a:r>
          </a:p>
          <a:p>
            <a:pPr marL="342900" indent="-342900">
              <a:buAutoNum type="arabicPeriod"/>
            </a:pPr>
            <a:r>
              <a:rPr lang="pl-PL" dirty="0" smtClean="0"/>
              <a:t>Ocena LGD i UM </a:t>
            </a:r>
          </a:p>
          <a:p>
            <a:pPr marL="342900" indent="-342900">
              <a:buAutoNum type="arabicPeriod"/>
            </a:pPr>
            <a:r>
              <a:rPr lang="pl-PL" dirty="0" smtClean="0"/>
              <a:t>Podpisanie umowy z ZW realizacja biznesplanu</a:t>
            </a:r>
          </a:p>
          <a:p>
            <a:pPr marL="342900" indent="-342900">
              <a:buAutoNum type="arabicPeriod"/>
            </a:pPr>
            <a:r>
              <a:rPr lang="pl-PL" dirty="0" smtClean="0"/>
              <a:t>Złożenie  wniosku o płatność</a:t>
            </a:r>
          </a:p>
          <a:p>
            <a:pPr marL="342900" indent="-342900">
              <a:buAutoNum type="arabicPeriod"/>
            </a:pPr>
            <a:r>
              <a:rPr lang="pl-PL" dirty="0" smtClean="0"/>
              <a:t>Wypłata pomocy</a:t>
            </a:r>
          </a:p>
          <a:p>
            <a:pPr marL="342900" indent="-342900">
              <a:buAutoNum type="arabicPeriod"/>
            </a:pPr>
            <a:r>
              <a:rPr lang="pl-PL" dirty="0" smtClean="0"/>
              <a:t>Osiągnięcie co najmniej 30% zakładanego ilościowego lub wartościowego poziomu sprzedaży w ciągu roku od płatności końcowej</a:t>
            </a:r>
          </a:p>
          <a:p>
            <a:pPr marL="342900" indent="-342900">
              <a:buAutoNum type="arabicPeriod"/>
            </a:pPr>
            <a:r>
              <a:rPr lang="pl-PL" dirty="0" smtClean="0"/>
              <a:t>Utrzymanie dotychczasowych i nowopowstałych miejsc pracy w ciągu 3 lat od płatności końcowej</a:t>
            </a:r>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0" y="2071678"/>
            <a:ext cx="9144000" cy="43396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200" b="1" i="0" u="none" strike="noStrike" cap="none" normalizeH="0" baseline="0" dirty="0" smtClean="0">
                <a:ln>
                  <a:noFill/>
                </a:ln>
                <a:solidFill>
                  <a:srgbClr val="85DB45"/>
                </a:solidFill>
                <a:effectLst/>
                <a:ea typeface="Calibri" pitchFamily="34" charset="0"/>
                <a:cs typeface="Vijaya" pitchFamily="34" charset="0"/>
              </a:rPr>
              <a:t>Pozosta</a:t>
            </a:r>
            <a:r>
              <a:rPr kumimoji="0" lang="pl-PL" sz="3200" b="1" i="0" u="none" strike="noStrike" cap="none" normalizeH="0" baseline="0" dirty="0" smtClean="0">
                <a:ln>
                  <a:noFill/>
                </a:ln>
                <a:solidFill>
                  <a:srgbClr val="85DB45"/>
                </a:solidFill>
                <a:effectLst/>
                <a:ea typeface="Calibri" pitchFamily="34" charset="0"/>
                <a:cs typeface="Courier New" pitchFamily="49" charset="0"/>
              </a:rPr>
              <a:t>łe konkursy</a:t>
            </a:r>
            <a:r>
              <a:rPr kumimoji="0" lang="pl-PL" sz="3200" b="1" i="0" u="none" strike="noStrike" cap="none" normalizeH="0" dirty="0" smtClean="0">
                <a:ln>
                  <a:noFill/>
                </a:ln>
                <a:solidFill>
                  <a:srgbClr val="85DB45"/>
                </a:solidFill>
                <a:effectLst/>
                <a:ea typeface="Calibri" pitchFamily="34" charset="0"/>
                <a:cs typeface="Courier New" pitchFamily="49" charset="0"/>
              </a:rPr>
              <a:t> </a:t>
            </a:r>
            <a:r>
              <a:rPr kumimoji="0" lang="pl-PL" sz="3200" b="1" i="0" u="none" strike="noStrike" cap="none" normalizeH="0" baseline="0" dirty="0" smtClean="0">
                <a:ln>
                  <a:noFill/>
                </a:ln>
                <a:solidFill>
                  <a:srgbClr val="85DB45"/>
                </a:solidFill>
                <a:effectLst/>
                <a:ea typeface="Calibri" pitchFamily="34" charset="0"/>
                <a:cs typeface="Courier New" pitchFamily="49" charset="0"/>
              </a:rPr>
              <a:t>w ramach PROW 2014-2020</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000" b="1" dirty="0" smtClean="0">
              <a:cs typeface="Courier New" pitchFamily="49"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lang="pl-PL" sz="2400" b="1" dirty="0" smtClean="0">
                <a:cs typeface="Courier New" pitchFamily="49" charset="0"/>
              </a:rPr>
              <a:t>Zakresy tematyczne (przedsięwzięcia):</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kumimoji="0" lang="pl-PL" sz="2000" b="1" i="0" u="none" strike="noStrike" cap="none" normalizeH="0" baseline="0" dirty="0" smtClean="0">
                <a:ln>
                  <a:noFill/>
                </a:ln>
                <a:effectLst/>
                <a:ea typeface="Calibri" pitchFamily="34" charset="0"/>
                <a:cs typeface="Times New Roman" pitchFamily="18" charset="0"/>
              </a:rPr>
              <a:t>  Wzmocnienie rozwoju ogólnodostępnej i niekomercyjnej infrastruktury </a:t>
            </a:r>
            <a:br>
              <a:rPr kumimoji="0" lang="pl-PL" sz="2000" b="1" i="0" u="none" strike="noStrike" cap="none" normalizeH="0" baseline="0" dirty="0" smtClean="0">
                <a:ln>
                  <a:noFill/>
                </a:ln>
                <a:effectLst/>
                <a:ea typeface="Calibri" pitchFamily="34" charset="0"/>
                <a:cs typeface="Times New Roman" pitchFamily="18" charset="0"/>
              </a:rPr>
            </a:br>
            <a:r>
              <a:rPr kumimoji="0" lang="pl-PL" sz="2000" b="1" i="0" u="none" strike="noStrike" cap="none" normalizeH="0" baseline="0" dirty="0" smtClean="0">
                <a:ln>
                  <a:noFill/>
                </a:ln>
                <a:effectLst/>
                <a:ea typeface="Calibri" pitchFamily="34" charset="0"/>
                <a:cs typeface="Times New Roman" pitchFamily="18" charset="0"/>
              </a:rPr>
              <a:t>turystycznej, rekreacyjnej i kulturalnej – m.in. </a:t>
            </a:r>
            <a:r>
              <a:rPr lang="pl-PL" sz="2000" b="1" dirty="0" smtClean="0">
                <a:ea typeface="Calibri" pitchFamily="34" charset="0"/>
                <a:cs typeface="Times New Roman" pitchFamily="18" charset="0"/>
              </a:rPr>
              <a:t>p</a:t>
            </a:r>
            <a:r>
              <a:rPr kumimoji="0" lang="pl-PL" sz="2000" b="1" i="0" u="none" strike="noStrike" cap="none" normalizeH="0" baseline="0" dirty="0" smtClean="0">
                <a:ln>
                  <a:noFill/>
                </a:ln>
                <a:effectLst/>
                <a:ea typeface="Calibri" pitchFamily="34" charset="0"/>
                <a:cs typeface="Times New Roman" pitchFamily="18" charset="0"/>
              </a:rPr>
              <a:t>lace zabaw,</a:t>
            </a:r>
            <a:r>
              <a:rPr kumimoji="0" lang="pl-PL" sz="2000" b="1" i="0" u="none" strike="noStrike" cap="none" normalizeH="0" dirty="0" smtClean="0">
                <a:ln>
                  <a:noFill/>
                </a:ln>
                <a:effectLst/>
                <a:ea typeface="Calibri" pitchFamily="34" charset="0"/>
                <a:cs typeface="Times New Roman" pitchFamily="18" charset="0"/>
              </a:rPr>
              <a:t> </a:t>
            </a:r>
            <a:endParaRPr kumimoji="0" lang="pl-PL" sz="2000" b="1" i="0" u="none" strike="noStrike" cap="none" normalizeH="0" baseline="0" dirty="0" smtClean="0">
              <a:ln>
                <a:noFill/>
              </a:ln>
              <a:effectLst/>
              <a:ea typeface="Calibri" pitchFamily="34"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tabLst/>
            </a:pPr>
            <a:endParaRPr kumimoji="0" lang="pl-PL" sz="2000" b="0" i="0" u="none" strike="noStrike" cap="none" normalizeH="0" baseline="0" dirty="0" smtClean="0">
              <a:ln>
                <a:noFill/>
              </a:ln>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kumimoji="0" lang="pl-PL" sz="2000" b="1" i="0" u="none" strike="noStrike" cap="none" normalizeH="0" baseline="0" dirty="0" smtClean="0">
                <a:ln>
                  <a:noFill/>
                </a:ln>
                <a:effectLst/>
                <a:ea typeface="Calibri" pitchFamily="34" charset="0"/>
                <a:cs typeface="Times New Roman" pitchFamily="18" charset="0"/>
              </a:rPr>
              <a:t>  Wzmocnienie rozwoju infrastruktury komunikacyjnej poprawiającej </a:t>
            </a:r>
            <a:br>
              <a:rPr kumimoji="0" lang="pl-PL" sz="2000" b="1" i="0" u="none" strike="noStrike" cap="none" normalizeH="0" baseline="0" dirty="0" smtClean="0">
                <a:ln>
                  <a:noFill/>
                </a:ln>
                <a:effectLst/>
                <a:ea typeface="Calibri" pitchFamily="34" charset="0"/>
                <a:cs typeface="Times New Roman" pitchFamily="18" charset="0"/>
              </a:rPr>
            </a:br>
            <a:r>
              <a:rPr kumimoji="0" lang="pl-PL" sz="2000" b="1" i="0" u="none" strike="noStrike" cap="none" normalizeH="0" baseline="0" dirty="0" smtClean="0">
                <a:ln>
                  <a:noFill/>
                </a:ln>
                <a:effectLst/>
                <a:ea typeface="Calibri" pitchFamily="34" charset="0"/>
                <a:cs typeface="Times New Roman" pitchFamily="18" charset="0"/>
              </a:rPr>
              <a:t>spójność terytorialną (drogi gminne)</a:t>
            </a:r>
          </a:p>
          <a:p>
            <a:pPr marL="0" marR="0" lvl="0" indent="0" algn="ctr" defTabSz="914400" rtl="0" eaLnBrk="0" fontAlgn="base" latinLnBrk="0" hangingPunct="0">
              <a:lnSpc>
                <a:spcPct val="100000"/>
              </a:lnSpc>
              <a:spcBef>
                <a:spcPct val="0"/>
              </a:spcBef>
              <a:spcAft>
                <a:spcPct val="0"/>
              </a:spcAft>
              <a:buClrTx/>
              <a:buSzTx/>
              <a:buFontTx/>
              <a:buChar char="•"/>
              <a:tabLst/>
            </a:pPr>
            <a:endParaRPr kumimoji="0" lang="pl-PL" sz="2000" b="0" i="0" u="none" strike="noStrike" cap="none" normalizeH="0" baseline="0" dirty="0" smtClean="0">
              <a:ln>
                <a:noFill/>
              </a:ln>
              <a:effectLst/>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Char char="•"/>
              <a:tabLst/>
            </a:pPr>
            <a:r>
              <a:rPr kumimoji="0" lang="pl-PL" sz="2000" b="1" i="0" u="none" strike="noStrike" cap="none" normalizeH="0" baseline="0" dirty="0" smtClean="0">
                <a:ln>
                  <a:noFill/>
                </a:ln>
                <a:effectLst/>
                <a:ea typeface="Calibri" pitchFamily="34" charset="0"/>
                <a:cs typeface="Times New Roman" pitchFamily="18" charset="0"/>
              </a:rPr>
              <a:t>  Rozwój kapitału społecznego oraz podnoszenie wiedzy mieszkańców, </a:t>
            </a:r>
            <a:br>
              <a:rPr kumimoji="0" lang="pl-PL" sz="2000" b="1" i="0" u="none" strike="noStrike" cap="none" normalizeH="0" baseline="0" dirty="0" smtClean="0">
                <a:ln>
                  <a:noFill/>
                </a:ln>
                <a:effectLst/>
                <a:ea typeface="Calibri" pitchFamily="34" charset="0"/>
                <a:cs typeface="Times New Roman" pitchFamily="18" charset="0"/>
              </a:rPr>
            </a:br>
            <a:r>
              <a:rPr kumimoji="0" lang="pl-PL" sz="2000" b="1" i="0" u="none" strike="noStrike" cap="none" normalizeH="0" baseline="0" dirty="0" smtClean="0">
                <a:ln>
                  <a:noFill/>
                </a:ln>
                <a:effectLst/>
                <a:ea typeface="Calibri" pitchFamily="34" charset="0"/>
                <a:cs typeface="Times New Roman" pitchFamily="18" charset="0"/>
              </a:rPr>
              <a:t>w zakresie ochrony środowiska, zmian klimatycznych i innowacji – projekty proekologiczne </a:t>
            </a:r>
            <a:endParaRPr kumimoji="0" lang="pl-PL" sz="2000" b="0"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755576" y="1757427"/>
            <a:ext cx="8072494" cy="486287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2800" b="1" i="0" u="none" strike="noStrike" cap="none" normalizeH="0" baseline="0" dirty="0" smtClean="0">
                <a:ln>
                  <a:noFill/>
                </a:ln>
                <a:solidFill>
                  <a:srgbClr val="85DB45"/>
                </a:solidFill>
                <a:effectLst/>
                <a:ea typeface="Calibri" pitchFamily="34" charset="0"/>
                <a:cs typeface="Vijaya" pitchFamily="34" charset="0"/>
              </a:rPr>
              <a:t>Pozosta</a:t>
            </a:r>
            <a:r>
              <a:rPr kumimoji="0" lang="pl-PL" sz="2800" b="1" i="0" u="none" strike="noStrike" cap="none" normalizeH="0" baseline="0" dirty="0" smtClean="0">
                <a:ln>
                  <a:noFill/>
                </a:ln>
                <a:solidFill>
                  <a:srgbClr val="85DB45"/>
                </a:solidFill>
                <a:effectLst/>
                <a:ea typeface="Calibri" pitchFamily="34" charset="0"/>
                <a:cs typeface="Courier New" pitchFamily="49" charset="0"/>
              </a:rPr>
              <a:t>łe konkursy</a:t>
            </a:r>
            <a:r>
              <a:rPr kumimoji="0" lang="pl-PL" sz="2800" b="1" i="0" u="none" strike="noStrike" cap="none" normalizeH="0" dirty="0" smtClean="0">
                <a:ln>
                  <a:noFill/>
                </a:ln>
                <a:solidFill>
                  <a:srgbClr val="85DB45"/>
                </a:solidFill>
                <a:effectLst/>
                <a:ea typeface="Calibri" pitchFamily="34" charset="0"/>
                <a:cs typeface="Courier New" pitchFamily="49" charset="0"/>
              </a:rPr>
              <a:t> </a:t>
            </a:r>
            <a:r>
              <a:rPr kumimoji="0" lang="pl-PL" sz="2800" b="1" i="0" u="none" strike="noStrike" cap="none" normalizeH="0" baseline="0" dirty="0" smtClean="0">
                <a:ln>
                  <a:noFill/>
                </a:ln>
                <a:solidFill>
                  <a:srgbClr val="85DB45"/>
                </a:solidFill>
                <a:effectLst/>
                <a:ea typeface="Calibri" pitchFamily="34" charset="0"/>
                <a:cs typeface="Courier New" pitchFamily="49" charset="0"/>
              </a:rPr>
              <a:t>w ramach PROW 2014-2020</a:t>
            </a:r>
            <a:endParaRPr lang="pl-PL" sz="2800" b="1" dirty="0" smtClean="0">
              <a:cs typeface="Courier New" pitchFamily="49" charset="0"/>
            </a:endParaRPr>
          </a:p>
          <a:p>
            <a:endParaRPr lang="pl-PL" sz="2000" b="1" dirty="0" smtClean="0">
              <a:latin typeface="Adobe Garamond Pro" pitchFamily="18" charset="0"/>
            </a:endParaRPr>
          </a:p>
          <a:p>
            <a:r>
              <a:rPr lang="pl-PL" sz="2000" b="1" dirty="0" smtClean="0"/>
              <a:t>Poziom dofinansowania</a:t>
            </a:r>
          </a:p>
          <a:p>
            <a:endParaRPr lang="pl-PL" sz="2000" b="1" dirty="0" smtClean="0"/>
          </a:p>
          <a:p>
            <a:r>
              <a:rPr lang="pl-PL" dirty="0" smtClean="0"/>
              <a:t> – do 70% kosztów </a:t>
            </a:r>
            <a:r>
              <a:rPr lang="pl-PL" dirty="0" err="1" smtClean="0"/>
              <a:t>kwalifikowalnych</a:t>
            </a:r>
            <a:r>
              <a:rPr lang="pl-PL" dirty="0" smtClean="0"/>
              <a:t>  w przypadku podmiotu wykonującego działalność gospodarczą </a:t>
            </a:r>
          </a:p>
          <a:p>
            <a:r>
              <a:rPr lang="pl-PL" dirty="0" smtClean="0"/>
              <a:t> - do 100% w przypadku pozostałych podmiotów; </a:t>
            </a:r>
          </a:p>
          <a:p>
            <a:r>
              <a:rPr lang="pl-PL" dirty="0" smtClean="0"/>
              <a:t> - 63,63% kosztów </a:t>
            </a:r>
            <a:r>
              <a:rPr lang="pl-PL" dirty="0" err="1" smtClean="0"/>
              <a:t>kwalifikowalnych</a:t>
            </a:r>
            <a:r>
              <a:rPr lang="pl-PL" dirty="0" smtClean="0"/>
              <a:t> w przypadku jednostki sektora finansów publicznych. </a:t>
            </a:r>
          </a:p>
          <a:p>
            <a:endParaRPr lang="pl-PL" dirty="0" smtClean="0"/>
          </a:p>
          <a:p>
            <a:r>
              <a:rPr lang="pl-PL" sz="2000" b="1" dirty="0" smtClean="0"/>
              <a:t>Sposób wsparcia</a:t>
            </a:r>
            <a:r>
              <a:rPr lang="pl-PL" sz="2000" dirty="0" smtClean="0"/>
              <a:t> </a:t>
            </a:r>
            <a:r>
              <a:rPr lang="pl-PL" dirty="0" smtClean="0"/>
              <a:t>– refundacja poniesionych kosztów kwalifikowanych na podstawie wniosków o płatność. Minimalna całkowita wartość operacji wynosi nie mniej niż 50 000,00 zł.</a:t>
            </a:r>
          </a:p>
          <a:p>
            <a:pPr algn="ctr"/>
            <a:r>
              <a:rPr lang="pl-PL" sz="2000" b="1" dirty="0" smtClean="0">
                <a:solidFill>
                  <a:srgbClr val="FF0000"/>
                </a:solidFill>
              </a:rPr>
              <a:t>Pomoc jest przyznawana, jeżeli operacja służy zaspokajaniu potrzeb społeczności lokalnej !!!</a:t>
            </a:r>
            <a:endParaRPr lang="pl-PL" sz="2000" dirty="0" smtClean="0">
              <a:solidFill>
                <a:srgbClr val="FF0000"/>
              </a:solidFill>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2000" b="0" i="0" u="none" strike="noStrike" cap="none" normalizeH="0" baseline="0" dirty="0" smtClean="0">
              <a:ln>
                <a:noFill/>
              </a:ln>
              <a:effectLst/>
              <a:latin typeface="Adobe Caslon Pro" pitchFamily="18"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2112409"/>
            <a:ext cx="8715436" cy="39549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6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600" b="1" i="0" u="none" strike="noStrike" cap="none" normalizeH="0" dirty="0" smtClean="0">
                <a:ln>
                  <a:noFill/>
                </a:ln>
                <a:solidFill>
                  <a:srgbClr val="85DB45"/>
                </a:solidFill>
                <a:effectLst/>
                <a:ea typeface="Calibri" pitchFamily="34" charset="0"/>
                <a:cs typeface="Vijaya" pitchFamily="34" charset="0"/>
              </a:rPr>
              <a:t> grantowe w ramach </a:t>
            </a:r>
            <a:br>
              <a:rPr kumimoji="0" lang="pl-PL" sz="3600" b="1" i="0" u="none" strike="noStrike" cap="none" normalizeH="0" dirty="0" smtClean="0">
                <a:ln>
                  <a:noFill/>
                </a:ln>
                <a:solidFill>
                  <a:srgbClr val="85DB45"/>
                </a:solidFill>
                <a:effectLst/>
                <a:ea typeface="Calibri" pitchFamily="34" charset="0"/>
                <a:cs typeface="Vijaya" pitchFamily="34" charset="0"/>
              </a:rPr>
            </a:br>
            <a:r>
              <a:rPr kumimoji="0" lang="pl-PL" sz="3200" b="1" i="0" u="none" strike="noStrike" cap="none" normalizeH="0" dirty="0" smtClean="0">
                <a:ln>
                  <a:noFill/>
                </a:ln>
                <a:solidFill>
                  <a:srgbClr val="85DB45"/>
                </a:solidFill>
                <a:effectLst/>
                <a:ea typeface="Calibri" pitchFamily="34" charset="0"/>
                <a:cs typeface="Vijaya" pitchFamily="34" charset="0"/>
              </a:rPr>
              <a:t>PROW 2014-2020</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pPr algn="ctr"/>
            <a:r>
              <a:rPr lang="pl-PL" sz="2700" b="1" dirty="0" smtClean="0"/>
              <a:t>Pro</a:t>
            </a:r>
            <a:r>
              <a:rPr lang="pl-PL" sz="2600" b="1" dirty="0" smtClean="0"/>
              <a:t>jekt grantowy jest operacją, której beneficjentem jest LGD. </a:t>
            </a:r>
            <a:r>
              <a:rPr lang="pl-PL" sz="2700" b="1" dirty="0" smtClean="0"/>
              <a:t/>
            </a:r>
            <a:br>
              <a:rPr lang="pl-PL" sz="2700" b="1" dirty="0" smtClean="0"/>
            </a:br>
            <a:r>
              <a:rPr lang="pl-PL" sz="2600" dirty="0" smtClean="0"/>
              <a:t>LGD udziela innym podmiotom, zwanym dalej </a:t>
            </a:r>
            <a:r>
              <a:rPr lang="pl-PL" sz="2600" b="1" dirty="0" smtClean="0"/>
              <a:t>„</a:t>
            </a:r>
            <a:r>
              <a:rPr lang="pl-PL" sz="2600" b="1" dirty="0" err="1" smtClean="0"/>
              <a:t>grantobiorcami</a:t>
            </a:r>
            <a:r>
              <a:rPr lang="pl-PL" sz="2600" b="1" dirty="0" smtClean="0"/>
              <a:t>”, </a:t>
            </a:r>
            <a:r>
              <a:rPr lang="pl-PL" sz="2600" dirty="0" smtClean="0"/>
              <a:t>grantów będących środkami finansowymi programu powierzonymi przez LGD </a:t>
            </a:r>
            <a:r>
              <a:rPr lang="pl-PL" sz="2600" dirty="0" err="1" smtClean="0"/>
              <a:t>grantobiorcom</a:t>
            </a:r>
            <a:r>
              <a:rPr lang="pl-PL" sz="2600" dirty="0" smtClean="0"/>
              <a:t> na realizację zadań służących osiągnięciu celu operacji.</a:t>
            </a:r>
          </a:p>
          <a:p>
            <a:endParaRPr lang="pl-PL" sz="2000" b="1" dirty="0" smtClean="0">
              <a:latin typeface="Adobe Caslon Pro Bold"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51520" y="1340768"/>
            <a:ext cx="871543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grantowe w ramach </a:t>
            </a:r>
            <a:br>
              <a:rPr kumimoji="0" lang="pl-PL" sz="3000" b="1" i="0" u="none" strike="noStrike" cap="none" normalizeH="0" dirty="0" smtClean="0">
                <a:ln>
                  <a:noFill/>
                </a:ln>
                <a:solidFill>
                  <a:srgbClr val="85DB45"/>
                </a:solidFill>
                <a:effectLst/>
                <a:ea typeface="Calibri" pitchFamily="34" charset="0"/>
                <a:cs typeface="Vijaya" pitchFamily="34" charset="0"/>
              </a:rPr>
            </a:br>
            <a:r>
              <a:rPr kumimoji="0" lang="pl-PL" sz="3000" b="1" i="0" u="none" strike="noStrike" cap="none" normalizeH="0" dirty="0" smtClean="0">
                <a:ln>
                  <a:noFill/>
                </a:ln>
                <a:solidFill>
                  <a:srgbClr val="85DB45"/>
                </a:solidFill>
                <a:effectLst/>
                <a:ea typeface="Calibri" pitchFamily="34" charset="0"/>
                <a:cs typeface="Vijaya" pitchFamily="34" charset="0"/>
              </a:rPr>
              <a:t>PROW 2014-2020</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395536" y="2595294"/>
            <a:ext cx="8352928" cy="39395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2400" b="1" i="0" u="none" strike="noStrike" cap="none" normalizeH="0" baseline="0" dirty="0" smtClean="0">
                <a:ln>
                  <a:noFill/>
                </a:ln>
                <a:effectLst/>
                <a:ea typeface="Times New Roman" pitchFamily="18" charset="0"/>
                <a:cs typeface="Arial" pitchFamily="34" charset="0"/>
              </a:rPr>
              <a:t>Zakres wsparcia </a:t>
            </a:r>
            <a:r>
              <a:rPr kumimoji="0" lang="pl-PL" sz="2400" b="1" i="0" u="none" strike="noStrike" cap="none" normalizeH="0" baseline="0" dirty="0" smtClean="0">
                <a:ln>
                  <a:noFill/>
                </a:ln>
                <a:solidFill>
                  <a:srgbClr val="FF0000"/>
                </a:solidFill>
                <a:effectLst/>
                <a:ea typeface="Times New Roman" pitchFamily="18" charset="0"/>
                <a:cs typeface="Arial" pitchFamily="34" charset="0"/>
              </a:rPr>
              <a:t>- </a:t>
            </a:r>
            <a:r>
              <a:rPr kumimoji="0" lang="pl-PL" sz="2400" b="1" i="0" u="none" strike="noStrike" cap="none" normalizeH="0" baseline="0" dirty="0" smtClean="0">
                <a:ln>
                  <a:noFill/>
                </a:ln>
                <a:solidFill>
                  <a:srgbClr val="FF0000"/>
                </a:solidFill>
                <a:effectLst/>
                <a:ea typeface="Calibri" pitchFamily="34" charset="0"/>
                <a:cs typeface="Times New Roman" pitchFamily="18" charset="0"/>
              </a:rPr>
              <a:t>Ochrona, rozwój i promocja produktów, dziedzictwa lokalnego oraz obszaru LGD „Zakola Dolnej Wisły”</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Maksymalna kwota dofinansowania: </a:t>
            </a:r>
            <a:r>
              <a:rPr kumimoji="0" lang="pl-PL" b="0" i="0" u="none" strike="noStrike" cap="none" normalizeH="0" baseline="0" dirty="0" smtClean="0">
                <a:ln>
                  <a:noFill/>
                </a:ln>
                <a:solidFill>
                  <a:schemeClr val="tx1"/>
                </a:solidFill>
                <a:effectLst/>
                <a:ea typeface="Times New Roman" pitchFamily="18" charset="0"/>
                <a:cs typeface="Arial" pitchFamily="34" charset="0"/>
              </a:rPr>
              <a:t>300.000 zł</a:t>
            </a:r>
            <a:endParaRPr kumimoji="0" lang="pl-PL"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Wartość 1 zadania w ramach projektu grantowego</a:t>
            </a:r>
            <a:r>
              <a:rPr kumimoji="0" lang="pl-PL" b="0" i="0" u="none" strike="noStrike" cap="none" normalizeH="0" baseline="0" dirty="0" smtClean="0">
                <a:ln>
                  <a:noFill/>
                </a:ln>
                <a:solidFill>
                  <a:schemeClr val="tx1"/>
                </a:solidFill>
                <a:effectLst/>
                <a:ea typeface="Times New Roman" pitchFamily="18" charset="0"/>
                <a:cs typeface="Arial" pitchFamily="34" charset="0"/>
              </a:rPr>
              <a:t> </a:t>
            </a:r>
            <a:r>
              <a:rPr kumimoji="0" lang="pl-PL" b="0" i="0" u="none" strike="noStrike" cap="none" normalizeH="0" baseline="0" dirty="0" smtClean="0">
                <a:ln>
                  <a:noFill/>
                </a:ln>
                <a:effectLst/>
                <a:ea typeface="Times New Roman" pitchFamily="18" charset="0"/>
                <a:cs typeface="Arial" pitchFamily="34" charset="0"/>
              </a:rPr>
              <a:t>– 5 - </a:t>
            </a:r>
            <a:r>
              <a:rPr lang="pl-PL" dirty="0" smtClean="0">
                <a:ea typeface="Times New Roman" pitchFamily="18" charset="0"/>
                <a:cs typeface="Arial" pitchFamily="34" charset="0"/>
              </a:rPr>
              <a:t>15</a:t>
            </a:r>
            <a:r>
              <a:rPr kumimoji="0" lang="pl-PL" b="0" i="0" u="none" strike="noStrike" cap="none" normalizeH="0" baseline="0" dirty="0" smtClean="0">
                <a:ln>
                  <a:noFill/>
                </a:ln>
                <a:effectLst/>
                <a:ea typeface="Times New Roman" pitchFamily="18" charset="0"/>
                <a:cs typeface="Arial" pitchFamily="34" charset="0"/>
              </a:rPr>
              <a:t> 000 zł</a:t>
            </a:r>
            <a:endParaRPr kumimoji="0" lang="pl-PL" b="0" i="0" u="none" strike="noStrike" cap="none" normalizeH="0" baseline="0" dirty="0" smtClean="0">
              <a:ln>
                <a:noFill/>
              </a:ln>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Limit pomocy na 1 </a:t>
            </a:r>
            <a:r>
              <a:rPr kumimoji="0" lang="pl-PL" b="1" i="0" u="none" strike="noStrike" cap="none" normalizeH="0" baseline="0" dirty="0" err="1" smtClean="0">
                <a:ln>
                  <a:noFill/>
                </a:ln>
                <a:solidFill>
                  <a:schemeClr val="tx1"/>
                </a:solidFill>
                <a:effectLst/>
                <a:ea typeface="Times New Roman" pitchFamily="18" charset="0"/>
                <a:cs typeface="Arial" pitchFamily="34" charset="0"/>
              </a:rPr>
              <a:t>grantobiorcę</a:t>
            </a:r>
            <a:r>
              <a:rPr kumimoji="0" lang="pl-PL" b="1" i="0" u="none" strike="noStrike" cap="none" normalizeH="0" baseline="0" dirty="0" smtClean="0">
                <a:ln>
                  <a:noFill/>
                </a:ln>
                <a:solidFill>
                  <a:schemeClr val="tx1"/>
                </a:solidFill>
                <a:effectLst/>
                <a:ea typeface="Times New Roman" pitchFamily="18" charset="0"/>
                <a:cs typeface="Arial" pitchFamily="34" charset="0"/>
              </a:rPr>
              <a:t> – </a:t>
            </a:r>
            <a:r>
              <a:rPr kumimoji="0" lang="pl-PL" b="0" i="0" u="none" strike="noStrike" cap="none" normalizeH="0" baseline="0" dirty="0" smtClean="0">
                <a:ln>
                  <a:noFill/>
                </a:ln>
                <a:solidFill>
                  <a:schemeClr val="tx1"/>
                </a:solidFill>
                <a:effectLst/>
                <a:ea typeface="Times New Roman" pitchFamily="18" charset="0"/>
                <a:cs typeface="Arial" pitchFamily="34" charset="0"/>
              </a:rPr>
              <a:t>100 000 zł</a:t>
            </a:r>
            <a:endParaRPr kumimoji="0" lang="pl-PL"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solidFill>
                  <a:schemeClr val="tx1"/>
                </a:solidFill>
                <a:effectLst/>
                <a:ea typeface="Times New Roman" pitchFamily="18" charset="0"/>
                <a:cs typeface="Arial" pitchFamily="34" charset="0"/>
              </a:rPr>
              <a:t>Poziom dofinansowania 1 zadania</a:t>
            </a:r>
            <a:r>
              <a:rPr kumimoji="0" lang="pl-PL" b="0" i="0" u="none" strike="noStrike" cap="none" normalizeH="0" baseline="0" dirty="0" smtClean="0">
                <a:ln>
                  <a:noFill/>
                </a:ln>
                <a:solidFill>
                  <a:schemeClr val="tx1"/>
                </a:solidFill>
                <a:effectLst/>
                <a:ea typeface="Times New Roman" pitchFamily="18" charset="0"/>
                <a:cs typeface="Arial" pitchFamily="34" charset="0"/>
              </a:rPr>
              <a:t> – do 100%, </a:t>
            </a:r>
            <a:r>
              <a:rPr kumimoji="0" lang="pl-PL" b="0" i="0" u="none" strike="noStrike" cap="none" normalizeH="0" baseline="0" dirty="0" err="1" smtClean="0">
                <a:ln>
                  <a:noFill/>
                </a:ln>
                <a:solidFill>
                  <a:schemeClr val="tx1"/>
                </a:solidFill>
                <a:effectLst/>
                <a:ea typeface="Times New Roman" pitchFamily="18" charset="0"/>
                <a:cs typeface="Arial" pitchFamily="34" charset="0"/>
              </a:rPr>
              <a:t>jst</a:t>
            </a:r>
            <a:r>
              <a:rPr kumimoji="0" lang="pl-PL" b="0" i="0" u="none" strike="noStrike" cap="none" normalizeH="0" baseline="0" dirty="0" smtClean="0">
                <a:ln>
                  <a:noFill/>
                </a:ln>
                <a:solidFill>
                  <a:schemeClr val="tx1"/>
                </a:solidFill>
                <a:effectLst/>
                <a:ea typeface="Times New Roman" pitchFamily="18" charset="0"/>
                <a:cs typeface="Arial" pitchFamily="34" charset="0"/>
              </a:rPr>
              <a:t> – 63,63%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b="1" i="0" u="none" strike="noStrike" cap="none" normalizeH="0" baseline="0" dirty="0" smtClean="0">
                <a:ln>
                  <a:noFill/>
                </a:ln>
                <a:effectLst/>
                <a:cs typeface="Arial" pitchFamily="34" charset="0"/>
              </a:rPr>
              <a:t>Limit</a:t>
            </a:r>
            <a:r>
              <a:rPr kumimoji="0" lang="pl-PL" b="1" i="0" u="none" strike="noStrike" cap="none" normalizeH="0" dirty="0" smtClean="0">
                <a:ln>
                  <a:noFill/>
                </a:ln>
                <a:effectLst/>
                <a:cs typeface="Arial" pitchFamily="34" charset="0"/>
              </a:rPr>
              <a:t> dla </a:t>
            </a:r>
            <a:r>
              <a:rPr kumimoji="0" lang="pl-PL" b="1" i="0" u="none" strike="noStrike" cap="none" normalizeH="0" dirty="0" err="1" smtClean="0">
                <a:ln>
                  <a:noFill/>
                </a:ln>
                <a:effectLst/>
                <a:cs typeface="Arial" pitchFamily="34" charset="0"/>
              </a:rPr>
              <a:t>jst</a:t>
            </a:r>
            <a:r>
              <a:rPr kumimoji="0" lang="pl-PL" b="1" i="0" u="none" strike="noStrike" cap="none" normalizeH="0" dirty="0" smtClean="0">
                <a:ln>
                  <a:noFill/>
                </a:ln>
                <a:effectLst/>
                <a:cs typeface="Arial" pitchFamily="34" charset="0"/>
              </a:rPr>
              <a:t> w ramach projektu grantowego: 20 % środków na projekt</a:t>
            </a:r>
          </a:p>
          <a:p>
            <a:pPr marL="0" marR="0" lvl="0" indent="0" algn="l" defTabSz="914400" rtl="0" eaLnBrk="0" fontAlgn="base" latinLnBrk="0" hangingPunct="0">
              <a:lnSpc>
                <a:spcPct val="100000"/>
              </a:lnSpc>
              <a:spcBef>
                <a:spcPct val="0"/>
              </a:spcBef>
              <a:spcAft>
                <a:spcPct val="0"/>
              </a:spcAft>
              <a:buClrTx/>
              <a:buSzTx/>
              <a:buFontTx/>
              <a:buNone/>
              <a:tabLst/>
            </a:pPr>
            <a:r>
              <a:rPr lang="pl-PL" b="1" baseline="0" dirty="0" smtClean="0">
                <a:cs typeface="Arial" pitchFamily="34" charset="0"/>
              </a:rPr>
              <a:t>Procedura</a:t>
            </a:r>
            <a:r>
              <a:rPr lang="pl-PL" b="1" dirty="0" smtClean="0">
                <a:cs typeface="Arial" pitchFamily="34" charset="0"/>
              </a:rPr>
              <a:t> naboru grantów: </a:t>
            </a:r>
            <a:r>
              <a:rPr lang="pl-PL" dirty="0" smtClean="0">
                <a:cs typeface="Arial" pitchFamily="34" charset="0"/>
              </a:rPr>
              <a:t>1.konkurs w LGD  2. Wniosek do ZW 3. Realizacja</a:t>
            </a:r>
          </a:p>
          <a:p>
            <a:pPr eaLnBrk="0" fontAlgn="base" hangingPunct="0">
              <a:spcBef>
                <a:spcPct val="0"/>
              </a:spcBef>
              <a:spcAft>
                <a:spcPct val="0"/>
              </a:spcAft>
            </a:pPr>
            <a:endParaRPr lang="pl-PL" b="1" dirty="0" smtClean="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sz="2000" b="1" dirty="0" smtClean="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2000" b="1" i="0" u="none" strike="noStrike" cap="none" normalizeH="0" baseline="0" dirty="0" smtClean="0">
              <a:ln>
                <a:noFill/>
              </a:ln>
              <a:effectLst/>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643050"/>
            <a:ext cx="8715436"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grantowe w ramach </a:t>
            </a:r>
            <a:br>
              <a:rPr kumimoji="0" lang="pl-PL" sz="3000" b="1" i="0" u="none" strike="noStrike" cap="none" normalizeH="0" dirty="0" smtClean="0">
                <a:ln>
                  <a:noFill/>
                </a:ln>
                <a:solidFill>
                  <a:srgbClr val="85DB45"/>
                </a:solidFill>
                <a:effectLst/>
                <a:ea typeface="Calibri" pitchFamily="34" charset="0"/>
                <a:cs typeface="Vijaya" pitchFamily="34" charset="0"/>
              </a:rPr>
            </a:br>
            <a:r>
              <a:rPr kumimoji="0" lang="pl-PL" sz="3000" b="1" i="0" u="none" strike="noStrike" cap="none" normalizeH="0" dirty="0" smtClean="0">
                <a:ln>
                  <a:noFill/>
                </a:ln>
                <a:solidFill>
                  <a:srgbClr val="85DB45"/>
                </a:solidFill>
                <a:effectLst/>
                <a:ea typeface="Calibri" pitchFamily="34" charset="0"/>
                <a:cs typeface="Vijaya" pitchFamily="34" charset="0"/>
              </a:rPr>
              <a:t>PROW 2014-2020</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785786" y="2857496"/>
            <a:ext cx="728667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pl-PL" sz="2800" b="1" dirty="0" smtClean="0">
                <a:cs typeface="Arial" pitchFamily="34" charset="0"/>
              </a:rPr>
              <a:t>Kto może zostać </a:t>
            </a:r>
            <a:r>
              <a:rPr lang="pl-PL" sz="2800" b="1" dirty="0" err="1" smtClean="0">
                <a:cs typeface="Arial" pitchFamily="34" charset="0"/>
              </a:rPr>
              <a:t>grantobiorcą</a:t>
            </a:r>
            <a:r>
              <a:rPr lang="pl-PL" sz="2800" b="1" dirty="0" smtClean="0">
                <a:cs typeface="Arial" pitchFamily="34" charset="0"/>
              </a:rPr>
              <a:t> ????</a:t>
            </a:r>
            <a:endParaRPr kumimoji="0" lang="pl-PL" sz="2800" b="0" i="0" u="none" strike="noStrike" cap="none" normalizeH="0" baseline="0" dirty="0" smtClean="0">
              <a:ln>
                <a:noFill/>
              </a:ln>
              <a:solidFill>
                <a:srgbClr val="FF0000"/>
              </a:solidFill>
              <a:effectLst/>
              <a:cs typeface="Arial" pitchFamily="34" charset="0"/>
            </a:endParaRPr>
          </a:p>
        </p:txBody>
      </p:sp>
      <p:sp>
        <p:nvSpPr>
          <p:cNvPr id="74753" name="Rectangle 1"/>
          <p:cNvSpPr>
            <a:spLocks noChangeArrowheads="1"/>
          </p:cNvSpPr>
          <p:nvPr/>
        </p:nvSpPr>
        <p:spPr bwMode="auto">
          <a:xfrm>
            <a:off x="857224" y="3500438"/>
            <a:ext cx="785814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pl-PL" sz="2400" b="0" i="0" u="none" strike="noStrike" cap="none" normalizeH="0" baseline="0" dirty="0" smtClean="0">
                <a:ln>
                  <a:noFill/>
                </a:ln>
                <a:effectLst/>
                <a:ea typeface="Calibri" pitchFamily="34" charset="0"/>
                <a:cs typeface="Calibri" pitchFamily="34" charset="0"/>
              </a:rPr>
              <a:t>osoby fizyczne,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sz="2400" b="0" i="0" u="none" strike="noStrike" cap="none" normalizeH="0" baseline="0" dirty="0" smtClean="0">
                <a:ln>
                  <a:noFill/>
                </a:ln>
                <a:solidFill>
                  <a:srgbClr val="000000"/>
                </a:solidFill>
                <a:effectLst/>
                <a:ea typeface="Calibri" pitchFamily="34" charset="0"/>
                <a:cs typeface="Calibri" pitchFamily="34" charset="0"/>
              </a:rPr>
              <a:t>osoby prawne ( z wyłączeniem województwa i podmiotów prowadzących działalność gospodarczą),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sz="2400" b="0" i="0" u="none" strike="noStrike" cap="none" normalizeH="0" baseline="0" dirty="0" smtClean="0">
                <a:ln>
                  <a:noFill/>
                </a:ln>
                <a:solidFill>
                  <a:srgbClr val="000000"/>
                </a:solidFill>
                <a:effectLst/>
                <a:ea typeface="Calibri" pitchFamily="34" charset="0"/>
                <a:cs typeface="Calibri" pitchFamily="34" charset="0"/>
              </a:rPr>
              <a:t> jednostki organizacyjne nieposiadające osobowości prawnej, którym ustawa przyznaje zdolność prawną, </a:t>
            </a:r>
          </a:p>
          <a:p>
            <a:pPr marL="0" marR="0" lvl="0" indent="0" algn="l" defTabSz="914400" rtl="0" eaLnBrk="0" fontAlgn="base" latinLnBrk="0" hangingPunct="0">
              <a:lnSpc>
                <a:spcPct val="100000"/>
              </a:lnSpc>
              <a:spcBef>
                <a:spcPct val="0"/>
              </a:spcBef>
              <a:spcAft>
                <a:spcPct val="0"/>
              </a:spcAft>
              <a:buClrTx/>
              <a:buSzTx/>
              <a:buFontTx/>
              <a:buChar char="-"/>
              <a:tabLst/>
            </a:pPr>
            <a:r>
              <a:rPr lang="pl-PL" sz="2400" dirty="0" smtClean="0">
                <a:solidFill>
                  <a:srgbClr val="000000"/>
                </a:solidFill>
                <a:ea typeface="Calibri" pitchFamily="34" charset="0"/>
                <a:cs typeface="Calibri" pitchFamily="34" charset="0"/>
              </a:rPr>
              <a:t> </a:t>
            </a:r>
            <a:r>
              <a:rPr kumimoji="0" lang="pl-PL" sz="2400" b="0" i="0" u="none" strike="noStrike" cap="none" normalizeH="0" baseline="0" dirty="0" smtClean="0">
                <a:ln>
                  <a:noFill/>
                </a:ln>
                <a:solidFill>
                  <a:srgbClr val="000000"/>
                </a:solidFill>
                <a:effectLst/>
                <a:ea typeface="Calibri" pitchFamily="34" charset="0"/>
                <a:cs typeface="Calibri" pitchFamily="34" charset="0"/>
              </a:rPr>
              <a:t>gminy</a:t>
            </a:r>
            <a:endParaRPr kumimoji="0" lang="pl-PL" sz="24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412218"/>
            <a:ext cx="8715436"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w ramach PROW – </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warunki określone w umowie</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785786" y="2857496"/>
            <a:ext cx="728667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800" b="0" i="0" u="none" strike="noStrike" cap="none" normalizeH="0" baseline="0" dirty="0" smtClean="0">
              <a:ln>
                <a:noFill/>
              </a:ln>
              <a:solidFill>
                <a:srgbClr val="FF0000"/>
              </a:solidFill>
              <a:effectLst/>
              <a:cs typeface="Arial" pitchFamily="34" charset="0"/>
            </a:endParaRPr>
          </a:p>
        </p:txBody>
      </p:sp>
      <p:sp>
        <p:nvSpPr>
          <p:cNvPr id="13" name="pole tekstowe 12"/>
          <p:cNvSpPr txBox="1"/>
          <p:nvPr/>
        </p:nvSpPr>
        <p:spPr>
          <a:xfrm>
            <a:off x="704552" y="2492895"/>
            <a:ext cx="7683872" cy="4401205"/>
          </a:xfrm>
          <a:prstGeom prst="rect">
            <a:avLst/>
          </a:prstGeom>
          <a:noFill/>
        </p:spPr>
        <p:txBody>
          <a:bodyPr wrap="square" rtlCol="0">
            <a:spAutoFit/>
          </a:bodyPr>
          <a:lstStyle/>
          <a:p>
            <a:pPr algn="just"/>
            <a:endParaRPr lang="pl-PL" sz="2000" dirty="0" smtClean="0"/>
          </a:p>
          <a:p>
            <a:pPr algn="just"/>
            <a:r>
              <a:rPr lang="pl-PL" sz="2000" dirty="0" smtClean="0"/>
              <a:t>W </a:t>
            </a:r>
            <a:r>
              <a:rPr lang="pl-PL" sz="2000" dirty="0"/>
              <a:t>wyniku realizacji operacji zostanie osiągnięty </a:t>
            </a:r>
            <a:r>
              <a:rPr lang="pl-PL" sz="2000" b="1" dirty="0">
                <a:solidFill>
                  <a:srgbClr val="FF0000"/>
                </a:solidFill>
              </a:rPr>
              <a:t>cel</a:t>
            </a:r>
            <a:r>
              <a:rPr lang="pl-PL" sz="2000" dirty="0"/>
              <a:t> określony przez Beneficjenta </a:t>
            </a:r>
            <a:r>
              <a:rPr lang="pl-PL" sz="2000" dirty="0" smtClean="0"/>
              <a:t>poprzez określone w umowie o przyznaniu pomocy </a:t>
            </a:r>
            <a:r>
              <a:rPr lang="pl-PL" sz="2000" b="1" dirty="0" smtClean="0">
                <a:solidFill>
                  <a:srgbClr val="FF0000"/>
                </a:solidFill>
              </a:rPr>
              <a:t>wskaźniki </a:t>
            </a:r>
            <a:r>
              <a:rPr lang="pl-PL" sz="2000" dirty="0" smtClean="0"/>
              <a:t>jego realizacji.</a:t>
            </a:r>
            <a:endParaRPr lang="pl-PL" sz="2000" dirty="0"/>
          </a:p>
          <a:p>
            <a:pPr algn="just"/>
            <a:endParaRPr lang="pl-PL" sz="2000" dirty="0" smtClean="0"/>
          </a:p>
          <a:p>
            <a:pPr algn="just"/>
            <a:r>
              <a:rPr lang="pl-PL" sz="2000" b="1" dirty="0" smtClean="0">
                <a:solidFill>
                  <a:srgbClr val="FF0000"/>
                </a:solidFill>
              </a:rPr>
              <a:t>Uwaga! </a:t>
            </a:r>
            <a:r>
              <a:rPr lang="pl-PL" sz="2000" dirty="0" smtClean="0"/>
              <a:t>W trakcie realizacji operacji </a:t>
            </a:r>
            <a:r>
              <a:rPr lang="pl-PL" sz="2000" u="sng" dirty="0" err="1" smtClean="0"/>
              <a:t>Beneficent</a:t>
            </a:r>
            <a:r>
              <a:rPr lang="pl-PL" sz="2000" u="sng" dirty="0" smtClean="0"/>
              <a:t> nie może dokonać zmiany celu operacji</a:t>
            </a:r>
            <a:r>
              <a:rPr lang="pl-PL" sz="2000" dirty="0" smtClean="0"/>
              <a:t> oraz zadeklarowanych </a:t>
            </a:r>
            <a:r>
              <a:rPr lang="pl-PL" sz="2000" u="sng" dirty="0" smtClean="0"/>
              <a:t>wskaźników</a:t>
            </a:r>
            <a:r>
              <a:rPr lang="pl-PL" sz="2000" dirty="0" smtClean="0"/>
              <a:t>. </a:t>
            </a:r>
          </a:p>
          <a:p>
            <a:pPr algn="just"/>
            <a:endParaRPr lang="pl-PL" sz="2000" dirty="0" smtClean="0"/>
          </a:p>
          <a:p>
            <a:pPr algn="just"/>
            <a:endParaRPr lang="pl-PL" sz="2000" dirty="0" smtClean="0"/>
          </a:p>
          <a:p>
            <a:pPr algn="just"/>
            <a:r>
              <a:rPr lang="pl-PL" sz="2000" dirty="0" smtClean="0"/>
              <a:t>Operacja </a:t>
            </a:r>
            <a:r>
              <a:rPr lang="pl-PL" sz="2000" dirty="0"/>
              <a:t>powinna zostać zrealizowana nie później niż w terminie </a:t>
            </a:r>
            <a:r>
              <a:rPr lang="pl-PL" sz="2000" b="1" dirty="0">
                <a:solidFill>
                  <a:srgbClr val="FF0000"/>
                </a:solidFill>
              </a:rPr>
              <a:t>2 lat </a:t>
            </a:r>
            <a:r>
              <a:rPr lang="pl-PL" sz="2000" dirty="0"/>
              <a:t>od dnia zawarcia umowy </a:t>
            </a:r>
            <a:r>
              <a:rPr lang="pl-PL" sz="2000" dirty="0" smtClean="0"/>
              <a:t>i </a:t>
            </a:r>
            <a:r>
              <a:rPr lang="pl-PL" sz="2000" dirty="0"/>
              <a:t>nie później niż do dnia </a:t>
            </a:r>
            <a:r>
              <a:rPr lang="pl-PL" sz="2000" b="1" dirty="0">
                <a:solidFill>
                  <a:srgbClr val="FF0000"/>
                </a:solidFill>
              </a:rPr>
              <a:t>31 grudnia 2022 roku</a:t>
            </a:r>
            <a:r>
              <a:rPr lang="pl-PL" sz="2000" dirty="0"/>
              <a:t>.  </a:t>
            </a:r>
          </a:p>
          <a:p>
            <a:pPr algn="just"/>
            <a:endParaRPr lang="pl-PL" sz="2000" dirty="0" smtClean="0"/>
          </a:p>
          <a:p>
            <a:pPr algn="just"/>
            <a:endParaRPr lang="pl-PL" sz="2000" dirty="0" smtClean="0"/>
          </a:p>
          <a:p>
            <a:pPr algn="just"/>
            <a:endParaRPr lang="pl-PL" sz="20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51520" y="1484784"/>
            <a:ext cx="871543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w ramach PROW – </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warunki określone w umowie c.d.</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785786" y="2857496"/>
            <a:ext cx="728667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800" b="0" i="0" u="none" strike="noStrike" cap="none" normalizeH="0" baseline="0" dirty="0" smtClean="0">
              <a:ln>
                <a:noFill/>
              </a:ln>
              <a:solidFill>
                <a:srgbClr val="FF0000"/>
              </a:solidFill>
              <a:effectLst/>
              <a:cs typeface="Arial" pitchFamily="34" charset="0"/>
            </a:endParaRPr>
          </a:p>
        </p:txBody>
      </p:sp>
      <p:sp>
        <p:nvSpPr>
          <p:cNvPr id="14" name="pole tekstowe 13"/>
          <p:cNvSpPr txBox="1">
            <a:spLocks/>
          </p:cNvSpPr>
          <p:nvPr/>
        </p:nvSpPr>
        <p:spPr>
          <a:xfrm>
            <a:off x="827584" y="2564904"/>
            <a:ext cx="7200800" cy="3493264"/>
          </a:xfrm>
          <a:prstGeom prst="rect">
            <a:avLst/>
          </a:prstGeom>
          <a:noFill/>
        </p:spPr>
        <p:txBody>
          <a:bodyPr wrap="square" rtlCol="0">
            <a:spAutoFit/>
          </a:bodyPr>
          <a:lstStyle/>
          <a:p>
            <a:pPr algn="just">
              <a:spcAft>
                <a:spcPts val="600"/>
              </a:spcAft>
            </a:pPr>
            <a:r>
              <a:rPr lang="pl-PL" sz="1400" b="1" dirty="0" smtClean="0"/>
              <a:t>Realizacja operacji lub jej etapu obejmuje:</a:t>
            </a:r>
            <a:endParaRPr lang="pl-PL" sz="1400" dirty="0" smtClean="0"/>
          </a:p>
          <a:p>
            <a:pPr marL="457200" indent="-457200" algn="just">
              <a:spcAft>
                <a:spcPts val="600"/>
              </a:spcAft>
              <a:buFont typeface="+mj-lt"/>
              <a:buAutoNum type="arabicParenR"/>
            </a:pPr>
            <a:r>
              <a:rPr lang="pl-PL" sz="1400" b="1" dirty="0" smtClean="0">
                <a:solidFill>
                  <a:srgbClr val="FF0000"/>
                </a:solidFill>
              </a:rPr>
              <a:t>wykonanie </a:t>
            </a:r>
            <a:r>
              <a:rPr lang="pl-PL" sz="1400" b="1" dirty="0">
                <a:solidFill>
                  <a:srgbClr val="FF0000"/>
                </a:solidFill>
              </a:rPr>
              <a:t>zakresu rzeczowego </a:t>
            </a:r>
            <a:r>
              <a:rPr lang="pl-PL" sz="1400" b="1" dirty="0" smtClean="0">
                <a:solidFill>
                  <a:srgbClr val="FF0000"/>
                </a:solidFill>
              </a:rPr>
              <a:t>operacji</a:t>
            </a:r>
            <a:r>
              <a:rPr lang="pl-PL" sz="1400" dirty="0" smtClean="0"/>
              <a:t>, zgodnie z zestawieniem rzeczowo-finansowym operacji;</a:t>
            </a:r>
            <a:endParaRPr lang="pl-PL" sz="1400" dirty="0"/>
          </a:p>
          <a:p>
            <a:pPr marL="457200" indent="-457200" algn="just">
              <a:spcAft>
                <a:spcPts val="600"/>
              </a:spcAft>
              <a:buFont typeface="+mj-lt"/>
              <a:buAutoNum type="arabicParenR"/>
            </a:pPr>
            <a:r>
              <a:rPr lang="pl-PL" sz="1400" b="1" dirty="0">
                <a:solidFill>
                  <a:srgbClr val="FF0000"/>
                </a:solidFill>
              </a:rPr>
              <a:t>realizację </a:t>
            </a:r>
            <a:r>
              <a:rPr lang="pl-PL" sz="1400" b="1" dirty="0" smtClean="0">
                <a:solidFill>
                  <a:srgbClr val="FF0000"/>
                </a:solidFill>
              </a:rPr>
              <a:t>biznesplanu</a:t>
            </a:r>
            <a:r>
              <a:rPr lang="pl-PL" sz="1400" dirty="0" smtClean="0"/>
              <a:t>;</a:t>
            </a:r>
            <a:endParaRPr lang="pl-PL" sz="1400" dirty="0"/>
          </a:p>
          <a:p>
            <a:pPr marL="457200" indent="-457200" algn="just">
              <a:spcAft>
                <a:spcPts val="600"/>
              </a:spcAft>
              <a:buFont typeface="+mj-lt"/>
              <a:buAutoNum type="arabicParenR"/>
            </a:pPr>
            <a:r>
              <a:rPr lang="pl-PL" sz="1400" b="1" u="sng" dirty="0" smtClean="0">
                <a:solidFill>
                  <a:srgbClr val="FF0000"/>
                </a:solidFill>
              </a:rPr>
              <a:t>poniesienia przez Beneficjenta kosztów kwalifikowalnych</a:t>
            </a:r>
            <a:r>
              <a:rPr lang="pl-PL" sz="1400" dirty="0" smtClean="0">
                <a:solidFill>
                  <a:srgbClr val="FF0000"/>
                </a:solidFill>
              </a:rPr>
              <a:t> </a:t>
            </a:r>
            <a:r>
              <a:rPr lang="pl-PL" sz="1400" dirty="0" smtClean="0"/>
              <a:t>zgodnie </a:t>
            </a:r>
            <a:r>
              <a:rPr lang="pl-PL" sz="1400" dirty="0"/>
              <a:t>z zachowaniem zasad równego traktowania, uczciwej </a:t>
            </a:r>
            <a:r>
              <a:rPr lang="pl-PL" sz="1400" dirty="0" smtClean="0"/>
              <a:t>konkurencji </a:t>
            </a:r>
            <a:r>
              <a:rPr lang="pl-PL" sz="1400" dirty="0"/>
              <a:t>i przejrzystości (ustawa </a:t>
            </a:r>
            <a:r>
              <a:rPr lang="pl-PL" sz="1400" dirty="0" err="1"/>
              <a:t>pzp</a:t>
            </a:r>
            <a:r>
              <a:rPr lang="pl-PL" sz="1400" dirty="0"/>
              <a:t> lub postępowanie ofertowe</a:t>
            </a:r>
            <a:r>
              <a:rPr lang="pl-PL" sz="1400" dirty="0" smtClean="0"/>
              <a:t>) – </a:t>
            </a:r>
            <a:r>
              <a:rPr lang="pl-PL" sz="1400" u="sng" dirty="0" smtClean="0">
                <a:solidFill>
                  <a:srgbClr val="00B050"/>
                </a:solidFill>
              </a:rPr>
              <a:t>generalna zasada</a:t>
            </a:r>
            <a:r>
              <a:rPr lang="pl-PL" sz="1400" dirty="0" smtClean="0">
                <a:solidFill>
                  <a:srgbClr val="FF0000"/>
                </a:solidFill>
              </a:rPr>
              <a:t> </a:t>
            </a:r>
            <a:r>
              <a:rPr lang="pl-PL" sz="1400" dirty="0" smtClean="0"/>
              <a:t>nie później niż do dnia złożenia wniosku o płatność, zmiana rozporządzenia dopuszcza możliwość dokonywania płatności na rzecz wykonawców do końca terminu II uzupełnienia wniosku o płatność;</a:t>
            </a:r>
            <a:endParaRPr lang="pl-PL" sz="1400" dirty="0"/>
          </a:p>
          <a:p>
            <a:pPr marL="457200" indent="-457200" algn="just">
              <a:spcAft>
                <a:spcPts val="600"/>
              </a:spcAft>
              <a:buFont typeface="+mj-lt"/>
              <a:buAutoNum type="arabicParenR"/>
            </a:pPr>
            <a:r>
              <a:rPr lang="pl-PL" sz="1400" b="1" dirty="0">
                <a:solidFill>
                  <a:srgbClr val="FF0000"/>
                </a:solidFill>
              </a:rPr>
              <a:t>udokumentowanie wykonania zakresu rzeczowego operacji</a:t>
            </a:r>
            <a:r>
              <a:rPr lang="pl-PL" sz="1400" dirty="0"/>
              <a:t> zgodnie z zestawieniem rzeczowo-finansowym poprzez przedstawienie faktur </a:t>
            </a:r>
            <a:r>
              <a:rPr lang="pl-PL" sz="1400" dirty="0" smtClean="0"/>
              <a:t>lub dokumentów o równoważnej wartości dowodowej wraz </a:t>
            </a:r>
            <a:r>
              <a:rPr lang="pl-PL" sz="1400" dirty="0"/>
              <a:t>z dowodami </a:t>
            </a:r>
            <a:r>
              <a:rPr lang="pl-PL" sz="1400" dirty="0" smtClean="0"/>
              <a:t>zapłaty;</a:t>
            </a:r>
          </a:p>
          <a:p>
            <a:pPr marL="457200" indent="-457200" algn="just">
              <a:spcAft>
                <a:spcPts val="600"/>
              </a:spcAft>
              <a:buFont typeface="+mj-lt"/>
              <a:buAutoNum type="arabicParenR"/>
            </a:pPr>
            <a:r>
              <a:rPr lang="pl-PL" sz="1400" b="1" dirty="0" smtClean="0">
                <a:solidFill>
                  <a:srgbClr val="FF0000"/>
                </a:solidFill>
              </a:rPr>
              <a:t>osiągnięcie celu operacji oraz wskaźników </a:t>
            </a:r>
            <a:r>
              <a:rPr lang="pl-PL" sz="1400" dirty="0" smtClean="0"/>
              <a:t>jego realizacji do dnia złożenia wniosku o płatność końcową </a:t>
            </a:r>
            <a:r>
              <a:rPr lang="pl-PL" sz="1400" dirty="0"/>
              <a:t>(dopuszczalne jest 5 % odchylenie realizacji </a:t>
            </a:r>
            <a:r>
              <a:rPr lang="pl-PL" sz="1400" dirty="0" smtClean="0"/>
              <a:t>wskaźników).</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51520" y="1484784"/>
            <a:ext cx="871543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w ramach PROW – </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warunki określone w umowie c.d.</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785786" y="2857496"/>
            <a:ext cx="728667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800" b="0" i="0" u="none" strike="noStrike" cap="none" normalizeH="0" baseline="0" dirty="0" smtClean="0">
              <a:ln>
                <a:noFill/>
              </a:ln>
              <a:solidFill>
                <a:srgbClr val="FF0000"/>
              </a:solidFill>
              <a:effectLst/>
              <a:cs typeface="Arial" pitchFamily="34" charset="0"/>
            </a:endParaRPr>
          </a:p>
        </p:txBody>
      </p:sp>
      <p:sp>
        <p:nvSpPr>
          <p:cNvPr id="13" name="pole tekstowe 12"/>
          <p:cNvSpPr txBox="1"/>
          <p:nvPr/>
        </p:nvSpPr>
        <p:spPr>
          <a:xfrm>
            <a:off x="683568" y="2708920"/>
            <a:ext cx="7912471" cy="2477601"/>
          </a:xfrm>
          <a:prstGeom prst="rect">
            <a:avLst/>
          </a:prstGeom>
          <a:noFill/>
        </p:spPr>
        <p:txBody>
          <a:bodyPr wrap="square" rtlCol="0">
            <a:spAutoFit/>
          </a:bodyPr>
          <a:lstStyle/>
          <a:p>
            <a:pPr algn="just">
              <a:spcAft>
                <a:spcPts val="600"/>
              </a:spcAft>
            </a:pPr>
            <a:r>
              <a:rPr lang="pl-PL" sz="2000" b="1" dirty="0"/>
              <a:t>Dodatkowo realizacja operacji obejmuje:</a:t>
            </a:r>
          </a:p>
          <a:p>
            <a:pPr marL="342900" indent="-342900" algn="just">
              <a:spcAft>
                <a:spcPts val="600"/>
              </a:spcAft>
              <a:buFont typeface="+mj-lt"/>
              <a:buAutoNum type="arabicParenR"/>
            </a:pPr>
            <a:r>
              <a:rPr lang="pl-PL" sz="2000" b="1" dirty="0">
                <a:solidFill>
                  <a:srgbClr val="FF0000"/>
                </a:solidFill>
              </a:rPr>
              <a:t>uzyskanie wymaganych odrębnymi przepisami oraz postanowieniami umowy</a:t>
            </a:r>
            <a:r>
              <a:rPr lang="pl-PL" sz="2000" dirty="0"/>
              <a:t>: opinii, zaświadczeń, uzgodnień, pozwoleń lub decyzji związanych z realizacją operacji;</a:t>
            </a:r>
          </a:p>
          <a:p>
            <a:pPr marL="342900" indent="-342900" algn="just">
              <a:spcAft>
                <a:spcPts val="600"/>
              </a:spcAft>
              <a:buFont typeface="+mj-lt"/>
              <a:buAutoNum type="arabicParenR"/>
            </a:pPr>
            <a:r>
              <a:rPr lang="pl-PL" sz="2000" b="1" dirty="0">
                <a:solidFill>
                  <a:srgbClr val="FF0000"/>
                </a:solidFill>
              </a:rPr>
              <a:t>zamontowanie oraz uruchomienie</a:t>
            </a:r>
            <a:r>
              <a:rPr lang="pl-PL" sz="2000" dirty="0"/>
              <a:t> nabytych maszyn, urządzeń, infrastruktury technicznej, </a:t>
            </a:r>
            <a:r>
              <a:rPr lang="pl-PL" sz="2000" dirty="0" smtClean="0"/>
              <a:t>w </a:t>
            </a:r>
            <a:r>
              <a:rPr lang="pl-PL" sz="2000" dirty="0"/>
              <a:t>tym wyposażenia </a:t>
            </a:r>
          </a:p>
          <a:p>
            <a:pPr algn="just">
              <a:spcAft>
                <a:spcPts val="600"/>
              </a:spcAft>
            </a:pPr>
            <a:r>
              <a:rPr lang="pl-PL" sz="2000" b="1" dirty="0">
                <a:solidFill>
                  <a:srgbClr val="FF0000"/>
                </a:solidFill>
              </a:rPr>
              <a:t>- </a:t>
            </a:r>
            <a:r>
              <a:rPr lang="pl-PL" sz="2000" b="1" u="sng" dirty="0">
                <a:solidFill>
                  <a:srgbClr val="FF0000"/>
                </a:solidFill>
              </a:rPr>
              <a:t>nie później niż do ostatniego uzupełnienia wniosku o płatność końcową</a:t>
            </a:r>
            <a:r>
              <a:rPr lang="pl-PL" sz="2000" b="1" dirty="0" smtClean="0">
                <a:solidFill>
                  <a:srgbClr val="FF0000"/>
                </a:solidFill>
              </a:rPr>
              <a:t>.</a:t>
            </a:r>
            <a:endParaRPr lang="pl-PL" sz="2000" b="1" dirty="0">
              <a:solidFill>
                <a:srgbClr val="FF000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51520" y="1484784"/>
            <a:ext cx="871543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w ramach PROW – </a:t>
            </a:r>
          </a:p>
          <a:p>
            <a:pPr marL="0" marR="0" lvl="0" indent="0" algn="ctr" defTabSz="914400" rtl="0" eaLnBrk="1" fontAlgn="base" latinLnBrk="0" hangingPunct="1">
              <a:lnSpc>
                <a:spcPct val="100000"/>
              </a:lnSpc>
              <a:spcBef>
                <a:spcPct val="0"/>
              </a:spcBef>
              <a:spcAft>
                <a:spcPct val="0"/>
              </a:spcAft>
              <a:buClrTx/>
              <a:buSzTx/>
              <a:buFontTx/>
              <a:buNone/>
              <a:tabLst/>
            </a:pPr>
            <a:r>
              <a:rPr lang="pl-PL" sz="3000" b="1" dirty="0" smtClean="0">
                <a:solidFill>
                  <a:srgbClr val="85DB45"/>
                </a:solidFill>
                <a:ea typeface="Calibri" pitchFamily="34" charset="0"/>
                <a:cs typeface="Vijaya" pitchFamily="34" charset="0"/>
              </a:rPr>
              <a:t>Formy finansowania i warunki wypłaty pomocy</a:t>
            </a: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785786" y="2857496"/>
            <a:ext cx="728667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800" b="0" i="0" u="none" strike="noStrike" cap="none" normalizeH="0" baseline="0" dirty="0" smtClean="0">
              <a:ln>
                <a:noFill/>
              </a:ln>
              <a:solidFill>
                <a:srgbClr val="FF0000"/>
              </a:solidFill>
              <a:effectLst/>
              <a:cs typeface="Arial" pitchFamily="34" charset="0"/>
            </a:endParaRPr>
          </a:p>
        </p:txBody>
      </p:sp>
      <p:sp>
        <p:nvSpPr>
          <p:cNvPr id="14" name="pole tekstowe 13"/>
          <p:cNvSpPr txBox="1"/>
          <p:nvPr/>
        </p:nvSpPr>
        <p:spPr>
          <a:xfrm>
            <a:off x="395536" y="2780928"/>
            <a:ext cx="8555713" cy="3339376"/>
          </a:xfrm>
          <a:prstGeom prst="rect">
            <a:avLst/>
          </a:prstGeom>
          <a:noFill/>
        </p:spPr>
        <p:txBody>
          <a:bodyPr wrap="square" rtlCol="0">
            <a:spAutoFit/>
          </a:bodyPr>
          <a:lstStyle/>
          <a:p>
            <a:pPr algn="just">
              <a:spcAft>
                <a:spcPts val="600"/>
              </a:spcAft>
            </a:pPr>
            <a:r>
              <a:rPr lang="pl-PL" sz="1400" b="1" dirty="0" smtClean="0"/>
              <a:t>Prefinansowanie operacji:</a:t>
            </a:r>
          </a:p>
          <a:p>
            <a:pPr marL="342900" indent="-342900" algn="just">
              <a:spcAft>
                <a:spcPts val="600"/>
              </a:spcAft>
              <a:buFont typeface="Wingdings" panose="05000000000000000000" pitchFamily="2" charset="2"/>
              <a:buChar char="§"/>
            </a:pPr>
            <a:r>
              <a:rPr lang="pl-PL" sz="1400" b="1" dirty="0" smtClean="0">
                <a:solidFill>
                  <a:srgbClr val="FF0000"/>
                </a:solidFill>
              </a:rPr>
              <a:t>zaliczka</a:t>
            </a:r>
            <a:r>
              <a:rPr lang="pl-PL" sz="1400" dirty="0" smtClean="0"/>
              <a:t> – w wysokości nieprzekraczającej 50% wnioskowanej kwoty pomocy przypadającej </a:t>
            </a:r>
            <a:br>
              <a:rPr lang="pl-PL" sz="1400" dirty="0" smtClean="0"/>
            </a:br>
            <a:r>
              <a:rPr lang="pl-PL" sz="1400" dirty="0" smtClean="0"/>
              <a:t>na koszty kwalifikowalne realizacji operacji w części dotyczącej inwestycji;</a:t>
            </a:r>
          </a:p>
          <a:p>
            <a:pPr marL="342900" indent="-342900" algn="just">
              <a:spcAft>
                <a:spcPts val="600"/>
              </a:spcAft>
              <a:buFont typeface="Wingdings" panose="05000000000000000000" pitchFamily="2" charset="2"/>
              <a:buChar char="§"/>
            </a:pPr>
            <a:r>
              <a:rPr lang="pl-PL" sz="1400" b="1" dirty="0" smtClean="0">
                <a:solidFill>
                  <a:srgbClr val="FF0000"/>
                </a:solidFill>
              </a:rPr>
              <a:t>wyprzedzające finansowanie kosztów kwalifikowalnych operacji </a:t>
            </a:r>
            <a:r>
              <a:rPr lang="pl-PL" sz="1400" dirty="0" smtClean="0"/>
              <a:t>– w wysokości 36,37% wnioskowanej kwoty pomocy.</a:t>
            </a:r>
          </a:p>
          <a:p>
            <a:pPr algn="just"/>
            <a:endParaRPr lang="pl-PL" sz="1400" dirty="0"/>
          </a:p>
          <a:p>
            <a:pPr algn="just"/>
            <a:r>
              <a:rPr lang="pl-PL" sz="1400" dirty="0" smtClean="0"/>
              <a:t>W sytuacji, gdy Beneficjent ubiegając się o pomoc zawnioskował o wypłatę </a:t>
            </a:r>
            <a:r>
              <a:rPr lang="pl-PL" sz="1400" b="1" dirty="0" smtClean="0">
                <a:solidFill>
                  <a:srgbClr val="FF0000"/>
                </a:solidFill>
              </a:rPr>
              <a:t>zaliczki</a:t>
            </a:r>
            <a:r>
              <a:rPr lang="pl-PL" sz="1400" dirty="0" smtClean="0"/>
              <a:t> lub </a:t>
            </a:r>
            <a:r>
              <a:rPr lang="pl-PL" sz="1400" b="1" dirty="0" smtClean="0">
                <a:solidFill>
                  <a:srgbClr val="FF0000"/>
                </a:solidFill>
              </a:rPr>
              <a:t>wyprzedzające finansowanie</a:t>
            </a:r>
            <a:r>
              <a:rPr lang="pl-PL" sz="1400" dirty="0" smtClean="0"/>
              <a:t>, wówczas wypłata środków następuje na </a:t>
            </a:r>
            <a:r>
              <a:rPr lang="pl-PL" sz="1400" b="1" dirty="0" smtClean="0">
                <a:solidFill>
                  <a:srgbClr val="FF0000"/>
                </a:solidFill>
              </a:rPr>
              <a:t>wyodrębniony rachunek bankowy Beneficjenta </a:t>
            </a:r>
            <a:r>
              <a:rPr lang="pl-PL" sz="1400" dirty="0" smtClean="0"/>
              <a:t>przeznaczony wyłącznie do obsługi instrumentu prefinansowania operacji.</a:t>
            </a:r>
          </a:p>
          <a:p>
            <a:pPr algn="just"/>
            <a:endParaRPr lang="pl-PL" sz="1400" dirty="0"/>
          </a:p>
          <a:p>
            <a:pPr algn="just"/>
            <a:r>
              <a:rPr lang="pl-PL" sz="1400" b="1" dirty="0" smtClean="0">
                <a:solidFill>
                  <a:srgbClr val="FF0000"/>
                </a:solidFill>
              </a:rPr>
              <a:t>Uwaga!</a:t>
            </a:r>
            <a:r>
              <a:rPr lang="pl-PL" sz="1400" dirty="0" smtClean="0"/>
              <a:t> </a:t>
            </a:r>
          </a:p>
          <a:p>
            <a:pPr algn="just"/>
            <a:r>
              <a:rPr lang="pl-PL" sz="1400" dirty="0" smtClean="0"/>
              <a:t>Historia z w/w rachunku bankowego stanowi załącznik do wniosku o płatność, na podstawie którego Beneficjent będzie potwierdzał poniesienie wydatków zgodnie z przeznaczeniem. Zalecamy zachowanie szczególnej staranności i jasności zapisów przy dokonywaniu przelewów na rzecz wykonawców usług/sprzedawców.</a:t>
            </a:r>
            <a:endParaRPr lang="pl-PL" sz="1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51520" y="1484784"/>
            <a:ext cx="871543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baseline="0" dirty="0" smtClean="0">
                <a:ln>
                  <a:noFill/>
                </a:ln>
                <a:solidFill>
                  <a:srgbClr val="85DB45"/>
                </a:solidFill>
                <a:effectLst/>
                <a:ea typeface="Calibri" pitchFamily="34" charset="0"/>
                <a:cs typeface="Vijaya" pitchFamily="34" charset="0"/>
              </a:rPr>
              <a:t>Projekty</a:t>
            </a:r>
            <a:r>
              <a:rPr kumimoji="0" lang="pl-PL" sz="3000" b="1" i="0" u="none" strike="noStrike" cap="none" normalizeH="0" dirty="0" smtClean="0">
                <a:ln>
                  <a:noFill/>
                </a:ln>
                <a:solidFill>
                  <a:srgbClr val="85DB45"/>
                </a:solidFill>
                <a:effectLst/>
                <a:ea typeface="Calibri" pitchFamily="34" charset="0"/>
                <a:cs typeface="Vijaya" pitchFamily="34" charset="0"/>
              </a:rPr>
              <a:t> w ramach PROW – </a:t>
            </a:r>
          </a:p>
          <a:p>
            <a:pPr marL="0" marR="0" lvl="0" indent="0" algn="ctr" defTabSz="914400" rtl="0" eaLnBrk="1" fontAlgn="base" latinLnBrk="0" hangingPunct="1">
              <a:lnSpc>
                <a:spcPct val="100000"/>
              </a:lnSpc>
              <a:spcBef>
                <a:spcPct val="0"/>
              </a:spcBef>
              <a:spcAft>
                <a:spcPct val="0"/>
              </a:spcAft>
              <a:buClrTx/>
              <a:buSzTx/>
              <a:buFontTx/>
              <a:buNone/>
              <a:tabLst/>
            </a:pPr>
            <a:r>
              <a:rPr lang="pl-PL" sz="3000" b="1" dirty="0" smtClean="0">
                <a:solidFill>
                  <a:srgbClr val="85DB45"/>
                </a:solidFill>
                <a:ea typeface="Calibri" pitchFamily="34" charset="0"/>
                <a:cs typeface="Vijaya" pitchFamily="34" charset="0"/>
              </a:rPr>
              <a:t>Formy finansowania i warunki wypłaty pomocy</a:t>
            </a: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3000" b="1" i="0" u="none" strike="noStrike" cap="none" normalizeH="0" dirty="0" smtClean="0">
              <a:ln>
                <a:noFill/>
              </a:ln>
              <a:solidFill>
                <a:srgbClr val="85DB45"/>
              </a:solidFill>
              <a:effectLst/>
              <a:ea typeface="Calibri" pitchFamily="34" charset="0"/>
              <a:cs typeface="Vijay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68609" name="Rectangle 1"/>
          <p:cNvSpPr>
            <a:spLocks noChangeArrowheads="1"/>
          </p:cNvSpPr>
          <p:nvPr/>
        </p:nvSpPr>
        <p:spPr bwMode="auto">
          <a:xfrm>
            <a:off x="785786" y="2857496"/>
            <a:ext cx="728667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800" b="0" i="0" u="none" strike="noStrike" cap="none" normalizeH="0" baseline="0" dirty="0" smtClean="0">
              <a:ln>
                <a:noFill/>
              </a:ln>
              <a:solidFill>
                <a:srgbClr val="FF0000"/>
              </a:solidFill>
              <a:effectLst/>
              <a:cs typeface="Arial" pitchFamily="34" charset="0"/>
            </a:endParaRPr>
          </a:p>
        </p:txBody>
      </p:sp>
      <p:sp>
        <p:nvSpPr>
          <p:cNvPr id="14" name="pole tekstowe 13"/>
          <p:cNvSpPr txBox="1"/>
          <p:nvPr/>
        </p:nvSpPr>
        <p:spPr>
          <a:xfrm>
            <a:off x="395536" y="2780928"/>
            <a:ext cx="8555713" cy="307777"/>
          </a:xfrm>
          <a:prstGeom prst="rect">
            <a:avLst/>
          </a:prstGeom>
          <a:noFill/>
        </p:spPr>
        <p:txBody>
          <a:bodyPr wrap="square" rtlCol="0">
            <a:spAutoFit/>
          </a:bodyPr>
          <a:lstStyle/>
          <a:p>
            <a:pPr algn="just">
              <a:spcAft>
                <a:spcPts val="600"/>
              </a:spcAft>
            </a:pPr>
            <a:endParaRPr lang="pl-PL" sz="1400" dirty="0"/>
          </a:p>
        </p:txBody>
      </p:sp>
      <p:sp>
        <p:nvSpPr>
          <p:cNvPr id="13" name="pole tekstowe 12"/>
          <p:cNvSpPr txBox="1"/>
          <p:nvPr/>
        </p:nvSpPr>
        <p:spPr>
          <a:xfrm>
            <a:off x="395536" y="2780928"/>
            <a:ext cx="8136904" cy="3354765"/>
          </a:xfrm>
          <a:prstGeom prst="rect">
            <a:avLst/>
          </a:prstGeom>
          <a:noFill/>
        </p:spPr>
        <p:txBody>
          <a:bodyPr wrap="square" rtlCol="0">
            <a:spAutoFit/>
          </a:bodyPr>
          <a:lstStyle/>
          <a:p>
            <a:pPr algn="just"/>
            <a:r>
              <a:rPr lang="pl-PL" sz="1600" b="1" dirty="0" smtClean="0">
                <a:solidFill>
                  <a:srgbClr val="FF0000"/>
                </a:solidFill>
              </a:rPr>
              <a:t>Formularz wniosku o płatność </a:t>
            </a:r>
            <a:r>
              <a:rPr lang="pl-PL" sz="1600" dirty="0" smtClean="0"/>
              <a:t>będzie udostępniony na stronie internetowej UM (</a:t>
            </a:r>
            <a:r>
              <a:rPr lang="pl-PL" sz="1600" b="1" dirty="0" smtClean="0">
                <a:solidFill>
                  <a:srgbClr val="0070C0"/>
                </a:solidFill>
                <a:hlinkClick r:id="rId5"/>
              </a:rPr>
              <a:t>www.mojregion.eu</a:t>
            </a:r>
            <a:r>
              <a:rPr lang="pl-PL" sz="1600" dirty="0" smtClean="0"/>
              <a:t>).</a:t>
            </a:r>
          </a:p>
          <a:p>
            <a:pPr algn="just"/>
            <a:endParaRPr lang="pl-PL" sz="1600" dirty="0" smtClean="0"/>
          </a:p>
          <a:p>
            <a:pPr algn="just"/>
            <a:r>
              <a:rPr lang="pl-PL" sz="1600" dirty="0" smtClean="0"/>
              <a:t>Wraz z wnioskiem o płatność Beneficjent składa dokumenty potwierdzające spełnienie warunków wypłaty pomocy. Jeśli Beneficjent nie złoży wniosku o płatność w wyznaczonym terminie Zarząd Województwa </a:t>
            </a:r>
            <a:r>
              <a:rPr lang="pl-PL" sz="1600" b="1" dirty="0" smtClean="0">
                <a:solidFill>
                  <a:srgbClr val="FF0000"/>
                </a:solidFill>
              </a:rPr>
              <a:t>dwukrotnie wzywa Beneficjenta</a:t>
            </a:r>
            <a:r>
              <a:rPr lang="pl-PL" sz="1600" b="1" dirty="0" smtClean="0"/>
              <a:t> </a:t>
            </a:r>
            <a:r>
              <a:rPr lang="pl-PL" sz="1600" dirty="0" smtClean="0"/>
              <a:t>do jego złożenia.</a:t>
            </a:r>
          </a:p>
          <a:p>
            <a:pPr algn="just"/>
            <a:endParaRPr lang="pl-PL" sz="1600" dirty="0" smtClean="0"/>
          </a:p>
          <a:p>
            <a:pPr algn="just"/>
            <a:r>
              <a:rPr lang="pl-PL" sz="1600" dirty="0" smtClean="0"/>
              <a:t>Po rozpatrzeniu wniosku o płatność ZW pisemnie informuje Beneficjenta o przekazaniu </a:t>
            </a:r>
            <a:br>
              <a:rPr lang="pl-PL" sz="1600" dirty="0" smtClean="0"/>
            </a:br>
            <a:r>
              <a:rPr lang="pl-PL" sz="1600" dirty="0" smtClean="0"/>
              <a:t>do ARiMR zlecenia płatności rozliczonej kwoty pomocy. </a:t>
            </a:r>
          </a:p>
          <a:p>
            <a:pPr algn="just"/>
            <a:endParaRPr lang="pl-PL" sz="1600" dirty="0" smtClean="0"/>
          </a:p>
          <a:p>
            <a:pPr algn="just"/>
            <a:r>
              <a:rPr lang="pl-PL" sz="1600" dirty="0" smtClean="0"/>
              <a:t>ARiMR dokonuje </a:t>
            </a:r>
            <a:r>
              <a:rPr lang="pl-PL" sz="1600" b="1" dirty="0" smtClean="0">
                <a:solidFill>
                  <a:srgbClr val="FF0000"/>
                </a:solidFill>
              </a:rPr>
              <a:t>wypłaty środków finansowych </a:t>
            </a:r>
            <a:r>
              <a:rPr lang="pl-PL" sz="1600" dirty="0" smtClean="0"/>
              <a:t>w terminie </a:t>
            </a:r>
            <a:r>
              <a:rPr lang="pl-PL" sz="1600" b="1" dirty="0" smtClean="0">
                <a:solidFill>
                  <a:srgbClr val="FF0000"/>
                </a:solidFill>
              </a:rPr>
              <a:t>3 miesięcy </a:t>
            </a:r>
            <a:r>
              <a:rPr lang="pl-PL" sz="1600" dirty="0" smtClean="0"/>
              <a:t>od dnia złożenia wniosku o płatność.</a:t>
            </a:r>
          </a:p>
          <a:p>
            <a:endParaRPr lang="pl-PL" sz="20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643050"/>
            <a:ext cx="8715436"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pl-PL" sz="3000" b="1" dirty="0" smtClean="0">
                <a:solidFill>
                  <a:srgbClr val="85DB45"/>
                </a:solidFill>
                <a:ea typeface="Calibri" pitchFamily="34" charset="0"/>
                <a:cs typeface="Vijaya" pitchFamily="34" charset="0"/>
              </a:rPr>
              <a:t>K</a:t>
            </a:r>
            <a:r>
              <a:rPr kumimoji="0" lang="pl-PL" sz="3000" b="1" i="0" u="none" strike="noStrike" cap="none" normalizeH="0" baseline="0" dirty="0" smtClean="0">
                <a:ln>
                  <a:noFill/>
                </a:ln>
                <a:solidFill>
                  <a:srgbClr val="85DB45"/>
                </a:solidFill>
                <a:effectLst/>
                <a:ea typeface="Calibri" pitchFamily="34" charset="0"/>
                <a:cs typeface="Vijaya" pitchFamily="34" charset="0"/>
              </a:rPr>
              <a:t>onkursy</a:t>
            </a:r>
            <a:r>
              <a:rPr kumimoji="0" lang="pl-PL" sz="3000" b="1" i="0" u="none" strike="noStrike" cap="none" normalizeH="0" dirty="0" smtClean="0">
                <a:ln>
                  <a:noFill/>
                </a:ln>
                <a:solidFill>
                  <a:srgbClr val="85DB45"/>
                </a:solidFill>
                <a:effectLst/>
                <a:ea typeface="Calibri" pitchFamily="34" charset="0"/>
                <a:cs typeface="Vijaya" pitchFamily="34" charset="0"/>
              </a:rPr>
              <a:t> w ramach Europejskiego Funduszu Rozwoju Regionalnego 2014-2020</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76801" name="Rectangle 1"/>
          <p:cNvSpPr>
            <a:spLocks noChangeArrowheads="1"/>
          </p:cNvSpPr>
          <p:nvPr/>
        </p:nvSpPr>
        <p:spPr bwMode="auto">
          <a:xfrm>
            <a:off x="971600" y="2924944"/>
            <a:ext cx="7072362" cy="270843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2600" b="1" i="0" u="none" strike="noStrike" cap="none" normalizeH="0" baseline="0" dirty="0" smtClean="0">
                <a:ln>
                  <a:noFill/>
                </a:ln>
                <a:solidFill>
                  <a:schemeClr val="tx1"/>
                </a:solidFill>
                <a:effectLst/>
                <a:ea typeface="Times New Roman" pitchFamily="18" charset="0"/>
                <a:cs typeface="Arial" pitchFamily="34" charset="0"/>
              </a:rPr>
              <a:t>Zakresy wsparcia: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400" b="1" i="0" u="none" strike="noStrike" cap="none" normalizeH="0" baseline="0" dirty="0" smtClean="0">
              <a:ln>
                <a:noFill/>
              </a:ln>
              <a:solidFill>
                <a:schemeClr val="tx1"/>
              </a:solidFill>
              <a:effectLst/>
              <a:latin typeface="Adobe Garamond Pro Bold" pitchFamily="18"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sz="2400" b="1" i="0" u="none" strike="noStrike" cap="none" normalizeH="0" baseline="0" dirty="0" smtClean="0">
                <a:ln>
                  <a:noFill/>
                </a:ln>
                <a:solidFill>
                  <a:schemeClr val="tx1"/>
                </a:solidFill>
                <a:effectLst/>
                <a:latin typeface="Adobe Garamond Pro Bold" pitchFamily="18" charset="0"/>
                <a:ea typeface="Times New Roman" pitchFamily="18" charset="0"/>
                <a:cs typeface="Arial" pitchFamily="34" charset="0"/>
              </a:rPr>
              <a:t> - </a:t>
            </a:r>
            <a:r>
              <a:rPr kumimoji="0" lang="pl-PL" sz="2400" b="0" i="0" u="none" strike="noStrike" cap="none" normalizeH="0" baseline="0" dirty="0" smtClean="0">
                <a:ln>
                  <a:noFill/>
                </a:ln>
                <a:solidFill>
                  <a:schemeClr val="tx1"/>
                </a:solidFill>
                <a:effectLst/>
                <a:ea typeface="Calibri" pitchFamily="34" charset="0"/>
                <a:cs typeface="Times New Roman" pitchFamily="18" charset="0"/>
              </a:rPr>
              <a:t>Wzmocnienie rozwoju infrastruktury służącej ożywieniu społeczno-gospodarczemu (rewitalizacja wynikająca z Gminnych Programów Rewitalizacji) </a:t>
            </a:r>
          </a:p>
          <a:p>
            <a:pPr marL="0" marR="0" lvl="0" indent="0" algn="l" defTabSz="914400" rtl="0" eaLnBrk="1" fontAlgn="base" latinLnBrk="0" hangingPunct="1">
              <a:lnSpc>
                <a:spcPct val="100000"/>
              </a:lnSpc>
              <a:spcBef>
                <a:spcPct val="0"/>
              </a:spcBef>
              <a:spcAft>
                <a:spcPct val="0"/>
              </a:spcAft>
              <a:buClrTx/>
              <a:buSzTx/>
              <a:buFontTx/>
              <a:buNone/>
              <a:tabLst/>
            </a:pPr>
            <a:endParaRPr lang="pl-PL" sz="2400" dirty="0" smtClean="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sz="2400" b="0" i="0" u="none" strike="noStrike" cap="none" normalizeH="0" baseline="0" dirty="0" smtClean="0">
                <a:ln>
                  <a:noFill/>
                </a:ln>
                <a:solidFill>
                  <a:schemeClr val="tx1"/>
                </a:solidFill>
                <a:effectLst/>
                <a:ea typeface="Calibri" pitchFamily="34" charset="0"/>
                <a:cs typeface="Times New Roman" pitchFamily="18" charset="0"/>
              </a:rPr>
              <a:t>-Tworzenie małych inkubatorów przedsiębiorczości</a:t>
            </a:r>
            <a:endParaRPr kumimoji="0" lang="pl-PL" sz="2400" b="0" i="0" u="none" strike="noStrike" cap="none" normalizeH="0" baseline="0" dirty="0" smtClean="0">
              <a:ln>
                <a:noFill/>
              </a:ln>
              <a:solidFill>
                <a:schemeClr val="tx1"/>
              </a:solidFill>
              <a:effectLst/>
              <a:cs typeface="Arial"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643050"/>
            <a:ext cx="8715436"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pl-PL" sz="3000" b="1" dirty="0" smtClean="0">
                <a:solidFill>
                  <a:srgbClr val="85DB45"/>
                </a:solidFill>
                <a:ea typeface="Calibri" pitchFamily="34" charset="0"/>
                <a:cs typeface="Vijaya" pitchFamily="34" charset="0"/>
              </a:rPr>
              <a:t>K</a:t>
            </a:r>
            <a:r>
              <a:rPr kumimoji="0" lang="pl-PL" sz="3000" b="1" i="0" u="none" strike="noStrike" cap="none" normalizeH="0" baseline="0" dirty="0" smtClean="0">
                <a:ln>
                  <a:noFill/>
                </a:ln>
                <a:solidFill>
                  <a:srgbClr val="85DB45"/>
                </a:solidFill>
                <a:effectLst/>
                <a:ea typeface="Calibri" pitchFamily="34" charset="0"/>
                <a:cs typeface="Vijaya" pitchFamily="34" charset="0"/>
              </a:rPr>
              <a:t>onkursy</a:t>
            </a:r>
            <a:r>
              <a:rPr kumimoji="0" lang="pl-PL" sz="3000" b="1" i="0" u="none" strike="noStrike" cap="none" normalizeH="0" dirty="0" smtClean="0">
                <a:ln>
                  <a:noFill/>
                </a:ln>
                <a:solidFill>
                  <a:srgbClr val="85DB45"/>
                </a:solidFill>
                <a:effectLst/>
                <a:ea typeface="Calibri" pitchFamily="34" charset="0"/>
                <a:cs typeface="Vijaya" pitchFamily="34" charset="0"/>
              </a:rPr>
              <a:t> w ramach Europejskiego Funduszu Rozwoju Regionalnego 2014-2020</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76801" name="Rectangle 1"/>
          <p:cNvSpPr>
            <a:spLocks noChangeArrowheads="1"/>
          </p:cNvSpPr>
          <p:nvPr/>
        </p:nvSpPr>
        <p:spPr bwMode="auto">
          <a:xfrm>
            <a:off x="714348" y="2703016"/>
            <a:ext cx="7858180"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pl-PL" sz="2400" b="1" dirty="0" smtClean="0"/>
              <a:t>Kto może otrzymać dofinansowanie?</a:t>
            </a:r>
            <a:endParaRPr lang="pl-PL" sz="2400" dirty="0" smtClean="0"/>
          </a:p>
          <a:p>
            <a:pPr>
              <a:buFont typeface="Arial" pitchFamily="34" charset="0"/>
              <a:buChar char="•"/>
            </a:pPr>
            <a:r>
              <a:rPr lang="pl-PL" sz="2400" dirty="0" smtClean="0"/>
              <a:t> LGD,</a:t>
            </a:r>
          </a:p>
          <a:p>
            <a:pPr>
              <a:buFont typeface="Arial" pitchFamily="34" charset="0"/>
              <a:buChar char="•"/>
            </a:pPr>
            <a:r>
              <a:rPr lang="pl-PL" sz="2400" dirty="0" smtClean="0"/>
              <a:t> jednostki samorządu </a:t>
            </a:r>
            <a:r>
              <a:rPr lang="pl-PL" sz="2400" dirty="0" err="1" smtClean="0"/>
              <a:t>teryt</a:t>
            </a:r>
            <a:r>
              <a:rPr lang="pl-PL" sz="2400" dirty="0" smtClean="0"/>
              <a:t>. oraz ich związki i stowarzyszenia, </a:t>
            </a:r>
          </a:p>
          <a:p>
            <a:pPr>
              <a:buFont typeface="Arial" pitchFamily="34" charset="0"/>
              <a:buChar char="•"/>
            </a:pPr>
            <a:r>
              <a:rPr lang="pl-PL" sz="2400" dirty="0" smtClean="0"/>
              <a:t> samorządowe jednostki organizacyjne,  </a:t>
            </a:r>
          </a:p>
          <a:p>
            <a:pPr>
              <a:buFont typeface="Arial" pitchFamily="34" charset="0"/>
              <a:buChar char="•"/>
            </a:pPr>
            <a:r>
              <a:rPr lang="pl-PL" sz="2400" dirty="0" smtClean="0"/>
              <a:t> organizacje pozarządowe, </a:t>
            </a:r>
          </a:p>
          <a:p>
            <a:pPr>
              <a:buFont typeface="Arial" pitchFamily="34" charset="0"/>
              <a:buChar char="•"/>
            </a:pPr>
            <a:r>
              <a:rPr lang="pl-PL" sz="2400" dirty="0" smtClean="0">
                <a:solidFill>
                  <a:srgbClr val="FF0000"/>
                </a:solidFill>
              </a:rPr>
              <a:t> mikro i małe przedsiębiorstwa, (nie dot. inkubatorów)</a:t>
            </a:r>
          </a:p>
          <a:p>
            <a:pPr>
              <a:buFont typeface="Arial" pitchFamily="34" charset="0"/>
              <a:buChar char="•"/>
            </a:pPr>
            <a:r>
              <a:rPr lang="pl-PL" sz="2400" dirty="0" smtClean="0"/>
              <a:t> kościoły i związki wyznaniowe oraz osoby prawne kościołów i związków wyznaniowych.</a:t>
            </a:r>
          </a:p>
          <a:p>
            <a:pPr>
              <a:buFont typeface="Arial" pitchFamily="34" charset="0"/>
              <a:buChar char="•"/>
            </a:pPr>
            <a:endParaRPr lang="pl-PL" sz="2400" dirty="0" smtClean="0"/>
          </a:p>
          <a:p>
            <a:r>
              <a:rPr lang="pl-PL" sz="2400" b="1" dirty="0" smtClean="0"/>
              <a:t>Poziom dofinansowania</a:t>
            </a:r>
            <a:r>
              <a:rPr lang="pl-PL" sz="2400" dirty="0" smtClean="0"/>
              <a:t> – 85%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400" b="0" i="0" u="none" strike="noStrike" cap="none" normalizeH="0" baseline="0" dirty="0" smtClean="0">
              <a:ln>
                <a:noFill/>
              </a:ln>
              <a:solidFill>
                <a:schemeClr val="tx1"/>
              </a:solidFill>
              <a:effectLst/>
              <a:latin typeface="Adobe Garamond Pro Bold" pitchFamily="18" charset="0"/>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643050"/>
            <a:ext cx="8715436"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Europejski Fundusz Społeczny 2014-2020</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78851" name="Rectangle 3"/>
          <p:cNvSpPr>
            <a:spLocks noChangeArrowheads="1"/>
          </p:cNvSpPr>
          <p:nvPr/>
        </p:nvSpPr>
        <p:spPr bwMode="auto">
          <a:xfrm>
            <a:off x="714348" y="2786059"/>
            <a:ext cx="771530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400" b="1" i="0" u="none" strike="noStrike" cap="none" normalizeH="0" baseline="0" dirty="0" smtClean="0">
                <a:ln>
                  <a:noFill/>
                </a:ln>
                <a:solidFill>
                  <a:schemeClr val="tx1"/>
                </a:solidFill>
                <a:effectLst/>
                <a:ea typeface="Times New Roman" pitchFamily="18" charset="0"/>
                <a:cs typeface="Arial" pitchFamily="34" charset="0"/>
              </a:rPr>
              <a:t>Zakres wsparcia - </a:t>
            </a:r>
            <a:r>
              <a:rPr kumimoji="0" lang="pl-PL" sz="2400" b="0" i="0" u="none" strike="noStrike" cap="none" normalizeH="0" baseline="0" dirty="0" smtClean="0">
                <a:ln>
                  <a:noFill/>
                </a:ln>
                <a:solidFill>
                  <a:schemeClr val="tx1"/>
                </a:solidFill>
                <a:effectLst/>
                <a:ea typeface="Calibri" pitchFamily="34" charset="0"/>
                <a:cs typeface="Times New Roman" pitchFamily="18" charset="0"/>
              </a:rPr>
              <a:t>tworzenie, wspieranie i animowanie aktywnej integracji</a:t>
            </a:r>
            <a:r>
              <a:rPr lang="pl-PL" sz="2400" dirty="0" smtClean="0">
                <a:ea typeface="Calibri" pitchFamily="34" charset="0"/>
                <a:cs typeface="Times New Roman" pitchFamily="18" charset="0"/>
              </a:rPr>
              <a:t> </a:t>
            </a:r>
            <a:r>
              <a:rPr kumimoji="0" lang="pl-PL" sz="2400" b="0" i="0" u="none" strike="noStrike" cap="none" normalizeH="0" baseline="0" dirty="0" smtClean="0">
                <a:ln>
                  <a:noFill/>
                </a:ln>
                <a:solidFill>
                  <a:schemeClr val="tx1"/>
                </a:solidFill>
                <a:effectLst/>
                <a:ea typeface="Calibri" pitchFamily="34" charset="0"/>
                <a:cs typeface="Times New Roman" pitchFamily="18" charset="0"/>
              </a:rPr>
              <a:t>o charakterze środowiskowym oraz aktywności społecznej i obywatelskiej (aktywizacja  społeczno – zatrudnieniowa)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24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2400" b="1" i="0" u="none" strike="noStrike" cap="none" normalizeH="0" baseline="0" dirty="0" smtClean="0">
                <a:ln>
                  <a:noFill/>
                </a:ln>
                <a:solidFill>
                  <a:srgbClr val="1A181C"/>
                </a:solidFill>
                <a:effectLst/>
                <a:ea typeface="Calibri" pitchFamily="34" charset="0"/>
                <a:cs typeface="MyriadPro-Bold"/>
              </a:rPr>
              <a:t>Kto może otrzymać dofinansowanie?</a:t>
            </a:r>
            <a:endParaRPr kumimoji="0" lang="pl-PL" sz="24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2400" b="0" i="0" u="none" strike="noStrike" cap="none" normalizeH="0" baseline="0" dirty="0" smtClean="0">
                <a:ln>
                  <a:noFill/>
                </a:ln>
                <a:solidFill>
                  <a:srgbClr val="1A181C"/>
                </a:solidFill>
                <a:effectLst/>
                <a:ea typeface="Calibri" pitchFamily="34" charset="0"/>
                <a:cs typeface="MyriadPro-Bold"/>
              </a:rPr>
              <a:t>Wszystkie podmioty z wyłączeniem osób fizycznych (nie dot. osób prowadzących działalność gospodarczą lub oświatową)</a:t>
            </a:r>
            <a:endParaRPr kumimoji="0" lang="pl-PL" sz="2400"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2800" b="0" i="0" u="none" strike="noStrike" cap="none" normalizeH="0" baseline="0" dirty="0" smtClean="0">
              <a:ln>
                <a:noFill/>
              </a:ln>
              <a:solidFill>
                <a:schemeClr val="tx1"/>
              </a:solidFill>
              <a:effectLst/>
              <a:latin typeface="Adobe Garamond Pro" pitchFamily="18" charset="0"/>
              <a:cs typeface="Arial"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0017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dobe Garamond Pro" pitchFamily="18" charset="0"/>
              <a:ea typeface="Calibri" pitchFamily="34" charset="0"/>
              <a:cs typeface="Times New Roman" pitchFamily="18" charset="0"/>
            </a:endParaRP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643050"/>
            <a:ext cx="8715436" cy="12926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3000" b="1" i="0" u="none" strike="noStrike" cap="none" normalizeH="0" dirty="0" smtClean="0">
                <a:ln>
                  <a:noFill/>
                </a:ln>
                <a:solidFill>
                  <a:srgbClr val="85DB45"/>
                </a:solidFill>
                <a:effectLst/>
                <a:ea typeface="Calibri" pitchFamily="34" charset="0"/>
                <a:cs typeface="Vijaya" pitchFamily="34" charset="0"/>
              </a:rPr>
              <a:t>Europejski Fundusz Społeczny 2014-2020 - granty</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800" b="1" dirty="0" smtClean="0">
              <a:latin typeface="Adobe Garamond Pro Bold" pitchFamily="18" charset="0"/>
              <a:cs typeface="Courier New" pitchFamily="49" charset="0"/>
            </a:endParaRPr>
          </a:p>
          <a:p>
            <a:endParaRPr lang="pl-PL" sz="2000" b="1" dirty="0" smtClean="0">
              <a:latin typeface="Adobe Caslon Pro Bold" pitchFamily="18" charset="0"/>
            </a:endParaRPr>
          </a:p>
        </p:txBody>
      </p:sp>
      <p:sp>
        <p:nvSpPr>
          <p:cNvPr id="78851" name="Rectangle 3"/>
          <p:cNvSpPr>
            <a:spLocks noChangeArrowheads="1"/>
          </p:cNvSpPr>
          <p:nvPr/>
        </p:nvSpPr>
        <p:spPr bwMode="auto">
          <a:xfrm>
            <a:off x="827584" y="2235641"/>
            <a:ext cx="7715304"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pl-PL" sz="2000" b="1" dirty="0" smtClean="0">
                <a:cs typeface="Arial" pitchFamily="34" charset="0"/>
              </a:rPr>
              <a:t>Projekty na </a:t>
            </a:r>
            <a:r>
              <a:rPr lang="pl-PL" sz="2000" b="1" dirty="0" err="1" smtClean="0">
                <a:cs typeface="Arial" pitchFamily="34" charset="0"/>
              </a:rPr>
              <a:t>rzecz</a:t>
            </a:r>
            <a:r>
              <a:rPr lang="pl-PL" sz="2000" b="1" dirty="0" smtClean="0">
                <a:cs typeface="Arial" pitchFamily="34" charset="0"/>
              </a:rPr>
              <a:t> wsparcia osób wykluczonych społecznie</a:t>
            </a:r>
          </a:p>
        </p:txBody>
      </p:sp>
      <p:graphicFrame>
        <p:nvGraphicFramePr>
          <p:cNvPr id="13" name="Diagram 12"/>
          <p:cNvGraphicFramePr/>
          <p:nvPr>
            <p:extLst>
              <p:ext uri="{D42A27DB-BD31-4B8C-83A1-F6EECF244321}">
                <p14:modId xmlns:p14="http://schemas.microsoft.com/office/powerpoint/2010/main" xmlns="" val="1755345073"/>
              </p:ext>
            </p:extLst>
          </p:nvPr>
        </p:nvGraphicFramePr>
        <p:xfrm>
          <a:off x="1043608" y="2780928"/>
          <a:ext cx="7279672" cy="3600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500034" y="1561729"/>
            <a:ext cx="81439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Europejski Fundusz Społeczny 2014-2020 - granty</a:t>
            </a: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14282" y="1858493"/>
            <a:ext cx="871543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sz="2000" b="1" dirty="0" smtClean="0">
              <a:latin typeface="Adobe Caslon Pro Bold" pitchFamily="18" charset="0"/>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rPr>
              <a:t>JAKIE DZIAŁANIA?</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0" i="0" u="none" strike="noStrike" kern="1200" cap="none" spc="0" normalizeH="0" baseline="0" noProof="0" dirty="0" smtClean="0">
                <a:ln>
                  <a:noFill/>
                </a:ln>
                <a:effectLst/>
                <a:uLnTx/>
                <a:uFillTx/>
                <a:ea typeface="+mn-ea"/>
                <a:cs typeface="+mn-cs"/>
              </a:rPr>
              <a:t>1.</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0" i="0" u="none" strike="noStrike" kern="1200" cap="none" spc="0" normalizeH="0" baseline="0" noProof="0" dirty="0" smtClean="0">
                <a:ln>
                  <a:noFill/>
                </a:ln>
                <a:effectLst/>
                <a:uLnTx/>
                <a:uFillTx/>
                <a:ea typeface="+mn-ea"/>
                <a:cs typeface="+mn-cs"/>
              </a:rPr>
              <a:t>Działania na </a:t>
            </a:r>
            <a:r>
              <a:rPr kumimoji="0" lang="pl-PL" sz="1800" b="0" i="0" u="none" strike="noStrike" kern="1200" cap="none" spc="0" normalizeH="0" baseline="0" noProof="0" dirty="0" err="1" smtClean="0">
                <a:ln>
                  <a:noFill/>
                </a:ln>
                <a:effectLst/>
                <a:uLnTx/>
                <a:uFillTx/>
                <a:ea typeface="+mn-ea"/>
                <a:cs typeface="+mn-cs"/>
              </a:rPr>
              <a:t>rzecz</a:t>
            </a:r>
            <a:r>
              <a:rPr kumimoji="0" lang="pl-PL" sz="1800" b="0" i="0" u="none" strike="noStrike" kern="1200" cap="none" spc="0" normalizeH="0" baseline="0" noProof="0" dirty="0" smtClean="0">
                <a:ln>
                  <a:noFill/>
                </a:ln>
                <a:effectLst/>
                <a:uLnTx/>
                <a:uFillTx/>
                <a:ea typeface="+mn-ea"/>
                <a:cs typeface="+mn-cs"/>
              </a:rPr>
              <a:t> osób zagrożonych ubóstwem lub wykluczeniem społecznym, w zakresie wdrożenia rozwiązań z obszaru aktywnej integracji o charakterze środowiskowym </a:t>
            </a: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0" u="none" strike="noStrike" kern="1200" cap="none" spc="0" normalizeH="0" baseline="0" noProof="0" dirty="0" smtClean="0">
              <a:ln>
                <a:noFill/>
              </a:ln>
              <a:effectLst/>
              <a:uLnTx/>
              <a:uFillTx/>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effectLst/>
                <a:uLnTx/>
                <a:uFillTx/>
                <a:ea typeface="+mn-ea"/>
                <a:cs typeface="+mn-cs"/>
              </a:rPr>
              <a:t>MOGĄ TO BYĆ M.IN.:</a:t>
            </a:r>
          </a:p>
          <a:p>
            <a:pPr marL="542925" marR="0" lvl="0" indent="-542925"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0" u="none" strike="noStrike" kern="1200" cap="none" spc="0" normalizeH="0" baseline="0" noProof="0" dirty="0" smtClean="0">
              <a:ln>
                <a:noFill/>
              </a:ln>
              <a:effectLst/>
              <a:uLnTx/>
              <a:uFillTx/>
              <a:ea typeface="+mn-ea"/>
              <a:cs typeface="+mn-cs"/>
            </a:endParaRPr>
          </a:p>
          <a:p>
            <a:pPr marL="2871788" marR="0" lvl="0" indent="-277813"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sz="1800" b="0" i="0" u="none" strike="noStrike" kern="1200" cap="none" spc="0" normalizeH="0" baseline="0" noProof="0" dirty="0" smtClean="0">
                <a:ln>
                  <a:noFill/>
                </a:ln>
                <a:effectLst/>
                <a:uLnTx/>
                <a:uFillTx/>
                <a:ea typeface="+mn-ea"/>
                <a:cs typeface="+mn-cs"/>
              </a:rPr>
              <a:t>Kluby samopomocy</a:t>
            </a:r>
          </a:p>
          <a:p>
            <a:pPr marL="2871788" marR="0" lvl="0" indent="-277813"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sz="1800" b="0" i="0" u="none" strike="noStrike" kern="1200" cap="none" spc="0" normalizeH="0" baseline="0" noProof="0" dirty="0" smtClean="0">
                <a:ln>
                  <a:noFill/>
                </a:ln>
                <a:effectLst/>
                <a:uLnTx/>
                <a:uFillTx/>
                <a:ea typeface="+mn-ea"/>
                <a:cs typeface="+mn-cs"/>
              </a:rPr>
              <a:t>Świetlice środowiskowe</a:t>
            </a:r>
          </a:p>
          <a:p>
            <a:pPr marL="2871788" marR="0" lvl="0" indent="-277813"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sz="1800" b="0" i="0" u="none" strike="noStrike" kern="1200" cap="none" spc="0" normalizeH="0" baseline="0" noProof="0" dirty="0" smtClean="0">
                <a:ln>
                  <a:noFill/>
                </a:ln>
                <a:effectLst/>
                <a:uLnTx/>
                <a:uFillTx/>
                <a:ea typeface="+mn-ea"/>
                <a:cs typeface="+mn-cs"/>
              </a:rPr>
              <a:t>Kluby młodzieżowe</a:t>
            </a:r>
          </a:p>
          <a:p>
            <a:pPr marL="2871788" marR="0" lvl="0" indent="-277813"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sz="1800" b="0" i="0" u="none" strike="noStrike" kern="1200" cap="none" spc="0" normalizeH="0" baseline="0" noProof="0" dirty="0" smtClean="0">
                <a:ln>
                  <a:noFill/>
                </a:ln>
                <a:effectLst/>
                <a:uLnTx/>
                <a:uFillTx/>
                <a:ea typeface="+mn-ea"/>
                <a:cs typeface="+mn-cs"/>
              </a:rPr>
              <a:t>Kluby pracy</a:t>
            </a:r>
          </a:p>
          <a:p>
            <a:pPr marL="2871788" marR="0" lvl="0" indent="-277813"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sz="1800" b="0" i="0" u="none" strike="noStrike" kern="1200" cap="none" spc="0" normalizeH="0" baseline="0" noProof="0" dirty="0" smtClean="0">
                <a:ln>
                  <a:noFill/>
                </a:ln>
                <a:effectLst/>
                <a:uLnTx/>
                <a:uFillTx/>
                <a:ea typeface="+mn-ea"/>
                <a:cs typeface="+mn-cs"/>
              </a:rPr>
              <a:t>Aktywizacja społeczno-zawodowa</a:t>
            </a:r>
          </a:p>
          <a:p>
            <a:pPr marL="542925" marR="0" lvl="0" indent="-542925" algn="ctr"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755576" y="1844824"/>
            <a:ext cx="81439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Europejski Fundusz Społeczny 2014-2020 - granty</a:t>
            </a: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428564" y="1988840"/>
            <a:ext cx="871543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sz="2000" b="1" dirty="0" smtClean="0">
              <a:latin typeface="Adobe Caslon Pro Bold" pitchFamily="18" charset="0"/>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
        <p:nvSpPr>
          <p:cNvPr id="12" name="Symbol zastępczy tekstu 3"/>
          <p:cNvSpPr txBox="1">
            <a:spLocks/>
          </p:cNvSpPr>
          <p:nvPr/>
        </p:nvSpPr>
        <p:spPr>
          <a:xfrm>
            <a:off x="338328" y="1371600"/>
            <a:ext cx="8691372" cy="4454282"/>
          </a:xfrm>
          <a:prstGeom prst="rect">
            <a:avLst/>
          </a:prstGeom>
          <a:ln>
            <a:no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noProof="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b="0" i="0" u="none" strike="noStrike" kern="1200" cap="none" spc="0" normalizeH="0" baseline="0" dirty="0" smtClean="0">
                <a:ln>
                  <a:noFill/>
                </a:ln>
                <a:effectLst/>
                <a:uLnTx/>
                <a:uFillTx/>
                <a:ea typeface="+mn-ea"/>
                <a:cs typeface="+mn-cs"/>
              </a:rPr>
              <a:t>2.</a:t>
            </a:r>
            <a:endParaRPr kumimoji="0" lang="pl-PL" b="0" i="0" u="none" strike="noStrike" kern="1200" cap="none" spc="0" normalizeH="0" baseline="0" noProof="0" dirty="0" smtClean="0">
              <a:ln>
                <a:noFill/>
              </a:ln>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b="0" i="0" u="none" strike="noStrike" kern="1200" cap="none" spc="0" normalizeH="0" baseline="0" noProof="0" dirty="0" smtClean="0">
                <a:ln>
                  <a:noFill/>
                </a:ln>
                <a:effectLst/>
                <a:uLnTx/>
                <a:uFillTx/>
                <a:ea typeface="+mn-ea"/>
                <a:cs typeface="+mn-cs"/>
              </a:rPr>
              <a:t>Działania wspierające rozwiązania w zakresie organizowania społeczności lokalnej i animacji społecznej</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b="0" i="0" u="none" strike="noStrike" kern="1200" cap="none" spc="0" normalizeH="0" baseline="0" noProof="0" dirty="0" smtClean="0">
              <a:ln>
                <a:noFill/>
              </a:ln>
              <a:solidFill>
                <a:schemeClr val="tx1">
                  <a:tint val="75000"/>
                </a:schemeClr>
              </a:solidFill>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b="1" i="0" u="none" strike="noStrike" kern="1200" cap="none" spc="0" normalizeH="0" baseline="0" noProof="0" dirty="0" smtClean="0">
                <a:ln>
                  <a:noFill/>
                </a:ln>
                <a:solidFill>
                  <a:srgbClr val="7030A0"/>
                </a:solidFill>
                <a:effectLst/>
                <a:uLnTx/>
                <a:uFillTx/>
                <a:ea typeface="+mn-ea"/>
                <a:cs typeface="+mn-cs"/>
              </a:rPr>
              <a:t>MOGĄ TO BYĆ M.IN.:</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b="1" i="0" u="none" strike="noStrike" kern="1200" cap="none" spc="0" normalizeH="0" baseline="0" noProof="0" dirty="0" smtClean="0">
              <a:ln>
                <a:noFill/>
              </a:ln>
              <a:effectLst/>
              <a:uLnTx/>
              <a:uFillTx/>
              <a:ea typeface="+mn-ea"/>
              <a:cs typeface="+mn-cs"/>
            </a:endParaRPr>
          </a:p>
          <a:p>
            <a:pPr marL="1884363" marR="0" lvl="0" indent="-285750"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b="0" i="0" u="none" strike="noStrike" kern="1200" cap="none" spc="0" normalizeH="0" baseline="0" noProof="0" dirty="0" smtClean="0">
                <a:ln>
                  <a:noFill/>
                </a:ln>
                <a:effectLst/>
                <a:uLnTx/>
                <a:uFillTx/>
                <a:ea typeface="+mn-ea"/>
                <a:cs typeface="+mn-cs"/>
              </a:rPr>
              <a:t>usługi </a:t>
            </a:r>
            <a:r>
              <a:rPr kumimoji="0" lang="pl-PL" b="0" i="0" u="none" strike="noStrike" kern="1200" cap="none" spc="0" normalizeH="0" baseline="0" noProof="0" dirty="0" err="1" smtClean="0">
                <a:ln>
                  <a:noFill/>
                </a:ln>
                <a:effectLst/>
                <a:uLnTx/>
                <a:uFillTx/>
                <a:ea typeface="+mn-ea"/>
                <a:cs typeface="+mn-cs"/>
              </a:rPr>
              <a:t>wzajemościowych</a:t>
            </a:r>
            <a:r>
              <a:rPr kumimoji="0" lang="pl-PL" b="0" i="0" u="none" strike="noStrike" kern="1200" cap="none" spc="0" normalizeH="0" baseline="0" noProof="0" dirty="0" smtClean="0">
                <a:ln>
                  <a:noFill/>
                </a:ln>
                <a:effectLst/>
                <a:uLnTx/>
                <a:uFillTx/>
                <a:ea typeface="+mn-ea"/>
                <a:cs typeface="+mn-cs"/>
              </a:rPr>
              <a:t>, samopomocowe</a:t>
            </a:r>
          </a:p>
          <a:p>
            <a:pPr marL="1884363" marR="0" lvl="2" indent="-285750" defTabSz="914400"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pl-PL" b="0" i="0" u="none" strike="noStrike" kern="1200" cap="none" spc="0" normalizeH="0" baseline="0" noProof="0" dirty="0" err="1" smtClean="0">
                <a:ln>
                  <a:noFill/>
                </a:ln>
                <a:effectLst/>
                <a:uLnTx/>
                <a:uFillTx/>
                <a:ea typeface="+mn-ea"/>
                <a:cs typeface="+mn-cs"/>
              </a:rPr>
              <a:t>działania</a:t>
            </a:r>
            <a:r>
              <a:rPr kumimoji="0" lang="pl-PL" b="0" i="0" u="none" strike="noStrike" kern="1200" cap="none" spc="0" normalizeH="0" baseline="0" noProof="0" dirty="0" smtClean="0">
                <a:ln>
                  <a:noFill/>
                </a:ln>
                <a:effectLst/>
                <a:uLnTx/>
                <a:uFillTx/>
                <a:ea typeface="+mn-ea"/>
                <a:cs typeface="+mn-cs"/>
              </a:rPr>
              <a:t> lidera lub animatora aktywności lokalnej </a:t>
            </a: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b="0" i="0" u="none" strike="noStrike" kern="1200" cap="none" spc="0" normalizeH="0" baseline="0" noProof="0" dirty="0" smtClean="0">
              <a:ln>
                <a:noFill/>
              </a:ln>
              <a:effectLst/>
              <a:uLnTx/>
              <a:uFillTx/>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b="0" i="0" u="none" strike="noStrike" kern="1200" cap="none" spc="0" normalizeH="0" baseline="0" noProof="0" dirty="0" smtClean="0">
                <a:ln>
                  <a:noFill/>
                </a:ln>
                <a:effectLst/>
                <a:uLnTx/>
                <a:uFillTx/>
                <a:ea typeface="+mn-ea"/>
                <a:cs typeface="+mn-cs"/>
              </a:rPr>
              <a:t>skierowane są do najczęściej </a:t>
            </a:r>
            <a:r>
              <a:rPr kumimoji="0" lang="pl-PL" b="0" i="0" u="none" strike="noStrike" kern="1200" cap="none" spc="0" normalizeH="0" baseline="0" noProof="0" dirty="0" smtClean="0">
                <a:ln>
                  <a:noFill/>
                </a:ln>
                <a:effectLst>
                  <a:outerShdw blurRad="38100" dist="38100" dir="2700000" algn="tl">
                    <a:srgbClr val="000000">
                      <a:alpha val="43137"/>
                    </a:srgbClr>
                  </a:outerShdw>
                </a:effectLst>
                <a:uLnTx/>
                <a:uFillTx/>
                <a:ea typeface="+mn-ea"/>
                <a:cs typeface="+mn-cs"/>
              </a:rPr>
              <a:t>jednocześnie</a:t>
            </a:r>
            <a:r>
              <a:rPr kumimoji="0" lang="pl-PL" b="0" i="0" u="none" strike="noStrike" kern="1200" cap="none" spc="0" normalizeH="0" baseline="0" noProof="0" dirty="0" smtClean="0">
                <a:ln>
                  <a:noFill/>
                </a:ln>
                <a:effectLst/>
                <a:uLnTx/>
                <a:uFillTx/>
                <a:ea typeface="+mn-ea"/>
                <a:cs typeface="+mn-cs"/>
              </a:rPr>
              <a:t> do osób zagrożonych ubóstwem lub wykluczeniem społecznym </a:t>
            </a:r>
            <a:r>
              <a:rPr kumimoji="0" lang="pl-PL" b="0" i="0" u="none" strike="noStrike" kern="1200" cap="none" spc="0" normalizeH="0" baseline="0" noProof="0" dirty="0" smtClean="0">
                <a:ln>
                  <a:noFill/>
                </a:ln>
                <a:effectLst>
                  <a:outerShdw blurRad="38100" dist="38100" dir="2700000" algn="tl">
                    <a:srgbClr val="000000">
                      <a:alpha val="43137"/>
                    </a:srgbClr>
                  </a:outerShdw>
                </a:effectLst>
                <a:uLnTx/>
                <a:uFillTx/>
                <a:ea typeface="+mn-ea"/>
                <a:cs typeface="+mn-cs"/>
              </a:rPr>
              <a:t>oraz </a:t>
            </a:r>
            <a:r>
              <a:rPr kumimoji="0" lang="pl-PL" b="0" i="0" u="none" strike="noStrike" kern="1200" cap="none" spc="0" normalizeH="0" baseline="0" noProof="0" dirty="0" smtClean="0">
                <a:ln>
                  <a:noFill/>
                </a:ln>
                <a:effectLst/>
                <a:uLnTx/>
                <a:uFillTx/>
                <a:ea typeface="+mn-ea"/>
                <a:cs typeface="+mn-cs"/>
              </a:rPr>
              <a:t>otoczenia tych osób</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32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755576" y="1844824"/>
            <a:ext cx="81439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Europejski Fundusz Społeczny 2014-2020 - granty</a:t>
            </a: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428564" y="1988840"/>
            <a:ext cx="871543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sz="2000" b="1" dirty="0" smtClean="0">
              <a:latin typeface="Adobe Caslon Pro Bold" pitchFamily="18" charset="0"/>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
        <p:nvSpPr>
          <p:cNvPr id="12" name="Symbol zastępczy tekstu 3"/>
          <p:cNvSpPr txBox="1">
            <a:spLocks/>
          </p:cNvSpPr>
          <p:nvPr/>
        </p:nvSpPr>
        <p:spPr>
          <a:xfrm>
            <a:off x="338328" y="1371600"/>
            <a:ext cx="8691372" cy="4454282"/>
          </a:xfrm>
          <a:prstGeom prst="rect">
            <a:avLst/>
          </a:prstGeom>
          <a:ln>
            <a:no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noProof="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32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Prostokąt 12"/>
          <p:cNvSpPr/>
          <p:nvPr/>
        </p:nvSpPr>
        <p:spPr>
          <a:xfrm>
            <a:off x="683568" y="2708920"/>
            <a:ext cx="8064896" cy="3016210"/>
          </a:xfrm>
          <a:prstGeom prst="rect">
            <a:avLst/>
          </a:prstGeom>
        </p:spPr>
        <p:txBody>
          <a:bodyPr wrap="square">
            <a:spAutoFit/>
          </a:bodyPr>
          <a:lstStyle/>
          <a:p>
            <a:pPr marL="0" lvl="1" algn="ctr"/>
            <a:r>
              <a:rPr lang="pl-PL" dirty="0" smtClean="0">
                <a:latin typeface="Bookman Old Style" panose="02050604050505020204" pitchFamily="18" charset="0"/>
              </a:rPr>
              <a:t>3. </a:t>
            </a:r>
          </a:p>
          <a:p>
            <a:pPr marL="0" lvl="1" algn="ctr"/>
            <a:r>
              <a:rPr lang="pl-PL" dirty="0" smtClean="0">
                <a:latin typeface="Bookman Old Style" panose="02050604050505020204" pitchFamily="18" charset="0"/>
              </a:rPr>
              <a:t>Działania wspierające rozwój gospodarki społecznej i przedsiębiorczości społecznej </a:t>
            </a:r>
          </a:p>
          <a:p>
            <a:pPr marL="0" lvl="1" algn="ctr"/>
            <a:endParaRPr lang="pl-PL" b="1" dirty="0" smtClean="0">
              <a:latin typeface="Bookman Old Style" panose="02050604050505020204" pitchFamily="18" charset="0"/>
            </a:endParaRPr>
          </a:p>
          <a:p>
            <a:pPr marL="0" lvl="1" algn="ctr"/>
            <a:endParaRPr lang="pl-PL" b="1" dirty="0" smtClean="0">
              <a:latin typeface="Bookman Old Style" panose="02050604050505020204" pitchFamily="18" charset="0"/>
            </a:endParaRPr>
          </a:p>
          <a:p>
            <a:pPr marL="0" lvl="1" algn="ctr"/>
            <a:r>
              <a:rPr lang="pl-PL" b="1" dirty="0" smtClean="0">
                <a:solidFill>
                  <a:srgbClr val="7030A0"/>
                </a:solidFill>
                <a:latin typeface="Bookman Old Style" panose="02050604050505020204" pitchFamily="18" charset="0"/>
              </a:rPr>
              <a:t>MOGĄ TO BYĆ M.IN.:</a:t>
            </a:r>
          </a:p>
          <a:p>
            <a:pPr marL="0" lvl="1" algn="ctr"/>
            <a:endParaRPr lang="pl-PL" b="1" dirty="0" smtClean="0">
              <a:solidFill>
                <a:srgbClr val="7030A0"/>
              </a:solidFill>
              <a:latin typeface="Bookman Old Style" panose="02050604050505020204" pitchFamily="18" charset="0"/>
            </a:endParaRPr>
          </a:p>
          <a:p>
            <a:pPr marL="1435100" lvl="1" indent="-20638">
              <a:spcBef>
                <a:spcPts val="600"/>
              </a:spcBef>
              <a:buFont typeface="Arial" panose="020B0604020202020204" pitchFamily="34" charset="0"/>
              <a:buChar char="•"/>
            </a:pPr>
            <a:r>
              <a:rPr lang="pl-PL" dirty="0" err="1" smtClean="0">
                <a:latin typeface="Bookman Old Style" panose="02050604050505020204" pitchFamily="18" charset="0"/>
              </a:rPr>
              <a:t>działania</a:t>
            </a:r>
            <a:r>
              <a:rPr lang="pl-PL" dirty="0" smtClean="0">
                <a:latin typeface="Bookman Old Style" panose="02050604050505020204" pitchFamily="18" charset="0"/>
              </a:rPr>
              <a:t> animacyjne w obszarze ekonomii społecznej</a:t>
            </a:r>
          </a:p>
          <a:p>
            <a:pPr marL="1435100" lvl="1" indent="-20638">
              <a:spcBef>
                <a:spcPts val="600"/>
              </a:spcBef>
              <a:buFont typeface="Arial" panose="020B0604020202020204" pitchFamily="34" charset="0"/>
              <a:buChar char="•"/>
            </a:pPr>
            <a:r>
              <a:rPr lang="pl-PL" dirty="0" smtClean="0">
                <a:latin typeface="Bookman Old Style" panose="02050604050505020204" pitchFamily="18" charset="0"/>
              </a:rPr>
              <a:t>budowa i rozwój lokalnych </a:t>
            </a:r>
            <a:r>
              <a:rPr lang="pl-PL" dirty="0" err="1" smtClean="0">
                <a:latin typeface="Bookman Old Style" panose="02050604050505020204" pitchFamily="18" charset="0"/>
              </a:rPr>
              <a:t>partnerstw</a:t>
            </a:r>
            <a:r>
              <a:rPr lang="pl-PL" dirty="0" smtClean="0">
                <a:latin typeface="Bookman Old Style" panose="02050604050505020204" pitchFamily="18" charset="0"/>
              </a:rPr>
              <a:t> na </a:t>
            </a:r>
            <a:r>
              <a:rPr lang="pl-PL" dirty="0" err="1" smtClean="0">
                <a:latin typeface="Bookman Old Style" panose="02050604050505020204" pitchFamily="18" charset="0"/>
              </a:rPr>
              <a:t>rzecz</a:t>
            </a:r>
            <a:r>
              <a:rPr lang="pl-PL" dirty="0" smtClean="0">
                <a:latin typeface="Bookman Old Style" panose="02050604050505020204" pitchFamily="18" charset="0"/>
              </a:rPr>
              <a:t> tworzenia i </a:t>
            </a:r>
            <a:r>
              <a:rPr lang="pl-PL" dirty="0" err="1" smtClean="0">
                <a:latin typeface="Bookman Old Style" panose="02050604050505020204" pitchFamily="18" charset="0"/>
              </a:rPr>
              <a:t>rozwoju</a:t>
            </a:r>
            <a:r>
              <a:rPr lang="pl-PL" dirty="0" smtClean="0">
                <a:latin typeface="Bookman Old Style" panose="02050604050505020204" pitchFamily="18" charset="0"/>
              </a:rPr>
              <a:t> przedsiębiorstw społecznych</a:t>
            </a:r>
            <a:endParaRPr lang="pl-PL" dirty="0">
              <a:latin typeface="Bookman Old Style" panose="02050604050505020204"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858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755576" y="1844824"/>
            <a:ext cx="81439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Europejski Fundusz Społeczny 2014-2020 - granty</a:t>
            </a: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214282" y="1714488"/>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57158" y="2000240"/>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428564" y="1988840"/>
            <a:ext cx="871543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sz="2000" b="1" dirty="0" smtClean="0">
              <a:latin typeface="Adobe Caslon Pro Bold" pitchFamily="18" charset="0"/>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
        <p:nvSpPr>
          <p:cNvPr id="12" name="Symbol zastępczy tekstu 3"/>
          <p:cNvSpPr txBox="1">
            <a:spLocks/>
          </p:cNvSpPr>
          <p:nvPr/>
        </p:nvSpPr>
        <p:spPr>
          <a:xfrm>
            <a:off x="338328" y="1371600"/>
            <a:ext cx="8691372" cy="4454282"/>
          </a:xfrm>
          <a:prstGeom prst="rect">
            <a:avLst/>
          </a:prstGeom>
          <a:ln>
            <a:no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noProof="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32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14" name="Diagram 13"/>
          <p:cNvGraphicFramePr/>
          <p:nvPr>
            <p:extLst>
              <p:ext uri="{D42A27DB-BD31-4B8C-83A1-F6EECF244321}">
                <p14:modId xmlns:p14="http://schemas.microsoft.com/office/powerpoint/2010/main" xmlns="" val="1153765992"/>
              </p:ext>
            </p:extLst>
          </p:nvPr>
        </p:nvGraphicFramePr>
        <p:xfrm>
          <a:off x="1331640" y="2708920"/>
          <a:ext cx="6336704" cy="35283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5" name="Prostokąt 14"/>
          <p:cNvSpPr/>
          <p:nvPr/>
        </p:nvSpPr>
        <p:spPr>
          <a:xfrm>
            <a:off x="4788024" y="2780928"/>
            <a:ext cx="2825496" cy="646331"/>
          </a:xfrm>
          <a:prstGeom prst="rect">
            <a:avLst/>
          </a:prstGeom>
        </p:spPr>
        <p:txBody>
          <a:bodyPr wrap="square">
            <a:spAutoFit/>
          </a:bodyPr>
          <a:lstStyle/>
          <a:p>
            <a:r>
              <a:rPr lang="pl-PL" b="1" dirty="0" smtClean="0">
                <a:latin typeface="Bookman Old Style" panose="02050604050505020204" pitchFamily="18" charset="0"/>
              </a:rPr>
              <a:t>I etap aktywizacja SPOŁECZNA</a:t>
            </a:r>
            <a:endParaRPr lang="pl-PL" b="1" dirty="0">
              <a:latin typeface="Bookman Old Style" panose="02050604050505020204" pitchFamily="18" charset="0"/>
            </a:endParaRPr>
          </a:p>
        </p:txBody>
      </p:sp>
      <p:sp>
        <p:nvSpPr>
          <p:cNvPr id="16" name="Prostokąt 15"/>
          <p:cNvSpPr/>
          <p:nvPr/>
        </p:nvSpPr>
        <p:spPr>
          <a:xfrm>
            <a:off x="6355080" y="4706112"/>
            <a:ext cx="2505456" cy="646331"/>
          </a:xfrm>
          <a:prstGeom prst="rect">
            <a:avLst/>
          </a:prstGeom>
        </p:spPr>
        <p:txBody>
          <a:bodyPr wrap="square">
            <a:spAutoFit/>
          </a:bodyPr>
          <a:lstStyle/>
          <a:p>
            <a:r>
              <a:rPr lang="pl-PL" b="1" dirty="0" smtClean="0">
                <a:latin typeface="Bookman Old Style" panose="02050604050505020204" pitchFamily="18" charset="0"/>
              </a:rPr>
              <a:t>II etap aktywizacja ZAWODOWA</a:t>
            </a:r>
            <a:endParaRPr lang="pl-PL" b="1" dirty="0">
              <a:latin typeface="Bookman Old Style" panose="02050604050505020204"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00100" y="1428736"/>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687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755576" y="1844824"/>
            <a:ext cx="81439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Procedura naboru wniosków, czyli Co ? Gdzie? Kiedy ?</a:t>
            </a:r>
          </a:p>
        </p:txBody>
      </p:sp>
      <p:sp>
        <p:nvSpPr>
          <p:cNvPr id="7" name="Prostokąt 6"/>
          <p:cNvSpPr/>
          <p:nvPr/>
        </p:nvSpPr>
        <p:spPr>
          <a:xfrm>
            <a:off x="500002" y="2500306"/>
            <a:ext cx="8643998" cy="646331"/>
          </a:xfrm>
          <a:prstGeom prst="rect">
            <a:avLst/>
          </a:prstGeom>
        </p:spPr>
        <p:txBody>
          <a:bodyPr wrap="square">
            <a:spAutoFit/>
          </a:bodyPr>
          <a:lstStyle/>
          <a:p>
            <a:endParaRPr lang="pl-PL" dirty="0" smtClean="0">
              <a:latin typeface="Adobe Garamond Pro" pitchFamily="18" charset="0"/>
            </a:endParaRPr>
          </a:p>
          <a:p>
            <a:endParaRPr lang="pl-PL" dirty="0"/>
          </a:p>
        </p:txBody>
      </p:sp>
      <p:sp>
        <p:nvSpPr>
          <p:cNvPr id="8" name="Prostokąt 7"/>
          <p:cNvSpPr/>
          <p:nvPr/>
        </p:nvSpPr>
        <p:spPr>
          <a:xfrm>
            <a:off x="179512" y="1628800"/>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95536" y="2132856"/>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428564" y="1988840"/>
            <a:ext cx="871543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sz="2000" b="1" dirty="0" smtClean="0">
              <a:latin typeface="Adobe Caslon Pro Bold" pitchFamily="18" charset="0"/>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
        <p:nvSpPr>
          <p:cNvPr id="12" name="Symbol zastępczy tekstu 3"/>
          <p:cNvSpPr txBox="1">
            <a:spLocks/>
          </p:cNvSpPr>
          <p:nvPr/>
        </p:nvSpPr>
        <p:spPr>
          <a:xfrm>
            <a:off x="323528" y="1268760"/>
            <a:ext cx="8691372" cy="4454282"/>
          </a:xfrm>
          <a:prstGeom prst="rect">
            <a:avLst/>
          </a:prstGeom>
          <a:ln>
            <a:no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noProof="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32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a:ln>
                <a:noFill/>
              </a:ln>
              <a:solidFill>
                <a:schemeClr val="tx1"/>
              </a:solidFill>
              <a:effectLst/>
              <a:uLnTx/>
              <a:uFillTx/>
              <a:latin typeface="+mn-lt"/>
              <a:ea typeface="+mn-ea"/>
              <a:cs typeface="+mn-cs"/>
            </a:endParaRPr>
          </a:p>
        </p:txBody>
      </p:sp>
      <p:sp>
        <p:nvSpPr>
          <p:cNvPr id="2050" name="Text Box 2"/>
          <p:cNvSpPr txBox="1">
            <a:spLocks noChangeArrowheads="1"/>
          </p:cNvSpPr>
          <p:nvPr/>
        </p:nvSpPr>
        <p:spPr bwMode="auto">
          <a:xfrm>
            <a:off x="827584" y="2564904"/>
            <a:ext cx="1339850" cy="1224136"/>
          </a:xfrm>
          <a:prstGeom prst="rect">
            <a:avLst/>
          </a:prstGeom>
          <a:solidFill>
            <a:schemeClr val="accent5">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cs typeface="Arial" pitchFamily="34" charset="0"/>
              </a:rPr>
              <a:t> OGŁOSZENIE NABORU</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cs typeface="Arial" pitchFamily="34" charset="0"/>
              </a:rPr>
              <a:t> nie </a:t>
            </a:r>
            <a:r>
              <a:rPr kumimoji="0" lang="pl-PL" sz="1000" b="0" i="0" u="none" strike="noStrike" cap="none" normalizeH="0" baseline="0" dirty="0" smtClean="0">
                <a:ln>
                  <a:noFill/>
                </a:ln>
                <a:solidFill>
                  <a:schemeClr val="tx1"/>
                </a:solidFill>
                <a:effectLst/>
                <a:latin typeface="Calibri" pitchFamily="34" charset="0"/>
                <a:cs typeface="Arial" pitchFamily="34" charset="0"/>
              </a:rPr>
              <a:t>wcześniej niż 30,                   </a:t>
            </a:r>
            <a:br>
              <a:rPr kumimoji="0" lang="pl-PL" sz="1000" b="0" i="0" u="none" strike="noStrike" cap="none" normalizeH="0" baseline="0" dirty="0" smtClean="0">
                <a:ln>
                  <a:noFill/>
                </a:ln>
                <a:solidFill>
                  <a:schemeClr val="tx1"/>
                </a:solidFill>
                <a:effectLst/>
                <a:latin typeface="Calibri" pitchFamily="34" charset="0"/>
                <a:cs typeface="Arial" pitchFamily="34" charset="0"/>
              </a:rPr>
            </a:br>
            <a:r>
              <a:rPr kumimoji="0" lang="pl-PL" sz="1000" b="0" i="0" u="none" strike="noStrike" cap="none" normalizeH="0" baseline="0" dirty="0" smtClean="0">
                <a:ln>
                  <a:noFill/>
                </a:ln>
                <a:solidFill>
                  <a:schemeClr val="tx1"/>
                </a:solidFill>
                <a:effectLst/>
                <a:latin typeface="Calibri" pitchFamily="34" charset="0"/>
                <a:cs typeface="Arial" pitchFamily="34" charset="0"/>
              </a:rPr>
              <a:t>nie później niż 14 dni </a:t>
            </a:r>
            <a:br>
              <a:rPr kumimoji="0" lang="pl-PL" sz="1000" b="0" i="0" u="none" strike="noStrike" cap="none" normalizeH="0" baseline="0" dirty="0" smtClean="0">
                <a:ln>
                  <a:noFill/>
                </a:ln>
                <a:solidFill>
                  <a:schemeClr val="tx1"/>
                </a:solidFill>
                <a:effectLst/>
                <a:latin typeface="Calibri" pitchFamily="34" charset="0"/>
                <a:cs typeface="Arial" pitchFamily="34" charset="0"/>
              </a:rPr>
            </a:br>
            <a:r>
              <a:rPr kumimoji="0" lang="pl-PL" sz="1000" b="0" i="0" u="none" strike="noStrike" cap="none" normalizeH="0" baseline="0" dirty="0" smtClean="0">
                <a:ln>
                  <a:noFill/>
                </a:ln>
                <a:solidFill>
                  <a:schemeClr val="tx1"/>
                </a:solidFill>
                <a:effectLst/>
                <a:latin typeface="Calibri" pitchFamily="34" charset="0"/>
                <a:cs typeface="Arial" pitchFamily="34" charset="0"/>
              </a:rPr>
              <a:t>przed planowanym terminem </a:t>
            </a:r>
            <a:r>
              <a:rPr kumimoji="0" lang="pl-PL" sz="1100" b="0" i="0" u="none" strike="noStrike" cap="none" normalizeH="0" baseline="0" dirty="0" smtClean="0">
                <a:ln>
                  <a:noFill/>
                </a:ln>
                <a:solidFill>
                  <a:schemeClr val="tx1"/>
                </a:solidFill>
                <a:effectLst/>
                <a:latin typeface="Times New Roman" pitchFamily="18" charset="0"/>
                <a:cs typeface="Arial" pitchFamily="34" charset="0"/>
              </a:rPr>
              <a:t/>
            </a:r>
            <a:br>
              <a:rPr kumimoji="0" lang="pl-PL" sz="1100" b="0" i="0" u="none" strike="noStrike" cap="none" normalizeH="0" baseline="0" dirty="0" smtClean="0">
                <a:ln>
                  <a:noFill/>
                </a:ln>
                <a:solidFill>
                  <a:schemeClr val="tx1"/>
                </a:solidFill>
                <a:effectLst/>
                <a:latin typeface="Times New Roman" pitchFamily="18" charset="0"/>
                <a:cs typeface="Arial" pitchFamily="34" charset="0"/>
              </a:rPr>
            </a:br>
            <a:r>
              <a:rPr kumimoji="0" lang="pl-PL" sz="1100" b="0" i="0" u="none" strike="noStrike" cap="none" normalizeH="0" baseline="0" dirty="0" smtClean="0">
                <a:ln>
                  <a:noFill/>
                </a:ln>
                <a:solidFill>
                  <a:schemeClr val="tx1"/>
                </a:solidFill>
                <a:effectLst/>
                <a:latin typeface="Calibri" pitchFamily="34" charset="0"/>
                <a:cs typeface="Arial" pitchFamily="34" charset="0"/>
              </a:rPr>
              <a:t>naboru</a:t>
            </a: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1" name="Text Box 3"/>
          <p:cNvSpPr txBox="1">
            <a:spLocks noChangeArrowheads="1"/>
          </p:cNvSpPr>
          <p:nvPr/>
        </p:nvSpPr>
        <p:spPr bwMode="auto">
          <a:xfrm>
            <a:off x="2555776" y="2564904"/>
            <a:ext cx="1116013" cy="896094"/>
          </a:xfrm>
          <a:prstGeom prst="rect">
            <a:avLst/>
          </a:prstGeom>
          <a:solidFill>
            <a:schemeClr val="accent5">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cs typeface="Arial" pitchFamily="34" charset="0"/>
              </a:rPr>
              <a:t>NABÓR </a:t>
            </a:r>
            <a:r>
              <a:rPr kumimoji="0" lang="pl-PL" sz="1100" b="0" i="0" u="none" strike="noStrike" cap="none" normalizeH="0" baseline="0" smtClean="0">
                <a:ln>
                  <a:noFill/>
                </a:ln>
                <a:solidFill>
                  <a:srgbClr val="FF0000"/>
                </a:solidFill>
                <a:effectLst/>
                <a:latin typeface="Calibri" pitchFamily="34" charset="0"/>
                <a:cs typeface="Arial" pitchFamily="34" charset="0"/>
              </a:rPr>
              <a:t>30 DNI</a:t>
            </a:r>
            <a:endParaRPr kumimoji="0" lang="pl-PL" sz="1800" b="0" i="0" u="none" strike="noStrike" cap="none" normalizeH="0" baseline="0" smtClean="0">
              <a:ln>
                <a:noFill/>
              </a:ln>
              <a:solidFill>
                <a:schemeClr val="tx1"/>
              </a:solidFill>
              <a:effectLst/>
              <a:latin typeface="Arial" pitchFamily="34" charset="0"/>
              <a:cs typeface="Arial" pitchFamily="34" charset="0"/>
            </a:endParaRPr>
          </a:p>
        </p:txBody>
      </p:sp>
      <p:sp>
        <p:nvSpPr>
          <p:cNvPr id="2052" name="Text Box 4"/>
          <p:cNvSpPr txBox="1">
            <a:spLocks noChangeArrowheads="1"/>
          </p:cNvSpPr>
          <p:nvPr/>
        </p:nvSpPr>
        <p:spPr bwMode="auto">
          <a:xfrm>
            <a:off x="4139952" y="2564904"/>
            <a:ext cx="936625" cy="936104"/>
          </a:xfrm>
          <a:prstGeom prst="rect">
            <a:avLst/>
          </a:prstGeom>
          <a:solidFill>
            <a:schemeClr val="accent5">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100" b="0" i="0" u="none" strike="noStrike" cap="none" normalizeH="0" baseline="0" smtClean="0">
                <a:ln>
                  <a:noFill/>
                </a:ln>
                <a:solidFill>
                  <a:srgbClr val="FF0000"/>
                </a:solidFill>
                <a:effectLst/>
                <a:latin typeface="Calibri" pitchFamily="34" charset="0"/>
                <a:cs typeface="Arial" pitchFamily="34" charset="0"/>
              </a:rPr>
              <a:t>45 DNI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sz="1100" b="0" i="0" u="none" strike="noStrike" cap="none" normalizeH="0" baseline="0" smtClean="0">
                <a:ln>
                  <a:noFill/>
                </a:ln>
                <a:solidFill>
                  <a:schemeClr val="tx1"/>
                </a:solidFill>
                <a:effectLst/>
                <a:latin typeface="Calibri" pitchFamily="34" charset="0"/>
                <a:cs typeface="Arial" pitchFamily="34" charset="0"/>
              </a:rPr>
              <a:t>OCENA  I WYBÓR</a:t>
            </a:r>
            <a:endParaRPr kumimoji="0" lang="pl-PL" sz="1800" b="0" i="0" u="none" strike="noStrike" cap="none" normalizeH="0" baseline="0" smtClean="0">
              <a:ln>
                <a:noFill/>
              </a:ln>
              <a:solidFill>
                <a:schemeClr val="tx1"/>
              </a:solidFill>
              <a:effectLst/>
              <a:latin typeface="Arial" pitchFamily="34" charset="0"/>
              <a:cs typeface="Arial" pitchFamily="34" charset="0"/>
            </a:endParaRPr>
          </a:p>
        </p:txBody>
      </p:sp>
      <p:sp>
        <p:nvSpPr>
          <p:cNvPr id="2053" name="Text Box 5"/>
          <p:cNvSpPr txBox="1">
            <a:spLocks noChangeArrowheads="1"/>
          </p:cNvSpPr>
          <p:nvPr/>
        </p:nvSpPr>
        <p:spPr bwMode="auto">
          <a:xfrm>
            <a:off x="5508104" y="2564904"/>
            <a:ext cx="1239837" cy="1160463"/>
          </a:xfrm>
          <a:prstGeom prst="rect">
            <a:avLst/>
          </a:prstGeom>
          <a:solidFill>
            <a:schemeClr val="accent5">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100" b="0" i="0" u="none" strike="noStrike" cap="none" normalizeH="0" baseline="0" dirty="0" smtClean="0">
                <a:ln>
                  <a:noFill/>
                </a:ln>
                <a:solidFill>
                  <a:srgbClr val="FF0000"/>
                </a:solidFill>
                <a:effectLst/>
                <a:latin typeface="Calibri" pitchFamily="34" charset="0"/>
                <a:cs typeface="Arial" pitchFamily="34" charset="0"/>
              </a:rPr>
              <a:t>7 DNI</a:t>
            </a:r>
            <a:r>
              <a:rPr kumimoji="0" lang="pl-PL" sz="1100" b="0" i="0" u="none" strike="noStrike" cap="none" normalizeH="0" baseline="0" dirty="0" smtClean="0">
                <a:ln>
                  <a:noFill/>
                </a:ln>
                <a:solidFill>
                  <a:schemeClr val="tx1"/>
                </a:solidFill>
                <a:effectLst/>
                <a:latin typeface="Calibri" pitchFamily="34" charset="0"/>
                <a:cs typeface="Arial" pitchFamily="34" charset="0"/>
              </a:rPr>
              <a:t> </a:t>
            </a:r>
            <a:r>
              <a:rPr kumimoji="0" lang="pl-PL" sz="1000" b="0" i="0" u="none" strike="noStrike" cap="none" normalizeH="0" baseline="0" dirty="0" smtClean="0">
                <a:ln>
                  <a:noFill/>
                </a:ln>
                <a:solidFill>
                  <a:schemeClr val="tx1"/>
                </a:solidFill>
                <a:effectLst/>
                <a:latin typeface="Calibri" pitchFamily="34" charset="0"/>
                <a:cs typeface="Arial" pitchFamily="34" charset="0"/>
              </a:rPr>
              <a:t>PISEMNA INFORMACJADO BENEFICJENTÓW /PRZEKAZANIE DOKUMENTÓW DO ZW/PROTESTY</a:t>
            </a:r>
            <a:endParaRPr kumimoji="0" lang="pl-PL"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4" name="Text Box 6"/>
          <p:cNvSpPr txBox="1">
            <a:spLocks noChangeArrowheads="1"/>
          </p:cNvSpPr>
          <p:nvPr/>
        </p:nvSpPr>
        <p:spPr bwMode="auto">
          <a:xfrm>
            <a:off x="7092280" y="2564904"/>
            <a:ext cx="1239837" cy="1158875"/>
          </a:xfrm>
          <a:prstGeom prst="rect">
            <a:avLst/>
          </a:prstGeom>
          <a:solidFill>
            <a:schemeClr val="accent5">
              <a:lumMod val="20000"/>
              <a:lumOff val="80000"/>
            </a:scheme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100" b="0" i="0" u="none" strike="noStrike" cap="none" normalizeH="0" baseline="0" smtClean="0">
                <a:ln>
                  <a:noFill/>
                </a:ln>
                <a:solidFill>
                  <a:srgbClr val="FF0000"/>
                </a:solidFill>
                <a:effectLst/>
                <a:latin typeface="Calibri" pitchFamily="34" charset="0"/>
                <a:cs typeface="Arial" pitchFamily="34" charset="0"/>
              </a:rPr>
              <a:t>30 DNI </a:t>
            </a:r>
            <a:r>
              <a:rPr kumimoji="0" lang="pl-PL" sz="1100" b="0" i="0" u="none" strike="noStrike" cap="none" normalizeH="0" baseline="0" smtClean="0">
                <a:ln>
                  <a:noFill/>
                </a:ln>
                <a:solidFill>
                  <a:schemeClr val="tx1"/>
                </a:solidFill>
                <a:effectLst/>
                <a:latin typeface="Calibri" pitchFamily="34" charset="0"/>
                <a:cs typeface="Arial" pitchFamily="34" charset="0"/>
              </a:rPr>
              <a:t>ROZPATRZENIE WNIOSKU W UM</a:t>
            </a:r>
            <a:endParaRPr kumimoji="0" lang="pl-PL"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Strzałka w prawo 20"/>
          <p:cNvSpPr/>
          <p:nvPr/>
        </p:nvSpPr>
        <p:spPr>
          <a:xfrm>
            <a:off x="2267744" y="2924944"/>
            <a:ext cx="144016"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2" name="Strzałka w prawo 21"/>
          <p:cNvSpPr/>
          <p:nvPr/>
        </p:nvSpPr>
        <p:spPr>
          <a:xfrm>
            <a:off x="3851920" y="2924944"/>
            <a:ext cx="144016"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4" name="Strzałka w prawo 23"/>
          <p:cNvSpPr/>
          <p:nvPr/>
        </p:nvSpPr>
        <p:spPr>
          <a:xfrm>
            <a:off x="5220072" y="2924944"/>
            <a:ext cx="144016"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5" name="Strzałka w prawo 24"/>
          <p:cNvSpPr/>
          <p:nvPr/>
        </p:nvSpPr>
        <p:spPr>
          <a:xfrm>
            <a:off x="6876256" y="2996952"/>
            <a:ext cx="144016" cy="720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6" name="Rectangle 1"/>
          <p:cNvSpPr>
            <a:spLocks noChangeArrowheads="1"/>
          </p:cNvSpPr>
          <p:nvPr/>
        </p:nvSpPr>
        <p:spPr bwMode="auto">
          <a:xfrm>
            <a:off x="539552" y="4077072"/>
            <a:ext cx="8143932"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Wnioski składamy w Biurze LGD                                    „Zakole Dolnej Wisły” </a:t>
            </a:r>
          </a:p>
          <a:p>
            <a:pPr lvl="0" algn="ctr" fontAlgn="base">
              <a:spcBef>
                <a:spcPct val="0"/>
              </a:spcBef>
              <a:spcAft>
                <a:spcPct val="0"/>
              </a:spcAft>
            </a:pPr>
            <a:r>
              <a:rPr lang="pl-PL" sz="2800" b="1" dirty="0" smtClean="0">
                <a:solidFill>
                  <a:srgbClr val="85DB45"/>
                </a:solidFill>
                <a:ea typeface="Calibri" pitchFamily="34" charset="0"/>
                <a:cs typeface="Vijaya" pitchFamily="34" charset="0"/>
              </a:rPr>
              <a:t>ul. Chełmińska 7b</a:t>
            </a:r>
          </a:p>
          <a:p>
            <a:pPr lvl="0" algn="ctr" fontAlgn="base">
              <a:spcBef>
                <a:spcPct val="0"/>
              </a:spcBef>
              <a:spcAft>
                <a:spcPct val="0"/>
              </a:spcAft>
            </a:pPr>
            <a:r>
              <a:rPr lang="pl-PL" sz="2800" b="1" dirty="0" smtClean="0">
                <a:solidFill>
                  <a:srgbClr val="85DB45"/>
                </a:solidFill>
                <a:ea typeface="Calibri" pitchFamily="34" charset="0"/>
                <a:cs typeface="Vijaya" pitchFamily="34" charset="0"/>
              </a:rPr>
              <a:t>86-253 Kijewo Królewskie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71600" y="1556792"/>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687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827584" y="1484784"/>
            <a:ext cx="7344816"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pl-PL" sz="2800" b="1" dirty="0" smtClean="0">
                <a:solidFill>
                  <a:srgbClr val="85DB45"/>
                </a:solidFill>
                <a:ea typeface="Calibri" pitchFamily="34" charset="0"/>
                <a:cs typeface="Vijaya" pitchFamily="34" charset="0"/>
              </a:rPr>
              <a:t>Kryteria wyboru projektów:</a:t>
            </a:r>
          </a:p>
          <a:p>
            <a:pPr lvl="0" algn="ctr" fontAlgn="base">
              <a:spcBef>
                <a:spcPct val="0"/>
              </a:spcBef>
              <a:spcAft>
                <a:spcPct val="0"/>
              </a:spcAft>
            </a:pPr>
            <a:endParaRPr lang="pl-PL" sz="2800" b="1" dirty="0" smtClean="0">
              <a:solidFill>
                <a:srgbClr val="85DB45"/>
              </a:solidFill>
              <a:ea typeface="Calibri" pitchFamily="34" charset="0"/>
              <a:cs typeface="Vijaya" pitchFamily="34" charset="0"/>
            </a:endParaRPr>
          </a:p>
          <a:p>
            <a:pPr lvl="0" algn="ctr" fontAlgn="base">
              <a:spcBef>
                <a:spcPct val="0"/>
              </a:spcBef>
              <a:spcAft>
                <a:spcPct val="0"/>
              </a:spcAft>
            </a:pPr>
            <a:r>
              <a:rPr lang="pl-PL" sz="2800" b="1" dirty="0" smtClean="0">
                <a:solidFill>
                  <a:srgbClr val="85DB45"/>
                </a:solidFill>
                <a:ea typeface="Calibri" pitchFamily="34" charset="0"/>
                <a:cs typeface="Vijaya" pitchFamily="34" charset="0"/>
              </a:rPr>
              <a:t> </a:t>
            </a:r>
          </a:p>
        </p:txBody>
      </p:sp>
      <p:sp>
        <p:nvSpPr>
          <p:cNvPr id="8" name="Prostokąt 7"/>
          <p:cNvSpPr/>
          <p:nvPr/>
        </p:nvSpPr>
        <p:spPr>
          <a:xfrm>
            <a:off x="179512" y="1628800"/>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95536" y="2132856"/>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428564" y="1988840"/>
            <a:ext cx="871543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sz="2000" b="1" dirty="0" smtClean="0">
              <a:latin typeface="Adobe Caslon Pro Bold" pitchFamily="18" charset="0"/>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
        <p:nvSpPr>
          <p:cNvPr id="12" name="Symbol zastępczy tekstu 3"/>
          <p:cNvSpPr txBox="1">
            <a:spLocks/>
          </p:cNvSpPr>
          <p:nvPr/>
        </p:nvSpPr>
        <p:spPr>
          <a:xfrm>
            <a:off x="323528" y="1268760"/>
            <a:ext cx="8691372" cy="4454282"/>
          </a:xfrm>
          <a:prstGeom prst="rect">
            <a:avLst/>
          </a:prstGeom>
          <a:ln>
            <a:no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noProof="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32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a:ln>
                <a:noFill/>
              </a:ln>
              <a:solidFill>
                <a:schemeClr val="tx1"/>
              </a:solidFill>
              <a:effectLst/>
              <a:uLnTx/>
              <a:uFillTx/>
              <a:latin typeface="+mn-lt"/>
              <a:ea typeface="+mn-ea"/>
              <a:cs typeface="+mn-cs"/>
            </a:endParaRPr>
          </a:p>
        </p:txBody>
      </p:sp>
      <p:graphicFrame>
        <p:nvGraphicFramePr>
          <p:cNvPr id="23" name="Tabela 22"/>
          <p:cNvGraphicFramePr>
            <a:graphicFrameLocks noGrp="1"/>
          </p:cNvGraphicFramePr>
          <p:nvPr/>
        </p:nvGraphicFramePr>
        <p:xfrm>
          <a:off x="2699792" y="2204864"/>
          <a:ext cx="4608512" cy="3291840"/>
        </p:xfrm>
        <a:graphic>
          <a:graphicData uri="http://schemas.openxmlformats.org/drawingml/2006/table">
            <a:tbl>
              <a:tblPr>
                <a:tableStyleId>{2D5ABB26-0587-4C30-8999-92F81FD0307C}</a:tableStyleId>
              </a:tblPr>
              <a:tblGrid>
                <a:gridCol w="4608512"/>
              </a:tblGrid>
              <a:tr h="243457">
                <a:tc>
                  <a:txBody>
                    <a:bodyPr/>
                    <a:lstStyle/>
                    <a:p>
                      <a:pPr algn="l">
                        <a:spcAft>
                          <a:spcPts val="0"/>
                        </a:spcAft>
                        <a:buFont typeface="Arial" pitchFamily="34" charset="0"/>
                        <a:buNone/>
                      </a:pP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Liczba nowych miejsc pracy</a:t>
                      </a: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Innowacyjność</a:t>
                      </a: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Preferowane grupy wnioskodawców</a:t>
                      </a: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Ochrona środowiska oraz klimatu</a:t>
                      </a: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None/>
                      </a:pP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Wkład własny</a:t>
                      </a:r>
                      <a:endParaRPr lang="pl-PL" sz="1800" dirty="0">
                        <a:latin typeface="Calibri"/>
                        <a:ea typeface="MS Mincho"/>
                        <a:cs typeface="Times New Roman"/>
                      </a:endParaRPr>
                    </a:p>
                  </a:txBody>
                  <a:tcPr marL="68580" marR="68580" marT="0" marB="0"/>
                </a:tc>
              </a:tr>
              <a:tr h="243457">
                <a:tc>
                  <a:txBody>
                    <a:bodyPr/>
                    <a:lstStyle/>
                    <a:p>
                      <a:pPr marL="13970" algn="l">
                        <a:spcAft>
                          <a:spcPts val="600"/>
                        </a:spcAft>
                        <a:buFont typeface="Arial" pitchFamily="34" charset="0"/>
                        <a:buNone/>
                      </a:pPr>
                      <a:endParaRPr lang="pl-PL" sz="1800" dirty="0">
                        <a:latin typeface="Calibri"/>
                        <a:ea typeface="MS Mincho"/>
                        <a:cs typeface="Times New Roman"/>
                      </a:endParaRPr>
                    </a:p>
                  </a:txBody>
                  <a:tcPr marL="68580" marR="68580" marT="0" marB="0" anchor="ctr"/>
                </a:tc>
              </a:tr>
              <a:tr h="243457">
                <a:tc>
                  <a:txBody>
                    <a:bodyPr/>
                    <a:lstStyle/>
                    <a:p>
                      <a:pPr algn="l">
                        <a:spcAft>
                          <a:spcPts val="0"/>
                        </a:spcAft>
                        <a:buFont typeface="Arial" pitchFamily="34" charset="0"/>
                        <a:buChar char="•"/>
                      </a:pPr>
                      <a:r>
                        <a:rPr lang="pl-PL" sz="1800" dirty="0"/>
                        <a:t>Doświadczenie Wnioskodawcy </a:t>
                      </a: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Podnoszenie kompetencji</a:t>
                      </a: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None/>
                      </a:pPr>
                      <a:endParaRPr lang="pl-PL" sz="1800" dirty="0">
                        <a:latin typeface="Calibri"/>
                        <a:ea typeface="MS Mincho"/>
                        <a:cs typeface="Times New Roman"/>
                      </a:endParaRPr>
                    </a:p>
                  </a:txBody>
                  <a:tcPr marL="68580" marR="68580" marT="0" marB="0"/>
                </a:tc>
              </a:tr>
              <a:tr h="243457">
                <a:tc>
                  <a:txBody>
                    <a:bodyPr/>
                    <a:lstStyle/>
                    <a:p>
                      <a:pPr algn="l">
                        <a:spcAft>
                          <a:spcPts val="0"/>
                        </a:spcAft>
                        <a:buFont typeface="Arial" pitchFamily="34" charset="0"/>
                        <a:buChar char="•"/>
                      </a:pPr>
                      <a:r>
                        <a:rPr lang="pl-PL" sz="1800" dirty="0"/>
                        <a:t>Doradztwo biura LGD</a:t>
                      </a:r>
                      <a:endParaRPr lang="pl-PL" sz="1800" dirty="0">
                        <a:latin typeface="Calibri"/>
                        <a:ea typeface="MS Mincho"/>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971600" y="1556792"/>
            <a:ext cx="7072362" cy="428628"/>
          </a:xfrm>
        </p:spPr>
        <p:txBody>
          <a:bodyPr>
            <a:noAutofit/>
          </a:bodyPr>
          <a:lstStyle/>
          <a:p>
            <a:pPr lvl="0" fontAlgn="base">
              <a:spcAft>
                <a:spcPct val="0"/>
              </a:spcAft>
            </a:pPr>
            <a:r>
              <a:rPr lang="pl-PL" sz="2600" dirty="0" smtClean="0">
                <a:latin typeface="Adobe Garamond Pro Bold" pitchFamily="18" charset="0"/>
              </a:rPr>
              <a:t/>
            </a:r>
            <a:br>
              <a:rPr lang="pl-PL" sz="2600" dirty="0" smtClean="0">
                <a:latin typeface="Adobe Garamond Pro Bold"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u="sng" dirty="0">
                <a:latin typeface="Adobe Garamond Pro Bold" pitchFamily="18" charset="0"/>
                <a:ea typeface="Calibri" pitchFamily="34" charset="0"/>
                <a:cs typeface="Times New Roman" pitchFamily="18" charset="0"/>
              </a:rPr>
              <a:t/>
            </a:r>
            <a:br>
              <a:rPr lang="pl-PL" sz="2000" b="1" u="sng" dirty="0">
                <a:latin typeface="Adobe Garamond Pro Bold" pitchFamily="18" charset="0"/>
                <a:ea typeface="Calibri" pitchFamily="34" charset="0"/>
                <a:cs typeface="Times New Roman" pitchFamily="18" charset="0"/>
              </a:rPr>
            </a:br>
            <a:r>
              <a:rPr lang="pl-PL" sz="2000" b="1" dirty="0" smtClean="0">
                <a:solidFill>
                  <a:srgbClr val="92D050"/>
                </a:solidFill>
                <a:latin typeface="Adobe Garamond Pro Bold" pitchFamily="18" charset="0"/>
                <a:cs typeface="Arial" pitchFamily="34" charset="0"/>
              </a:rPr>
              <a:t/>
            </a:r>
            <a:br>
              <a:rPr lang="pl-PL" sz="2000" b="1" dirty="0" smtClean="0">
                <a:solidFill>
                  <a:srgbClr val="92D050"/>
                </a:solidFill>
                <a:latin typeface="Adobe Garamond Pro Bold" pitchFamily="18" charset="0"/>
                <a:cs typeface="Arial" pitchFamily="34" charset="0"/>
              </a:rPr>
            </a:br>
            <a:r>
              <a:rPr lang="pl-PL" sz="2000" b="1" dirty="0" smtClean="0">
                <a:solidFill>
                  <a:srgbClr val="92D050"/>
                </a:solidFill>
                <a:latin typeface="Adobe Garamond Pro Bold" pitchFamily="18" charset="0"/>
                <a:cs typeface="Arial" pitchFamily="34" charset="0"/>
              </a:rPr>
              <a:t> </a:t>
            </a:r>
            <a: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none"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0" i="0" u="none" strike="noStrike" cap="none" normalizeH="0" baseline="0" dirty="0" smtClean="0">
                <a:ln>
                  <a:noFill/>
                </a:ln>
                <a:solidFill>
                  <a:schemeClr val="tx1"/>
                </a:solidFill>
                <a:effectLst/>
                <a:latin typeface="Arial" pitchFamily="34" charset="0"/>
                <a:cs typeface="Arial" pitchFamily="34" charset="0"/>
              </a:rPr>
              <a:t/>
            </a:r>
            <a:br>
              <a:rPr kumimoji="0" lang="pl-PL" sz="2000" b="0" i="0" u="none" strike="noStrike" cap="none" normalizeH="0" baseline="0" dirty="0" smtClean="0">
                <a:ln>
                  <a:noFill/>
                </a:ln>
                <a:solidFill>
                  <a:schemeClr val="tx1"/>
                </a:solidFill>
                <a:effectLst/>
                <a:latin typeface="Arial" pitchFamily="34" charset="0"/>
                <a:cs typeface="Arial" pitchFamily="34" charset="0"/>
              </a:rPr>
            </a:br>
            <a:r>
              <a:rPr lang="pl-PL" sz="2000" b="1" dirty="0">
                <a:latin typeface="Adobe Garamond Pro Bold" pitchFamily="18" charset="0"/>
                <a:ea typeface="Calibri" pitchFamily="34" charset="0"/>
                <a:cs typeface="Times New Roman" pitchFamily="18" charset="0"/>
              </a:rPr>
              <a:t/>
            </a:r>
            <a:br>
              <a:rPr lang="pl-PL" sz="2000" b="1" dirty="0">
                <a:latin typeface="Adobe Garamond Pro Bold" pitchFamily="18" charset="0"/>
                <a:ea typeface="Calibri" pitchFamily="34" charset="0"/>
                <a:cs typeface="Times New Roman" pitchFamily="18" charset="0"/>
              </a:rPr>
            </a:br>
            <a: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t/>
            </a:r>
            <a:br>
              <a:rPr kumimoji="0" lang="pl-PL" sz="2000" b="1" i="0" u="sng" strike="noStrike" cap="none" normalizeH="0" baseline="0" dirty="0" smtClean="0">
                <a:ln>
                  <a:noFill/>
                </a:ln>
                <a:solidFill>
                  <a:schemeClr val="tx1"/>
                </a:solidFill>
                <a:effectLst/>
                <a:latin typeface="Adobe Garamond Pro Bold" pitchFamily="18" charset="0"/>
                <a:ea typeface="Calibri" pitchFamily="34" charset="0"/>
                <a:cs typeface="Times New Roman" pitchFamily="18" charset="0"/>
              </a:rPr>
            </a:br>
            <a:endParaRPr lang="pl-PL" sz="2300" dirty="0">
              <a:latin typeface="Adobe Garamond Pro Bold" pitchFamily="18" charset="0"/>
            </a:endParaRPr>
          </a:p>
        </p:txBody>
      </p:sp>
      <p:pic>
        <p:nvPicPr>
          <p:cNvPr id="1026" name="Picture 2" descr="C:\Users\Anna Pawlak\Desktop\b_zakole1.jpg"/>
          <p:cNvPicPr>
            <a:picLocks noChangeAspect="1" noChangeArrowheads="1"/>
          </p:cNvPicPr>
          <p:nvPr/>
        </p:nvPicPr>
        <p:blipFill>
          <a:blip r:embed="rId3" cstate="print"/>
          <a:srcRect/>
          <a:stretch>
            <a:fillRect/>
          </a:stretch>
        </p:blipFill>
        <p:spPr bwMode="auto">
          <a:xfrm>
            <a:off x="0" y="0"/>
            <a:ext cx="5715008" cy="1250151"/>
          </a:xfrm>
          <a:prstGeom prst="homePlate">
            <a:avLst/>
          </a:prstGeom>
          <a:noFill/>
          <a:ln>
            <a:solidFill>
              <a:schemeClr val="tx2">
                <a:lumMod val="40000"/>
                <a:lumOff val="60000"/>
              </a:schemeClr>
            </a:solidFill>
          </a:ln>
        </p:spPr>
      </p:pic>
      <p:sp>
        <p:nvSpPr>
          <p:cNvPr id="6" name="Prostokąt 5"/>
          <p:cNvSpPr/>
          <p:nvPr/>
        </p:nvSpPr>
        <p:spPr>
          <a:xfrm>
            <a:off x="0" y="1268760"/>
            <a:ext cx="9144000" cy="14287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pic>
        <p:nvPicPr>
          <p:cNvPr id="1028" name="Picture 4" descr="http://www.potrawyregionalne.pl/media/Image/lgd_konkurs/ldg_zakoledwisly.jpg"/>
          <p:cNvPicPr>
            <a:picLocks noChangeAspect="1" noChangeArrowheads="1"/>
          </p:cNvPicPr>
          <p:nvPr/>
        </p:nvPicPr>
        <p:blipFill>
          <a:blip r:embed="rId4" cstate="print"/>
          <a:srcRect/>
          <a:stretch>
            <a:fillRect/>
          </a:stretch>
        </p:blipFill>
        <p:spPr bwMode="auto">
          <a:xfrm>
            <a:off x="6715140" y="214290"/>
            <a:ext cx="1404978" cy="1053735"/>
          </a:xfrm>
          <a:prstGeom prst="rect">
            <a:avLst/>
          </a:prstGeom>
          <a:noFill/>
        </p:spPr>
      </p:pic>
      <p:sp>
        <p:nvSpPr>
          <p:cNvPr id="26625" name="Rectangle 1"/>
          <p:cNvSpPr>
            <a:spLocks noChangeArrowheads="1"/>
          </p:cNvSpPr>
          <p:nvPr/>
        </p:nvSpPr>
        <p:spPr bwMode="auto">
          <a:xfrm>
            <a:off x="827584" y="1700228"/>
            <a:ext cx="7344816"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endParaRPr lang="pl-PL" sz="2800" b="1" dirty="0" smtClean="0">
              <a:solidFill>
                <a:srgbClr val="85DB45"/>
              </a:solidFill>
              <a:ea typeface="Calibri" pitchFamily="34" charset="0"/>
              <a:cs typeface="Vijaya" pitchFamily="34" charset="0"/>
            </a:endParaRPr>
          </a:p>
          <a:p>
            <a:pPr lvl="0" algn="ctr" fontAlgn="base">
              <a:spcBef>
                <a:spcPct val="0"/>
              </a:spcBef>
              <a:spcAft>
                <a:spcPct val="0"/>
              </a:spcAft>
            </a:pPr>
            <a:r>
              <a:rPr lang="pl-PL" sz="2800" b="1" dirty="0" smtClean="0">
                <a:solidFill>
                  <a:srgbClr val="85DB45"/>
                </a:solidFill>
                <a:ea typeface="Calibri" pitchFamily="34" charset="0"/>
                <a:cs typeface="Vijaya" pitchFamily="34" charset="0"/>
              </a:rPr>
              <a:t> </a:t>
            </a:r>
          </a:p>
        </p:txBody>
      </p:sp>
      <p:sp>
        <p:nvSpPr>
          <p:cNvPr id="8" name="Prostokąt 7"/>
          <p:cNvSpPr/>
          <p:nvPr/>
        </p:nvSpPr>
        <p:spPr>
          <a:xfrm>
            <a:off x="179512" y="1628800"/>
            <a:ext cx="8501122" cy="3970318"/>
          </a:xfrm>
          <a:prstGeom prst="rect">
            <a:avLst/>
          </a:prstGeom>
        </p:spPr>
        <p:txBody>
          <a:bodyPr wrap="square">
            <a:spAutoFit/>
          </a:bodyPr>
          <a:lstStyle/>
          <a:p>
            <a:endParaRPr lang="pl-PL"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a:p>
            <a:endParaRPr lang="pl-PL" b="1" dirty="0" smtClean="0">
              <a:solidFill>
                <a:srgbClr val="FF0000"/>
              </a:solidFill>
              <a:latin typeface="Adobe Garamond Pro" pitchFamily="18" charset="0"/>
              <a:cs typeface="Times New Roman" pitchFamily="18" charset="0"/>
            </a:endParaRPr>
          </a:p>
        </p:txBody>
      </p:sp>
      <p:sp>
        <p:nvSpPr>
          <p:cNvPr id="39937" name="Rectangle 1"/>
          <p:cNvSpPr>
            <a:spLocks noChangeArrowheads="1"/>
          </p:cNvSpPr>
          <p:nvPr/>
        </p:nvSpPr>
        <p:spPr bwMode="auto">
          <a:xfrm>
            <a:off x="395536" y="2132856"/>
            <a:ext cx="8501122" cy="153888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pl-PL" sz="2000" b="1" dirty="0" smtClean="0"/>
          </a:p>
          <a:p>
            <a:pPr algn="ctr"/>
            <a:endParaRPr lang="pl-PL" sz="2000" dirty="0" smtClean="0"/>
          </a:p>
          <a:p>
            <a:r>
              <a:rPr lang="pl-PL" dirty="0" smtClean="0"/>
              <a:t> </a:t>
            </a:r>
          </a:p>
          <a:p>
            <a:endParaRPr lang="pl-PL" dirty="0" smtClean="0"/>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b="0" i="0" u="none" strike="noStrike" cap="none" normalizeH="0" baseline="0" dirty="0" smtClean="0">
              <a:ln>
                <a:noFill/>
              </a:ln>
              <a:solidFill>
                <a:schemeClr val="tx1"/>
              </a:solidFill>
              <a:effectLst/>
              <a:latin typeface="Arial" pitchFamily="34" charset="0"/>
              <a:cs typeface="Arial" pitchFamily="34" charset="0"/>
            </a:endParaRPr>
          </a:p>
        </p:txBody>
      </p:sp>
      <p:sp>
        <p:nvSpPr>
          <p:cNvPr id="60417" name="Rectangle 1"/>
          <p:cNvSpPr>
            <a:spLocks noChangeArrowheads="1"/>
          </p:cNvSpPr>
          <p:nvPr/>
        </p:nvSpPr>
        <p:spPr bwMode="auto">
          <a:xfrm>
            <a:off x="2915816" y="3038182"/>
            <a:ext cx="324036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pl-PL" sz="2400" b="1" dirty="0" smtClean="0">
                <a:latin typeface="+mj-lt"/>
              </a:rPr>
              <a:t>DZIĘKUJĘ ZA UWAGĘ </a:t>
            </a:r>
            <a:r>
              <a:rPr lang="pl-PL" sz="2000" b="1" dirty="0" smtClean="0">
                <a:latin typeface="Adobe Caslon Pro Bold" pitchFamily="18" charset="0"/>
                <a:sym typeface="Wingdings" pitchFamily="2" charset="2"/>
              </a:rPr>
              <a:t></a:t>
            </a:r>
          </a:p>
          <a:p>
            <a:endParaRPr lang="pl-PL" sz="2000" b="1" dirty="0" smtClean="0">
              <a:latin typeface="Adobe Caslon Pro Bold" pitchFamily="18" charset="0"/>
              <a:sym typeface="Wingdings" pitchFamily="2" charset="2"/>
            </a:endParaRPr>
          </a:p>
          <a:p>
            <a:endParaRPr lang="pl-PL" sz="2000" b="1" dirty="0" smtClean="0">
              <a:latin typeface="Adobe Caslon Pro Bold" pitchFamily="18" charset="0"/>
              <a:sym typeface="Wingdings" pitchFamily="2" charset="2"/>
            </a:endParaRPr>
          </a:p>
          <a:p>
            <a:endParaRPr lang="pl-PL" sz="2000" b="1" dirty="0" smtClean="0">
              <a:latin typeface="Adobe Caslon Pro Bold" pitchFamily="18" charset="0"/>
              <a:sym typeface="Wingdings" pitchFamily="2" charset="2"/>
            </a:endParaRPr>
          </a:p>
        </p:txBody>
      </p:sp>
      <p:sp>
        <p:nvSpPr>
          <p:cNvPr id="11" name="Symbol zastępczy tekstu 3"/>
          <p:cNvSpPr txBox="1">
            <a:spLocks/>
          </p:cNvSpPr>
          <p:nvPr/>
        </p:nvSpPr>
        <p:spPr>
          <a:xfrm>
            <a:off x="356616" y="1417320"/>
            <a:ext cx="8673084" cy="5239513"/>
          </a:xfrm>
          <a:prstGeom prst="rect">
            <a:avLst/>
          </a:prstGeom>
          <a:ln>
            <a:noFill/>
          </a:ln>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pl-PL" sz="1800" b="1"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b="1" dirty="0" smtClean="0">
              <a:solidFill>
                <a:schemeClr val="tx1">
                  <a:tint val="75000"/>
                </a:schemeClr>
              </a:solidFill>
              <a:latin typeface="Bookman Old Style" panose="02050604050505020204" pitchFamily="18"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000" b="1" i="0" u="none" strike="noStrike" kern="1200" cap="none" spc="0" normalizeH="0" baseline="0" noProof="0" dirty="0" smtClean="0">
              <a:ln>
                <a:noFill/>
              </a:ln>
              <a:solidFill>
                <a:srgbClr val="00B050"/>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542925" marR="0" lvl="0" indent="-542925"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none"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p:txBody>
      </p:sp>
      <p:sp>
        <p:nvSpPr>
          <p:cNvPr id="12" name="Symbol zastępczy tekstu 3"/>
          <p:cNvSpPr txBox="1">
            <a:spLocks/>
          </p:cNvSpPr>
          <p:nvPr/>
        </p:nvSpPr>
        <p:spPr>
          <a:xfrm>
            <a:off x="323528" y="1268760"/>
            <a:ext cx="8691372" cy="4454282"/>
          </a:xfrm>
          <a:prstGeom prst="rect">
            <a:avLst/>
          </a:prstGeom>
          <a:ln>
            <a:noFill/>
          </a:ln>
        </p:spPr>
        <p:txBody>
          <a:bodyPr vert="horz" lIns="91440" tIns="45720" rIns="91440" bIns="45720" rtlCol="0">
            <a:no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1" i="1" u="sng" strike="noStrike" kern="1200" cap="none" spc="0" normalizeH="0" baseline="0" noProof="0" dirty="0" smtClean="0">
              <a:ln>
                <a:noFill/>
              </a:ln>
              <a:solidFill>
                <a:schemeClr val="accent1"/>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1800" b="0" i="0" u="none" strike="noStrike" kern="1200" cap="none" spc="0" normalizeH="0" baseline="0" noProof="0" dirty="0" smtClean="0">
              <a:ln>
                <a:noFill/>
              </a:ln>
              <a:solidFill>
                <a:schemeClr val="tx1">
                  <a:tint val="75000"/>
                </a:schemeClr>
              </a:solidFill>
              <a:effectLst/>
              <a:uLnTx/>
              <a:uFillTx/>
              <a:latin typeface="Bookman Old Style" panose="02050604050505020204" pitchFamily="18"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lang="pl-PL" noProof="0" dirty="0" smtClean="0"/>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32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smtClean="0">
              <a:ln>
                <a:noFill/>
              </a:ln>
              <a:solidFill>
                <a:schemeClr val="tx1"/>
              </a:solidFill>
              <a:effectLst/>
              <a:uLnTx/>
              <a:uFillTx/>
              <a:latin typeface="+mn-lt"/>
              <a:ea typeface="+mn-ea"/>
              <a:cs typeface="+mn-cs"/>
            </a:endParaRPr>
          </a:p>
          <a:p>
            <a:pPr marL="265113" marR="0" lvl="2"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pl-PL" sz="2400" b="0" i="0" u="none" strike="noStrike" kern="1200" cap="none" spc="0" normalizeH="0" baseline="0" noProof="0" dirty="0">
              <a:ln>
                <a:noFill/>
              </a:ln>
              <a:solidFill>
                <a:schemeClr val="tx1"/>
              </a:solidFill>
              <a:effectLst/>
              <a:uLnTx/>
              <a:uFillTx/>
              <a:latin typeface="+mn-lt"/>
              <a:ea typeface="+mn-ea"/>
              <a:cs typeface="+mn-cs"/>
            </a:endParaRPr>
          </a:p>
        </p:txBody>
      </p:sp>
      <p:pic>
        <p:nvPicPr>
          <p:cNvPr id="107522" name="Picture 2" descr="C:\Users\user\Desktop\LOGOTYPY\pasek 2014-20.jpg"/>
          <p:cNvPicPr>
            <a:picLocks noChangeAspect="1" noChangeArrowheads="1"/>
          </p:cNvPicPr>
          <p:nvPr/>
        </p:nvPicPr>
        <p:blipFill>
          <a:blip r:embed="rId5" cstate="print"/>
          <a:srcRect/>
          <a:stretch>
            <a:fillRect/>
          </a:stretch>
        </p:blipFill>
        <p:spPr bwMode="auto">
          <a:xfrm>
            <a:off x="1259632" y="4077072"/>
            <a:ext cx="6480720" cy="734633"/>
          </a:xfrm>
          <a:prstGeom prst="rect">
            <a:avLst/>
          </a:prstGeom>
          <a:noFill/>
        </p:spPr>
      </p:pic>
      <p:sp>
        <p:nvSpPr>
          <p:cNvPr id="13" name="Prostokąt 12"/>
          <p:cNvSpPr/>
          <p:nvPr/>
        </p:nvSpPr>
        <p:spPr>
          <a:xfrm>
            <a:off x="827584" y="4941168"/>
            <a:ext cx="7344816" cy="1600438"/>
          </a:xfrm>
          <a:prstGeom prst="rect">
            <a:avLst/>
          </a:prstGeom>
        </p:spPr>
        <p:txBody>
          <a:bodyPr wrap="square">
            <a:spAutoFit/>
          </a:bodyPr>
          <a:lstStyle/>
          <a:p>
            <a:pPr algn="ctr"/>
            <a:r>
              <a:rPr lang="pl-PL" sz="1400" b="1" dirty="0" smtClean="0"/>
              <a:t>Materiał opracowany przez: Lokalną Grupę Działania „Zakole Dolnej Wisły” w ramach wdrażania Planu Komunikacji</a:t>
            </a:r>
          </a:p>
          <a:p>
            <a:pPr algn="ctr"/>
            <a:r>
              <a:rPr lang="pl-PL" sz="1400" b="1" dirty="0" smtClean="0"/>
              <a:t>Instytucja Zarządzająca PROW 2014-2020 – Minister Rolnictwa i Rozwoju Wsi.</a:t>
            </a:r>
          </a:p>
          <a:p>
            <a:pPr algn="ctr"/>
            <a:r>
              <a:rPr lang="pl-PL" sz="1400" b="1" dirty="0" smtClean="0"/>
              <a:t>„Europejski Fundusz Rolny na </a:t>
            </a:r>
            <a:r>
              <a:rPr lang="pl-PL" sz="1400" b="1" dirty="0" err="1" smtClean="0"/>
              <a:t>rzecz</a:t>
            </a:r>
            <a:r>
              <a:rPr lang="pl-PL" sz="1400" b="1" dirty="0" smtClean="0"/>
              <a:t> Rozwoju Obszarów Wiejskich:  </a:t>
            </a:r>
          </a:p>
          <a:p>
            <a:pPr algn="ctr"/>
            <a:r>
              <a:rPr lang="pl-PL" sz="1400" b="1" dirty="0" smtClean="0"/>
              <a:t>Europa inwestująca w obszary wiejskie”.</a:t>
            </a:r>
          </a:p>
          <a:p>
            <a:pPr algn="ctr"/>
            <a:r>
              <a:rPr lang="pl-PL" sz="1400" b="1" dirty="0" smtClean="0"/>
              <a:t>Materiał współfinansowany ze środków Unii Europejskiej w ramach Programu Rozwoju Obszarów na lata 2014-2020.</a:t>
            </a:r>
            <a:endParaRPr lang="pl-PL" sz="1400" b="1"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1085</TotalTime>
  <Words>2907</Words>
  <Application>Microsoft Office PowerPoint</Application>
  <PresentationFormat>Pokaz na ekranie (4:3)</PresentationFormat>
  <Paragraphs>1154</Paragraphs>
  <Slides>46</Slides>
  <Notes>45</Notes>
  <HiddenSlides>0</HiddenSlides>
  <MMClips>0</MMClips>
  <ScaleCrop>false</ScaleCrop>
  <HeadingPairs>
    <vt:vector size="4" baseType="variant">
      <vt:variant>
        <vt:lpstr>Motyw</vt:lpstr>
      </vt:variant>
      <vt:variant>
        <vt:i4>1</vt:i4>
      </vt:variant>
      <vt:variant>
        <vt:lpstr>Tytuły slajdów</vt:lpstr>
      </vt:variant>
      <vt:variant>
        <vt:i4>46</vt:i4>
      </vt:variant>
    </vt:vector>
  </HeadingPairs>
  <TitlesOfParts>
    <vt:vector size="47" baseType="lpstr">
      <vt:lpstr>Motyw pakietu Office</vt:lpstr>
      <vt:lpstr> Wdrażanie operacji w ramach Lokalnej Strategii Rozwoju Zakola Dolnej Wisły  na lata 2016-2023  Dąbrowa Chełmińska, 24.10.2016  r. </vt:lpstr>
      <vt:lpstr> Lokalna Strategia Rozwoju Zakola Dolnej Wisły  na lata 2016-2023    ---podstawowe informacje ---    Stowarzyszenie Lokalna Grupa Działania „Zakole Dolnej Wisły” to partnerstwo trójsektorowe, które działa na rzecz rozwoju społecznego i gospodarczego obszaru 4 gmin położonych  na terenie historycznej Ziemi Chełmińskiej:    Dąbrowa Chełmińska - Kijewo Królewskie - Unisław  - Zławieś Wielka.   Głównym celem działania LGD jest realizacja lokalnej strategii rozwoju. Członkami stowarzyszenia są zarówno osoby fizyczne jak i osoby prawne. Nadzór nad Stowarzyszeniem sprawuje Marszałek Województwa Kujawsko- Pomorskiego  </vt:lpstr>
      <vt:lpstr>  Obszar objęty Lokalną Strategią Rozwoju  Zakola Dolnej Wisły </vt:lpstr>
      <vt:lpstr>  Dlaczego strategia to tak ważny dokument ?  </vt:lpstr>
      <vt:lpstr>              Strategia  WIELOFUNDUSZOWA                    </vt:lpstr>
      <vt:lpstr>       CELE określone w LSR:            </vt:lpstr>
      <vt:lpstr>     Cel ogólny nr 1:  Wzrost zatrudnienia, konkurencyjności i rozwoju przedsiębiorczości na obszarze LGD „Zakole Dolnej Wisły”    </vt:lpstr>
      <vt:lpstr>       Cel ogólny nr 2:  Wzrost atrakcyjności obszaru LGD „Zakole Dolnej Wisły” do 2023 r.        </vt:lpstr>
      <vt:lpstr>         Cel ogólny nr 3:  Wzmocnienie kapitału społecznego obszaru LGD „Zakole Dolnej Wisły” do 2023r.        </vt:lpstr>
      <vt:lpstr>        Przewidywane daty naborów          </vt:lpstr>
      <vt:lpstr>         KONKURSY W RAMACH  PROW 2014-2020        </vt:lpstr>
      <vt:lpstr>        Tworzenie nowych przedsiębiorstw       </vt:lpstr>
      <vt:lpstr>        Tworzenie nowych przedsiębiorstw       </vt:lpstr>
      <vt:lpstr>        Tworzenie nowych przedsiębiorstw       </vt:lpstr>
      <vt:lpstr>         Tworzenie przedsiębiorstw zobowiązania wynikające z umowy        </vt:lpstr>
      <vt:lpstr>         Tworzenie przedsiębiorstw zobowiązania wynikające z umowy c.d.        </vt:lpstr>
      <vt:lpstr>         Tworzenie przedsiębiorstw droga do otrzymania dotacji         </vt:lpstr>
      <vt:lpstr>        Rozwój przedsiębiorstw       </vt:lpstr>
      <vt:lpstr>        Rozwój przedsiębiorstw       </vt:lpstr>
      <vt:lpstr>        Rozwój przedsiębiorstw       </vt:lpstr>
      <vt:lpstr>        Rozwój przedsiębiorstw       </vt:lpstr>
      <vt:lpstr>        Tworzenie i rozwój przedsiębiorstw        </vt:lpstr>
      <vt:lpstr>        Tworzenie i rozwój przedsiębiorstw       </vt:lpstr>
      <vt:lpstr>        Tworzenie i rozwój przedsiębiorstw       </vt:lpstr>
      <vt:lpstr>        Rozwój  przedsiębiorstw droga do otrzymania dotacji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Anna Pawlak</dc:creator>
  <cp:lastModifiedBy>Ania</cp:lastModifiedBy>
  <cp:revision>118</cp:revision>
  <dcterms:created xsi:type="dcterms:W3CDTF">2016-10-09T10:45:26Z</dcterms:created>
  <dcterms:modified xsi:type="dcterms:W3CDTF">2016-11-28T12:24:32Z</dcterms:modified>
</cp:coreProperties>
</file>