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38"/>
  </p:notesMasterIdLst>
  <p:sldIdLst>
    <p:sldId id="256" r:id="rId2"/>
    <p:sldId id="379" r:id="rId3"/>
    <p:sldId id="380" r:id="rId4"/>
    <p:sldId id="381" r:id="rId5"/>
    <p:sldId id="383" r:id="rId6"/>
    <p:sldId id="400" r:id="rId7"/>
    <p:sldId id="401" r:id="rId8"/>
    <p:sldId id="385" r:id="rId9"/>
    <p:sldId id="384" r:id="rId10"/>
    <p:sldId id="386" r:id="rId11"/>
    <p:sldId id="387" r:id="rId12"/>
    <p:sldId id="388" r:id="rId13"/>
    <p:sldId id="389" r:id="rId14"/>
    <p:sldId id="392" r:id="rId15"/>
    <p:sldId id="391" r:id="rId16"/>
    <p:sldId id="399" r:id="rId17"/>
    <p:sldId id="390" r:id="rId18"/>
    <p:sldId id="393" r:id="rId19"/>
    <p:sldId id="394" r:id="rId20"/>
    <p:sldId id="395" r:id="rId21"/>
    <p:sldId id="396" r:id="rId22"/>
    <p:sldId id="397" r:id="rId23"/>
    <p:sldId id="398" r:id="rId24"/>
    <p:sldId id="406" r:id="rId25"/>
    <p:sldId id="407" r:id="rId26"/>
    <p:sldId id="367" r:id="rId27"/>
    <p:sldId id="402" r:id="rId28"/>
    <p:sldId id="372" r:id="rId29"/>
    <p:sldId id="374" r:id="rId30"/>
    <p:sldId id="408" r:id="rId31"/>
    <p:sldId id="409" r:id="rId32"/>
    <p:sldId id="410" r:id="rId33"/>
    <p:sldId id="412" r:id="rId34"/>
    <p:sldId id="411" r:id="rId35"/>
    <p:sldId id="403" r:id="rId36"/>
    <p:sldId id="285" r:id="rId37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rzysztof Nowacki" initials="KN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336600"/>
    <a:srgbClr val="333300"/>
    <a:srgbClr val="51A200"/>
    <a:srgbClr val="006600"/>
    <a:srgbClr val="663300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3" autoAdjust="0"/>
    <p:restoredTop sz="94660"/>
  </p:normalViewPr>
  <p:slideViewPr>
    <p:cSldViewPr>
      <p:cViewPr varScale="1">
        <p:scale>
          <a:sx n="80" d="100"/>
          <a:sy n="80" d="100"/>
        </p:scale>
        <p:origin x="-103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06-10-20T14:55:27.646" idx="1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DC8539B9-E8BF-454E-A545-07666ADFE245}" type="datetimeFigureOut">
              <a:rPr lang="pl-PL"/>
              <a:pPr>
                <a:defRPr/>
              </a:pPr>
              <a:t>2014-04-27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A2D53834-E6A7-4537-A3C5-1CB5BFA27BB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BF906D09-76A2-4E33-A58C-93CE1B48139B}" type="slidenum">
              <a:rPr lang="pl-PL" smtClean="0"/>
              <a:pPr>
                <a:defRPr/>
              </a:pPr>
              <a:t>1</a:t>
            </a:fld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33B79E-EA32-4034-828D-3FED6E0A2DFC}" type="slidenum">
              <a:rPr lang="pl-PL" smtClean="0"/>
              <a:pPr>
                <a:defRPr/>
              </a:pPr>
              <a:t>5</a:t>
            </a:fld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51E5FBD-DA8B-459A-A1D0-5E1D64E57739}" type="slidenum">
              <a:rPr lang="pl-PL" smtClean="0"/>
              <a:pPr>
                <a:defRPr/>
              </a:pPr>
              <a:t>6</a:t>
            </a:fld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83B8EEF-BD01-4A84-9A3D-10C6383850FF}" type="slidenum">
              <a:rPr lang="pl-PL" smtClean="0"/>
              <a:pPr>
                <a:defRPr/>
              </a:pPr>
              <a:t>7</a:t>
            </a:fld>
            <a:endParaRPr 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47C48F-F4C2-4D2B-8269-B901B598D66F}" type="slidenum">
              <a:rPr lang="pl-PL" smtClean="0"/>
              <a:pPr>
                <a:defRPr/>
              </a:pPr>
              <a:t>8</a:t>
            </a:fld>
            <a:endParaRPr 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696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255A3BD-871C-4A0B-A9AD-21D8595CF080}" type="slidenum">
              <a:rPr lang="pl-PL" smtClean="0"/>
              <a:pPr>
                <a:defRPr/>
              </a:pPr>
              <a:t>10</a:t>
            </a:fld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7066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D023DA18-2B46-4989-A193-3BAF225BB0CC}" type="slidenum">
              <a:rPr lang="pl-PL" smtClean="0"/>
              <a:pPr>
                <a:defRPr/>
              </a:pPr>
              <a:t>11</a:t>
            </a:fld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716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DCBA505-BA74-4DA9-99F0-0CB2B243EFD6}" type="slidenum">
              <a:rPr lang="pl-PL" smtClean="0"/>
              <a:pPr>
                <a:defRPr/>
              </a:pPr>
              <a:t>12</a:t>
            </a:fld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7270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B0613E7-C8B1-4297-8DF9-72FCF91341AA}" type="slidenum">
              <a:rPr lang="pl-PL" smtClean="0"/>
              <a:pPr>
                <a:defRPr/>
              </a:pPr>
              <a:t>13</a:t>
            </a:fld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10854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EBA1C86-7EA1-4CF2-AE4E-7D92436681F6}" type="slidenum">
              <a:rPr lang="pl-PL" smtClean="0"/>
              <a:pPr>
                <a:defRPr/>
              </a:pPr>
              <a:t>17</a:t>
            </a:fld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A6F0587-6637-4E5D-A87D-1F8D9EF39EA1}" type="slidenum">
              <a:rPr lang="pl-PL" smtClean="0"/>
              <a:pPr>
                <a:defRPr/>
              </a:pPr>
              <a:t>24</a:t>
            </a:fld>
            <a:endParaRPr 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9BFEE8C-0705-4EC5-8453-88A3FF6766A2}" type="slidenum">
              <a:rPr lang="pl-PL" smtClean="0"/>
              <a:pPr>
                <a:defRPr/>
              </a:pPr>
              <a:t>26</a:t>
            </a:fld>
            <a:endParaRPr 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093D213-6A47-45D6-841A-4B0601086AC8}" type="slidenum">
              <a:rPr lang="pl-PL" smtClean="0"/>
              <a:pPr>
                <a:defRPr/>
              </a:pPr>
              <a:t>28</a:t>
            </a:fld>
            <a:endParaRPr lang="pl-P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52A8D0C-BE39-422D-94AE-6665A23BA089}" type="slidenum">
              <a:rPr lang="pl-PL" smtClean="0"/>
              <a:pPr>
                <a:defRPr/>
              </a:pPr>
              <a:t>29</a:t>
            </a:fld>
            <a:endParaRPr lang="pl-P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D9E0847-6AF1-4329-ABA7-D88296315EC7}" type="slidenum">
              <a:rPr lang="pl-PL" smtClean="0"/>
              <a:pPr>
                <a:defRPr/>
              </a:pPr>
              <a:t>34</a:t>
            </a:fld>
            <a:endParaRPr lang="pl-P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11469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315DC67-7562-4878-91D0-79CA434967DB}" type="slidenum">
              <a:rPr lang="pl-PL" smtClean="0"/>
              <a:pPr>
                <a:defRPr/>
              </a:pPr>
              <a:t>36</a:t>
            </a:fld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1143000"/>
            <a:ext cx="7467600" cy="1470025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62200" y="3048000"/>
            <a:ext cx="6400800" cy="17526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408F6-8325-44DE-BB8E-3C62FA5F259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850BF-FCA7-4FB3-8BC8-CC4E406822C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7C08C-82BE-4D61-B7C1-D88F365B2DD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800" y="1600200"/>
            <a:ext cx="3543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1600200"/>
            <a:ext cx="3543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123566-4D03-46E9-9361-84DBAD3B79E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FB95B-AFB3-48E3-838E-62166C59A10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31E77-A80C-4B72-A406-9B2A1657E85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11EC4-03E6-4199-B4A8-EB0F6E6154A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AD524-16C5-480B-9143-C8374E6A04B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46E35-1C4C-4A90-AFE9-7CD4F75D698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72A90D-371E-4B13-ACF2-3F9FC92BA2D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74638"/>
            <a:ext cx="53340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555BE-8FEA-4BB8-BE4F-750DB8EDB48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219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274638"/>
            <a:ext cx="7315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600200"/>
            <a:ext cx="72390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245225"/>
            <a:ext cx="1905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05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30B39D-8AC7-4079-8954-C2864921C60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nstantia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76.jpeg"/><Relationship Id="rId4" Type="http://schemas.openxmlformats.org/officeDocument/2006/relationships/image" Target="../media/image8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7" Type="http://schemas.openxmlformats.org/officeDocument/2006/relationships/image" Target="../media/image95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png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ipsa 5"/>
          <p:cNvSpPr/>
          <p:nvPr/>
        </p:nvSpPr>
        <p:spPr>
          <a:xfrm>
            <a:off x="2928938" y="1071563"/>
            <a:ext cx="4184650" cy="4005262"/>
          </a:xfrm>
          <a:prstGeom prst="ellipse">
            <a:avLst/>
          </a:prstGeom>
          <a:solidFill>
            <a:srgbClr val="51A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pic>
        <p:nvPicPr>
          <p:cNvPr id="3075" name="Obraz 6" descr="wisła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6050" y="500063"/>
            <a:ext cx="3473450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pole tekstowe 9"/>
          <p:cNvSpPr txBox="1">
            <a:spLocks noChangeArrowheads="1"/>
          </p:cNvSpPr>
          <p:nvPr/>
        </p:nvSpPr>
        <p:spPr bwMode="auto">
          <a:xfrm>
            <a:off x="1793875" y="5275263"/>
            <a:ext cx="44291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/>
              <a:t>Krzysztof Nowacki</a:t>
            </a:r>
          </a:p>
          <a:p>
            <a:r>
              <a:rPr lang="pl-PL" b="1"/>
              <a:t>12 grudnia 2013 r. </a:t>
            </a:r>
            <a:br>
              <a:rPr lang="pl-PL" b="1"/>
            </a:br>
            <a:r>
              <a:rPr lang="pl-PL" b="1"/>
              <a:t>– Dąbrowa Chełmińska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1643042" y="2143116"/>
            <a:ext cx="7162337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6600" b="1" dirty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rgbClr val="33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+mn-cs"/>
              </a:rPr>
              <a:t>Zakole Dolnej Wisły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1"/>
          <p:cNvSpPr>
            <a:spLocks noGrp="1"/>
          </p:cNvSpPr>
          <p:nvPr>
            <p:ph type="title"/>
          </p:nvPr>
        </p:nvSpPr>
        <p:spPr>
          <a:xfrm>
            <a:off x="1042988" y="260350"/>
            <a:ext cx="7315200" cy="865188"/>
          </a:xfrm>
        </p:spPr>
        <p:txBody>
          <a:bodyPr/>
          <a:lstStyle/>
          <a:p>
            <a:pPr algn="ctr"/>
            <a:r>
              <a:rPr lang="pl-PL" sz="2800" b="1" smtClean="0"/>
              <a:t>ROK</a:t>
            </a:r>
            <a:r>
              <a:rPr lang="pl-PL" smtClean="0"/>
              <a:t> 2013</a:t>
            </a:r>
          </a:p>
        </p:txBody>
      </p:sp>
      <p:sp>
        <p:nvSpPr>
          <p:cNvPr id="4099" name="Symbol zastępczy zawartości 2"/>
          <p:cNvSpPr>
            <a:spLocks noGrp="1"/>
          </p:cNvSpPr>
          <p:nvPr>
            <p:ph idx="1"/>
          </p:nvPr>
        </p:nvSpPr>
        <p:spPr>
          <a:xfrm>
            <a:off x="1476375" y="1196975"/>
            <a:ext cx="7239000" cy="4957763"/>
          </a:xfrm>
        </p:spPr>
        <p:txBody>
          <a:bodyPr/>
          <a:lstStyle/>
          <a:p>
            <a:pPr>
              <a:buFontTx/>
              <a:buNone/>
            </a:pPr>
            <a:r>
              <a:rPr lang="pl-PL" sz="2800" b="1" i="1" smtClean="0"/>
              <a:t>Realizacja Lokalnej Strategii Rozwoju</a:t>
            </a:r>
          </a:p>
          <a:p>
            <a:pPr>
              <a:buFontTx/>
              <a:buNone/>
            </a:pPr>
            <a:r>
              <a:rPr lang="pl-PL" sz="1600" smtClean="0"/>
              <a:t>         Pomoc przyznana w ramach umowy podpisanej 05.05.2011 r. na działania z zakresu „Funkcjonowanie lokalnej grupy działania nabywanie umiejętności i aktywizacja” </a:t>
            </a:r>
            <a:br>
              <a:rPr lang="pl-PL" sz="1600" smtClean="0"/>
            </a:br>
            <a:r>
              <a:rPr lang="pl-PL" sz="1600" smtClean="0"/>
              <a:t>  na lata 2011-2015 w 2013 roku dotyczyła głównie:</a:t>
            </a:r>
          </a:p>
          <a:p>
            <a:r>
              <a:rPr lang="pl-PL" sz="1600" b="1" u="sng" smtClean="0"/>
              <a:t>w ramach Funkcjonowania LGD:</a:t>
            </a:r>
            <a:endParaRPr lang="pl-PL" sz="1600" b="1" smtClean="0"/>
          </a:p>
          <a:p>
            <a:pPr>
              <a:buFontTx/>
              <a:buNone/>
            </a:pPr>
            <a:r>
              <a:rPr lang="pl-PL" sz="1600" smtClean="0"/>
              <a:t>       refundacji kosztów bieżących (administracyjnych) związanych ze sprawnym funkcjonowaniem biura LGD. </a:t>
            </a:r>
          </a:p>
          <a:p>
            <a:pPr>
              <a:buFontTx/>
              <a:buNone/>
            </a:pPr>
            <a:endParaRPr lang="pl-PL" sz="1600" smtClean="0"/>
          </a:p>
          <a:p>
            <a:r>
              <a:rPr lang="pl-PL" sz="1600" b="1" u="sng" smtClean="0"/>
              <a:t>w ramach nabywania umiejętności i aktywizacji:</a:t>
            </a:r>
          </a:p>
          <a:p>
            <a:r>
              <a:rPr lang="pl-PL" sz="1600" smtClean="0"/>
              <a:t>Przeprowadzono ewaluację LSR, której zadaniem było określenie skuteczności osiągania wskaźników zakładanych w ramach przedsięwzięć oraz celów ogólnych i szczegółowych. </a:t>
            </a:r>
          </a:p>
          <a:p>
            <a:r>
              <a:rPr lang="pl-PL" sz="1600" smtClean="0"/>
              <a:t>Zorganizowano V Konkurs na Markę Lokalną </a:t>
            </a:r>
          </a:p>
          <a:p>
            <a:r>
              <a:rPr lang="pl-PL" sz="1600" smtClean="0"/>
              <a:t>Zorganizowano szkoleniu dla beneficjentów a mające na celu      </a:t>
            </a:r>
            <a:br>
              <a:rPr lang="pl-PL" sz="1600" smtClean="0"/>
            </a:br>
            <a:r>
              <a:rPr lang="pl-PL" sz="1600" smtClean="0"/>
              <a:t>poszerzenie wiedzy z zakresu pisania wniosków w ramach działania  „Odnowa i rozwój wsi”</a:t>
            </a:r>
          </a:p>
          <a:p>
            <a:pPr>
              <a:buFontTx/>
              <a:buNone/>
            </a:pPr>
            <a:r>
              <a:rPr lang="pl-PL" sz="1600" smtClean="0"/>
              <a:t>	</a:t>
            </a:r>
          </a:p>
          <a:p>
            <a:pPr>
              <a:buFontTx/>
              <a:buNone/>
            </a:pPr>
            <a:endParaRPr lang="pl-PL" sz="1600" b="1" u="sng" smtClean="0"/>
          </a:p>
          <a:p>
            <a:pPr>
              <a:buFontTx/>
              <a:buNone/>
            </a:pPr>
            <a:r>
              <a:rPr lang="pl-PL" sz="1600" smtClean="0"/>
              <a:t> </a:t>
            </a:r>
            <a:br>
              <a:rPr lang="pl-PL" sz="1600" smtClean="0"/>
            </a:br>
            <a:endParaRPr lang="pl-PL" sz="16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ymbol zastępczy zawartości 2"/>
          <p:cNvSpPr>
            <a:spLocks noGrp="1"/>
          </p:cNvSpPr>
          <p:nvPr>
            <p:ph idx="4294967295"/>
          </p:nvPr>
        </p:nvSpPr>
        <p:spPr>
          <a:xfrm>
            <a:off x="1187450" y="836613"/>
            <a:ext cx="7239000" cy="4968875"/>
          </a:xfrm>
        </p:spPr>
        <p:txBody>
          <a:bodyPr/>
          <a:lstStyle/>
          <a:p>
            <a:r>
              <a:rPr lang="pl-PL" sz="1800" smtClean="0"/>
              <a:t>Powstała nowa strona internetowa www.zakolewisly.pl</a:t>
            </a:r>
          </a:p>
          <a:p>
            <a:r>
              <a:rPr lang="pl-PL" sz="1800" smtClean="0"/>
              <a:t>Reprezentanci Lokalnej Grupy Działania wzięli udział w Forum LGD w Supraślu, w Forum Turystyki Wiejskiej w Głęboczku, a także wizycie studyjnej we Francji.</a:t>
            </a:r>
          </a:p>
          <a:p>
            <a:pPr>
              <a:buFontTx/>
              <a:buNone/>
            </a:pPr>
            <a:endParaRPr lang="pl-PL" sz="2000" smtClean="0"/>
          </a:p>
          <a:p>
            <a:pPr>
              <a:buFontTx/>
              <a:buNone/>
            </a:pPr>
            <a:r>
              <a:rPr lang="pl-PL" sz="2000" b="1" u="sng" smtClean="0"/>
              <a:t> Wdrażanie LSR- Nabory wniosków 2013</a:t>
            </a:r>
          </a:p>
          <a:p>
            <a:pPr>
              <a:buFontTx/>
              <a:buNone/>
            </a:pPr>
            <a:endParaRPr lang="pl-PL" sz="1800" b="1" smtClean="0"/>
          </a:p>
          <a:p>
            <a:pPr>
              <a:buFontTx/>
              <a:buNone/>
            </a:pPr>
            <a:r>
              <a:rPr lang="pl-PL" sz="1800" b="1" smtClean="0"/>
              <a:t>Nabór w ramach działania „Odnowa i rozwój wsi” 11.07-09.08.2013</a:t>
            </a:r>
          </a:p>
          <a:p>
            <a:pPr>
              <a:buFontTx/>
              <a:buNone/>
            </a:pPr>
            <a:endParaRPr lang="pl-PL" sz="1800" b="1" smtClean="0"/>
          </a:p>
          <a:p>
            <a:pPr>
              <a:buFontTx/>
              <a:buNone/>
            </a:pPr>
            <a:r>
              <a:rPr lang="pl-PL" sz="1800" b="1" smtClean="0"/>
              <a:t>Do Biura LGD wpłynęło 8 wniosków</a:t>
            </a:r>
            <a:endParaRPr lang="pl-PL" sz="1800" smtClean="0"/>
          </a:p>
          <a:p>
            <a:r>
              <a:rPr lang="pl-PL" sz="1800" smtClean="0"/>
              <a:t>Wszystkie operacje uznano za zgodne z Lokalną Strategią Rozwoju.</a:t>
            </a:r>
          </a:p>
          <a:p>
            <a:r>
              <a:rPr lang="pl-PL" sz="1800" smtClean="0"/>
              <a:t>Wszystkie wnioski uzyskały minimalną, wymaganą, średnią liczbę punktów.</a:t>
            </a:r>
            <a:endParaRPr lang="pl-PL" sz="1800" b="1" smtClean="0"/>
          </a:p>
          <a:p>
            <a:pPr>
              <a:buFontTx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1187450" y="487363"/>
          <a:ext cx="7345363" cy="4881562"/>
        </p:xfrm>
        <a:graphic>
          <a:graphicData uri="http://schemas.openxmlformats.org/drawingml/2006/table">
            <a:tbl>
              <a:tblPr/>
              <a:tblGrid>
                <a:gridCol w="358775"/>
                <a:gridCol w="1541463"/>
                <a:gridCol w="2625725"/>
                <a:gridCol w="757237"/>
                <a:gridCol w="717550"/>
                <a:gridCol w="1344613"/>
              </a:tblGrid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Lp.</a:t>
                      </a:r>
                      <a:endParaRPr kumimoji="0" lang="pl-PL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Nazwa wnioskodawcy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Tytuł operacji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Miejsce realizacji operacji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Całkowita wartość operacji z VAT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Kwota wnioskowanej pomocy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Gmina Dąbrowa Chełmińska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00475" algn="l"/>
                        </a:tabLst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Budowa bieżni w miejscowości Czarże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Czarże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178351,60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116001,00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Gmina Kijewo Królewskie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Zagospodarowanie terenu rekreacyjnego w centrum wsi Kijewo Królewskie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00475" algn="l"/>
                        </a:tabLst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Kijewo Królewskie,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307493,59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199995,00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Gmina Dąbrowa Chełmińska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Zagospodarowanie zbiornika wodnego w Wałdowie Królewskim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Wałdowo Królewskie,  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40142,76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26109,00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Gmina Dąbrowa Chełmińska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Budowa placu zabaw oraz placu rekreacyjno-sportowego w miejscowości Dąbrowa Chełmińska</a:t>
                      </a:r>
                      <a:endParaRPr kumimoji="0" lang="pl-PL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Dąbrowa Chełmińska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142185,61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92478,00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Gminny Ośrodek Kultury sportu i Rekreacji w Pruszczu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Remont i wyposażenie Wiejskiego Domu Kultury w Serocku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Serock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483822,23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228900,00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Gmina Unisław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Remont i modernizacja świetlic wiejskich w miejscowościach Gołoty, Grzybno, Kokocko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Gołoty, Grzybno, Kokocko</a:t>
                      </a:r>
                      <a:b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225152,68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121000,00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ahoma" pitchFamily="34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ahoma" pitchFamily="34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ahoma" pitchFamily="34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ahoma" pitchFamily="34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ahoma" pitchFamily="34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Gmina Unisław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00475" algn="l"/>
                        </a:tabLst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Budowa targowiska w Unisławiu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Unisław</a:t>
                      </a:r>
                      <a:b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281238,16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130000,00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Gmina Dąbrowa Chełmińska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Wymiana okien w świetlicy wiejskiej w miejscowości Gzin oraz remont pomieszczeń świetlicy wiejskiej w miejscowości Rafa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Gzin, Rafa,  </a:t>
                      </a:r>
                      <a:b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56807,07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36947,00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42083" marR="42083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28" name="pole tekstowe 2"/>
          <p:cNvSpPr txBox="1">
            <a:spLocks noChangeArrowheads="1"/>
          </p:cNvSpPr>
          <p:nvPr/>
        </p:nvSpPr>
        <p:spPr bwMode="auto">
          <a:xfrm>
            <a:off x="1692275" y="5661025"/>
            <a:ext cx="6408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/>
              <a:t>Łączna kwota wnioskowanej pomocy: </a:t>
            </a:r>
            <a:r>
              <a:rPr lang="pl-PL" b="1"/>
              <a:t>951 430,00 zł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1"/>
          <p:cNvSpPr>
            <a:spLocks noGrp="1"/>
          </p:cNvSpPr>
          <p:nvPr>
            <p:ph type="title"/>
          </p:nvPr>
        </p:nvSpPr>
        <p:spPr>
          <a:xfrm>
            <a:off x="1371600" y="274638"/>
            <a:ext cx="7315200" cy="725487"/>
          </a:xfrm>
        </p:spPr>
        <p:txBody>
          <a:bodyPr/>
          <a:lstStyle/>
          <a:p>
            <a:pPr algn="ctr"/>
            <a:r>
              <a:rPr lang="pl-PL" sz="3200" smtClean="0"/>
              <a:t>Wdrażanie projektów współpracy – czyli </a:t>
            </a:r>
            <a:r>
              <a:rPr lang="pl-PL" sz="3200" b="1" smtClean="0"/>
              <a:t>„Szlak Tradycji i Smaku”</a:t>
            </a:r>
          </a:p>
        </p:txBody>
      </p:sp>
      <p:sp>
        <p:nvSpPr>
          <p:cNvPr id="7171" name="Symbol zastępczy zawartości 2"/>
          <p:cNvSpPr>
            <a:spLocks noGrp="1"/>
          </p:cNvSpPr>
          <p:nvPr>
            <p:ph idx="1"/>
          </p:nvPr>
        </p:nvSpPr>
        <p:spPr>
          <a:xfrm>
            <a:off x="1258888" y="1196975"/>
            <a:ext cx="7597775" cy="4929188"/>
          </a:xfrm>
        </p:spPr>
        <p:txBody>
          <a:bodyPr/>
          <a:lstStyle/>
          <a:p>
            <a:endParaRPr lang="pl-PL" sz="2400" smtClean="0"/>
          </a:p>
          <a:p>
            <a:r>
              <a:rPr lang="pl-PL" sz="2400" smtClean="0"/>
              <a:t>Przewodnik </a:t>
            </a:r>
            <a:r>
              <a:rPr lang="pl-PL" sz="2400" smtClean="0">
                <a:sym typeface="Wingdings" pitchFamily="2" charset="2"/>
              </a:rPr>
              <a:t></a:t>
            </a:r>
            <a:endParaRPr lang="pl-PL" sz="2400" smtClean="0"/>
          </a:p>
          <a:p>
            <a:r>
              <a:rPr lang="pl-PL" sz="2400" smtClean="0"/>
              <a:t>Mapa </a:t>
            </a:r>
            <a:r>
              <a:rPr lang="pl-PL" sz="2400" smtClean="0">
                <a:sym typeface="Wingdings" pitchFamily="2" charset="2"/>
              </a:rPr>
              <a:t></a:t>
            </a:r>
            <a:endParaRPr lang="pl-PL" sz="2400" smtClean="0"/>
          </a:p>
          <a:p>
            <a:r>
              <a:rPr lang="pl-PL" sz="2400" smtClean="0"/>
              <a:t>Strona www </a:t>
            </a:r>
            <a:r>
              <a:rPr lang="pl-PL" sz="2400" smtClean="0">
                <a:sym typeface="Wingdings" pitchFamily="2" charset="2"/>
              </a:rPr>
              <a:t></a:t>
            </a:r>
            <a:endParaRPr lang="pl-PL" sz="2400" smtClean="0">
              <a:solidFill>
                <a:srgbClr val="FF0000"/>
              </a:solidFill>
            </a:endParaRPr>
          </a:p>
          <a:p>
            <a:r>
              <a:rPr lang="pl-PL" sz="2400" smtClean="0"/>
              <a:t>Film promocyjny </a:t>
            </a:r>
            <a:r>
              <a:rPr lang="pl-PL" sz="2400" smtClean="0">
                <a:sym typeface="Wingdings" pitchFamily="2" charset="2"/>
              </a:rPr>
              <a:t></a:t>
            </a:r>
            <a:endParaRPr lang="pl-PL" sz="2400" smtClean="0"/>
          </a:p>
          <a:p>
            <a:r>
              <a:rPr lang="pl-PL" sz="2400" smtClean="0"/>
              <a:t>Tablice i tabliczki </a:t>
            </a:r>
            <a:r>
              <a:rPr lang="pl-PL" sz="2400" smtClean="0">
                <a:sym typeface="Wingdings" pitchFamily="2" charset="2"/>
              </a:rPr>
              <a:t></a:t>
            </a:r>
            <a:endParaRPr lang="pl-PL" sz="2400" smtClean="0"/>
          </a:p>
          <a:p>
            <a:r>
              <a:rPr lang="pl-PL" sz="2400" smtClean="0"/>
              <a:t>Questing – wykonanie 4 questów</a:t>
            </a:r>
          </a:p>
          <a:p>
            <a:r>
              <a:rPr lang="pl-PL" sz="2400" smtClean="0"/>
              <a:t>Stroje tradycyjne </a:t>
            </a:r>
            <a:r>
              <a:rPr lang="pl-PL" sz="2400" smtClean="0">
                <a:sym typeface="Wingdings" pitchFamily="2" charset="2"/>
              </a:rPr>
              <a:t></a:t>
            </a:r>
            <a:endParaRPr lang="pl-PL" sz="2400" smtClean="0"/>
          </a:p>
          <a:p>
            <a:r>
              <a:rPr lang="pl-PL" sz="2400" smtClean="0"/>
              <a:t>Ulotki promocyjne </a:t>
            </a:r>
            <a:r>
              <a:rPr lang="pl-PL" sz="2400" smtClean="0">
                <a:sym typeface="Wingdings" pitchFamily="2" charset="2"/>
              </a:rPr>
              <a:t></a:t>
            </a:r>
            <a:endParaRPr lang="pl-PL" sz="2400" smtClean="0"/>
          </a:p>
          <a:p>
            <a:r>
              <a:rPr lang="pl-PL" sz="2400" smtClean="0"/>
              <a:t>Kalendarze 2014</a:t>
            </a:r>
          </a:p>
          <a:p>
            <a:endParaRPr lang="pl-PL" sz="2800" smtClean="0"/>
          </a:p>
          <a:p>
            <a:endParaRPr lang="pl-PL" sz="2800" smtClean="0"/>
          </a:p>
        </p:txBody>
      </p:sp>
      <p:pic>
        <p:nvPicPr>
          <p:cNvPr id="7172" name="Obraz 5" descr="LOGO ZAKOLE wmf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6091238"/>
            <a:ext cx="1147762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5" descr="H:\DCIM\101MSDCF\DSC0024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4071942"/>
            <a:ext cx="2448272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C:\Users\user\AppData\Local\Microsoft\Windows\Temporary Internet Files\Content.Outlook\3WNINBTX\DSC0034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1285860"/>
            <a:ext cx="2518570" cy="2017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az 4" descr="C:\Users\user\AppData\Local\Microsoft\Windows\Temporary Internet Files\Content.Outlook\3WNINBTX\droga smaku_v1_CMYK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48327">
            <a:off x="6522016" y="2537669"/>
            <a:ext cx="2418131" cy="1729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ocuments\PRACA\LEADER\WNIOSEK 2007-13\Projekty współpracy\Szlak Tradycji i Smaku\Mapa\mapa smaku_98 x 68 cm_TYL [640x480]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85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trzałka w prawo 5"/>
          <p:cNvSpPr/>
          <p:nvPr/>
        </p:nvSpPr>
        <p:spPr>
          <a:xfrm rot="13332475">
            <a:off x="4175125" y="2963863"/>
            <a:ext cx="2357438" cy="1428750"/>
          </a:xfrm>
          <a:prstGeom prst="rightArrow">
            <a:avLst>
              <a:gd name="adj1" fmla="val 38364"/>
              <a:gd name="adj2" fmla="val 51939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pic>
        <p:nvPicPr>
          <p:cNvPr id="5" name="Picture 4" descr="C:\Users\User\Documents\PRACA\LEADER\WNIOSEK 2007-13\Projekty współpracy\Szlak Tradycji i Smaku\Tabliczki\projekt tabliczki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8" y="4321175"/>
            <a:ext cx="5072062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ytuł 1"/>
          <p:cNvSpPr>
            <a:spLocks noGrp="1"/>
          </p:cNvSpPr>
          <p:nvPr>
            <p:ph type="title"/>
          </p:nvPr>
        </p:nvSpPr>
        <p:spPr>
          <a:xfrm>
            <a:off x="1000125" y="0"/>
            <a:ext cx="7315200" cy="939800"/>
          </a:xfrm>
        </p:spPr>
        <p:txBody>
          <a:bodyPr/>
          <a:lstStyle/>
          <a:p>
            <a:pPr algn="ctr">
              <a:defRPr/>
            </a:pPr>
            <a:r>
              <a:rPr lang="pl-PL" sz="3200" dirty="0" smtClean="0">
                <a:latin typeface="+mn-lt"/>
              </a:rPr>
              <a:t>Strój Szlaku i tablica</a:t>
            </a:r>
          </a:p>
        </p:txBody>
      </p:sp>
      <p:pic>
        <p:nvPicPr>
          <p:cNvPr id="163842" name="Picture 2" descr="C:\Users\User\Documents\PRACA\LEADER\zdjęcia\Jarmark w Zakolu 2013\DSC09867 [800x600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5376" y="1071546"/>
            <a:ext cx="3643338" cy="54774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3845" name="Picture 5" descr="C:\Users\User\Documents\PRACA\LEADER\WNIOSEK 2007-13\Projekty współpracy\Szlak Tradycji i Smaku\Tabliczki\DSC00235 [800x600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65904" y="1071546"/>
            <a:ext cx="3763814" cy="5429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3200" b="1" smtClean="0"/>
              <a:t>Szlak Tradycji i Smaku</a:t>
            </a:r>
            <a:br>
              <a:rPr lang="pl-PL" sz="3200" b="1" smtClean="0"/>
            </a:br>
            <a:r>
              <a:rPr lang="pl-PL" sz="3200" b="1" smtClean="0"/>
              <a:t>- projekt współpracy</a:t>
            </a:r>
            <a:endParaRPr lang="pl-PL" sz="3200" smtClean="0"/>
          </a:p>
        </p:txBody>
      </p:sp>
      <p:sp>
        <p:nvSpPr>
          <p:cNvPr id="10243" name="Symbol zastępczy zawartości 2"/>
          <p:cNvSpPr>
            <a:spLocks noGrp="1"/>
          </p:cNvSpPr>
          <p:nvPr>
            <p:ph idx="1"/>
          </p:nvPr>
        </p:nvSpPr>
        <p:spPr>
          <a:xfrm>
            <a:off x="1331913" y="1700213"/>
            <a:ext cx="7426325" cy="3800475"/>
          </a:xfrm>
        </p:spPr>
        <p:txBody>
          <a:bodyPr/>
          <a:lstStyle/>
          <a:p>
            <a:r>
              <a:rPr lang="pl-PL" sz="1800" smtClean="0"/>
              <a:t>Organizacja 2 imprez plenerowych (po jednej w każdej LGD) </a:t>
            </a:r>
            <a:r>
              <a:rPr lang="pl-PL" sz="1800" smtClean="0">
                <a:sym typeface="Wingdings" pitchFamily="2" charset="2"/>
              </a:rPr>
              <a:t></a:t>
            </a:r>
            <a:endParaRPr lang="pl-PL" sz="1800" smtClean="0"/>
          </a:p>
          <a:p>
            <a:pPr>
              <a:buFontTx/>
              <a:buNone/>
            </a:pPr>
            <a:r>
              <a:rPr lang="pl-PL" sz="1800" smtClean="0"/>
              <a:t>	Gotyk – 18 maja Łysomice</a:t>
            </a:r>
          </a:p>
          <a:p>
            <a:pPr>
              <a:buFontTx/>
              <a:buNone/>
            </a:pPr>
            <a:r>
              <a:rPr lang="pl-PL" sz="1800" smtClean="0"/>
              <a:t>	Zakole – Jarmark 15 czerwca Czarże,</a:t>
            </a:r>
          </a:p>
          <a:p>
            <a:r>
              <a:rPr lang="pl-PL" sz="1800" smtClean="0"/>
              <a:t>Udział członków LGD w wyjazdach na imprezy zewnętrzne, festyny, targi (Barwy Lata Dary Jesieni, Festiwal Smaku)</a:t>
            </a:r>
          </a:p>
          <a:p>
            <a:endParaRPr lang="pl-PL" sz="1800" smtClean="0"/>
          </a:p>
          <a:p>
            <a:endParaRPr lang="pl-PL" sz="1800" smtClean="0"/>
          </a:p>
          <a:p>
            <a:r>
              <a:rPr lang="pl-PL" sz="1800" smtClean="0"/>
              <a:t>Namiot promocyjny </a:t>
            </a:r>
            <a:br>
              <a:rPr lang="pl-PL" sz="1800" smtClean="0"/>
            </a:br>
            <a:r>
              <a:rPr lang="pl-PL" sz="1800" smtClean="0"/>
              <a:t>z nadrukiem  - </a:t>
            </a:r>
          </a:p>
          <a:p>
            <a:r>
              <a:rPr lang="pl-PL" sz="2000" b="1" smtClean="0"/>
              <a:t>„spektakularny</a:t>
            </a:r>
            <a:r>
              <a:rPr lang="pl-PL" sz="2400" b="1" smtClean="0"/>
              <a:t>”</a:t>
            </a:r>
          </a:p>
          <a:p>
            <a:endParaRPr lang="pl-PL" sz="600" smtClean="0"/>
          </a:p>
        </p:txBody>
      </p:sp>
      <p:pic>
        <p:nvPicPr>
          <p:cNvPr id="10244" name="Obraz 5" descr="LOGO ZAKOLE wmf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6091238"/>
            <a:ext cx="1147762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2513" name="Picture 1" descr="C:\Users\user\AppData\Local\Microsoft\Windows\Temporary Internet Files\Content.Outlook\NP3NWD91\DSC02840 (5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3501008"/>
            <a:ext cx="4410270" cy="29523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6" name="Picture 3" descr="C:\Users\user\Desktop\LOGOTYPY\strzalka_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39975" y="5084763"/>
            <a:ext cx="100806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2400" b="1" smtClean="0"/>
              <a:t>Uroczysta inauguracja Szlaku Tradycji i Smaku 		Unisław   19.04.2013</a:t>
            </a:r>
            <a:br>
              <a:rPr lang="pl-PL" sz="2400" b="1" smtClean="0"/>
            </a:br>
            <a:endParaRPr lang="pl-PL" sz="2400" b="1" smtClean="0"/>
          </a:p>
        </p:txBody>
      </p:sp>
      <p:pic>
        <p:nvPicPr>
          <p:cNvPr id="172035" name="Picture 3" descr="C:\Users\user\Desktop\ZAKOLE\PROMOCJA - IMPREZY - PRODUKTY\Fotki zakolowe\2013\marka i inauguracja 2013\DSC002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728" y="2285991"/>
            <a:ext cx="2879180" cy="3939931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2036" name="Picture 4" descr="C:\Users\user\Desktop\ZAKOLE\PROMOCJA - IMPREZY - PRODUKTY\Fotki zakolowe\2013\marka i inauguracja 2013\DSC0012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3438" y="2285992"/>
            <a:ext cx="4191029" cy="3143272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269" name="Prostokąt 9"/>
          <p:cNvSpPr>
            <a:spLocks noChangeArrowheads="1"/>
          </p:cNvSpPr>
          <p:nvPr/>
        </p:nvSpPr>
        <p:spPr bwMode="auto">
          <a:xfrm>
            <a:off x="2268538" y="1125538"/>
            <a:ext cx="4751387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200" i="1"/>
              <a:t>„Pragniemy, aby nasz Szlak żył,  aby to nie był tylko chwilowy projekt, który skończy się </a:t>
            </a:r>
            <a:br>
              <a:rPr lang="pl-PL" sz="1200" i="1"/>
            </a:br>
            <a:r>
              <a:rPr lang="pl-PL" sz="1200" i="1"/>
              <a:t>w grudniu i o nim zapomnimy, lecz aby Szlak Tradycji i Smaku na stałe wpisał się w krajobraz Zakola Dolnej Wisły i przynosił korzyści wszystkim jego uczestnikom”.</a:t>
            </a:r>
          </a:p>
        </p:txBody>
      </p:sp>
      <p:pic>
        <p:nvPicPr>
          <p:cNvPr id="6" name="Obraz 5" descr="H:\DCIM\101MSDCF\DSC0024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4786322"/>
            <a:ext cx="2337635" cy="18054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4438" y="1214438"/>
            <a:ext cx="5456237" cy="1017587"/>
          </a:xfrm>
        </p:spPr>
        <p:txBody>
          <a:bodyPr/>
          <a:lstStyle/>
          <a:p>
            <a:pPr eaLnBrk="1" hangingPunct="1"/>
            <a:r>
              <a:rPr lang="pl-PL" sz="20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000" b="1" smtClean="0">
                <a:latin typeface="Times New Roman" pitchFamily="18" charset="0"/>
                <a:cs typeface="Times New Roman" pitchFamily="18" charset="0"/>
              </a:rPr>
            </a:br>
            <a:r>
              <a:rPr lang="pl-PL" sz="2000" b="1" smtClean="0">
                <a:latin typeface="Times New Roman" pitchFamily="18" charset="0"/>
                <a:cs typeface="Times New Roman" pitchFamily="18" charset="0"/>
              </a:rPr>
              <a:t>„Post i Wielkanoc na Kujawach i Ziemi Chełmińskiej – obyczaje kulturowe i kulinarne”</a:t>
            </a:r>
          </a:p>
        </p:txBody>
      </p:sp>
      <p:sp>
        <p:nvSpPr>
          <p:cNvPr id="12291" name="Text Box 7"/>
          <p:cNvSpPr txBox="1">
            <a:spLocks noChangeArrowheads="1"/>
          </p:cNvSpPr>
          <p:nvPr/>
        </p:nvSpPr>
        <p:spPr bwMode="auto">
          <a:xfrm>
            <a:off x="5000625" y="2928938"/>
            <a:ext cx="34591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2000">
                <a:latin typeface="Times New Roman" pitchFamily="18" charset="0"/>
                <a:cs typeface="Times New Roman" pitchFamily="18" charset="0"/>
              </a:rPr>
              <a:t>Ostromecko, 7-8 marzec 2013 r. </a:t>
            </a:r>
          </a:p>
        </p:txBody>
      </p:sp>
      <p:sp>
        <p:nvSpPr>
          <p:cNvPr id="12292" name="Rectangle 8"/>
          <p:cNvSpPr>
            <a:spLocks noChangeArrowheads="1"/>
          </p:cNvSpPr>
          <p:nvPr/>
        </p:nvSpPr>
        <p:spPr bwMode="auto">
          <a:xfrm>
            <a:off x="914400" y="2857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l-PL" sz="2400" b="1" dirty="0">
                <a:solidFill>
                  <a:srgbClr val="333300"/>
                </a:solidFill>
                <a:latin typeface="+mn-lt"/>
                <a:cs typeface="Times New Roman" pitchFamily="18" charset="0"/>
              </a:rPr>
              <a:t>Szkolenia warsztatowe w ramach środków pomocy technicznej KSOW</a:t>
            </a:r>
          </a:p>
        </p:txBody>
      </p:sp>
      <p:pic>
        <p:nvPicPr>
          <p:cNvPr id="12293" name="Obraz 6" descr="LOGO ZAKOLE wmf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6091238"/>
            <a:ext cx="1147762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10" descr="C:\Users\Karolina\Desktop\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714752"/>
            <a:ext cx="3527425" cy="2474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9" name="Picture 11" descr="C:\Users\Karolina\Desktop\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2428868"/>
            <a:ext cx="3643338" cy="2584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296" name="Picture 8" descr="C:\Users\Anna Pawlak\Desktop\Nowy folder (2)\jajkal2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71688" y="3857625"/>
            <a:ext cx="2122487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0"/>
            <a:ext cx="5286375" cy="1008063"/>
          </a:xfrm>
        </p:spPr>
        <p:txBody>
          <a:bodyPr/>
          <a:lstStyle/>
          <a:p>
            <a:pPr algn="ctr" eaLnBrk="1" hangingPunct="1"/>
            <a:r>
              <a:rPr lang="pl-PL" sz="2000" b="1" smtClean="0">
                <a:solidFill>
                  <a:srgbClr val="333300"/>
                </a:solidFill>
                <a:latin typeface="Times New Roman" pitchFamily="18" charset="0"/>
                <a:cs typeface="Times New Roman" pitchFamily="18" charset="0"/>
              </a:rPr>
              <a:t>„Potrawa jednogarnkowa w tradycji regionu kujawsko-pomorskiego”</a:t>
            </a:r>
          </a:p>
        </p:txBody>
      </p:sp>
      <p:sp>
        <p:nvSpPr>
          <p:cNvPr id="13315" name="Text Box 6"/>
          <p:cNvSpPr txBox="1">
            <a:spLocks noChangeArrowheads="1"/>
          </p:cNvSpPr>
          <p:nvPr/>
        </p:nvSpPr>
        <p:spPr bwMode="auto">
          <a:xfrm>
            <a:off x="5219700" y="2492375"/>
            <a:ext cx="36385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000" b="1">
                <a:latin typeface="Times New Roman" pitchFamily="18" charset="0"/>
                <a:cs typeface="Times New Roman" pitchFamily="18" charset="0"/>
              </a:rPr>
              <a:t>Ostromecko, 26 czerwca 2013 r. </a:t>
            </a:r>
          </a:p>
        </p:txBody>
      </p:sp>
      <p:pic>
        <p:nvPicPr>
          <p:cNvPr id="13316" name="Obraz 5" descr="LOGO ZAKOLE wmf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6091238"/>
            <a:ext cx="1147762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3071810"/>
            <a:ext cx="2156877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1124744"/>
            <a:ext cx="3348038" cy="12080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3861048"/>
            <a:ext cx="3528392" cy="23468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1196752"/>
            <a:ext cx="3456682" cy="2299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500" y="357188"/>
            <a:ext cx="3671888" cy="561975"/>
          </a:xfrm>
        </p:spPr>
        <p:txBody>
          <a:bodyPr/>
          <a:lstStyle/>
          <a:p>
            <a:pPr eaLnBrk="1" hangingPunct="1"/>
            <a:r>
              <a:rPr lang="pl-PL" sz="3200" b="1" smtClean="0">
                <a:solidFill>
                  <a:srgbClr val="333300"/>
                </a:solidFill>
                <a:latin typeface="Times New Roman" pitchFamily="18" charset="0"/>
                <a:cs typeface="Times New Roman" pitchFamily="18" charset="0"/>
              </a:rPr>
              <a:t>Turniej Nalewek</a:t>
            </a:r>
            <a:br>
              <a:rPr lang="pl-PL" sz="3200" b="1" smtClean="0">
                <a:solidFill>
                  <a:srgbClr val="333300"/>
                </a:solidFill>
                <a:latin typeface="Times New Roman" pitchFamily="18" charset="0"/>
                <a:cs typeface="Times New Roman" pitchFamily="18" charset="0"/>
              </a:rPr>
            </a:br>
            <a:endParaRPr lang="pl-PL" sz="3200" b="1" smtClean="0">
              <a:solidFill>
                <a:srgbClr val="33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Obraz 4" descr="LOGO ZAKOLE wmf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6091238"/>
            <a:ext cx="1147762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7" y="2117714"/>
            <a:ext cx="4000528" cy="2668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6114" y="2143116"/>
            <a:ext cx="3922166" cy="2609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4786322"/>
            <a:ext cx="2571768" cy="1711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4" name="Picture 8" descr="C:\Users\Anna Pawlak\Desktop\Nowy folder (2)\baner_przy_mlyni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612" y="714356"/>
            <a:ext cx="3568039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571625" y="285750"/>
            <a:ext cx="6500813" cy="1150938"/>
          </a:xfrm>
        </p:spPr>
        <p:txBody>
          <a:bodyPr/>
          <a:lstStyle/>
          <a:p>
            <a:pPr algn="ctr" eaLnBrk="1" hangingPunct="1">
              <a:defRPr/>
            </a:pPr>
            <a:r>
              <a:rPr lang="pl-PL" sz="2400" b="1" dirty="0" smtClean="0">
                <a:solidFill>
                  <a:srgbClr val="333300"/>
                </a:solidFill>
                <a:latin typeface="+mn-lt"/>
                <a:cs typeface="Times New Roman" pitchFamily="18" charset="0"/>
              </a:rPr>
              <a:t>„Potrawy jarskie ich miejsce i znaczenie </a:t>
            </a:r>
            <a:br>
              <a:rPr lang="pl-PL" sz="2400" b="1" dirty="0" smtClean="0">
                <a:solidFill>
                  <a:srgbClr val="333300"/>
                </a:solidFill>
                <a:latin typeface="+mn-lt"/>
                <a:cs typeface="Times New Roman" pitchFamily="18" charset="0"/>
              </a:rPr>
            </a:br>
            <a:r>
              <a:rPr lang="pl-PL" sz="2400" b="1" dirty="0" smtClean="0">
                <a:solidFill>
                  <a:srgbClr val="333300"/>
                </a:solidFill>
                <a:latin typeface="+mn-lt"/>
                <a:cs typeface="Times New Roman" pitchFamily="18" charset="0"/>
              </a:rPr>
              <a:t>w ofercie kulinarnej wiejskiej gastronomii”</a:t>
            </a:r>
          </a:p>
        </p:txBody>
      </p:sp>
      <p:pic>
        <p:nvPicPr>
          <p:cNvPr id="15363" name="Obraz 5" descr="LOGO ZAKOLE wmf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6091238"/>
            <a:ext cx="1147762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Symbol zastępczy zawartości 6"/>
          <p:cNvSpPr>
            <a:spLocks noGrp="1"/>
          </p:cNvSpPr>
          <p:nvPr>
            <p:ph idx="1"/>
          </p:nvPr>
        </p:nvSpPr>
        <p:spPr>
          <a:xfrm>
            <a:off x="2643188" y="1357313"/>
            <a:ext cx="3929062" cy="360362"/>
          </a:xfrm>
        </p:spPr>
        <p:txBody>
          <a:bodyPr/>
          <a:lstStyle/>
          <a:p>
            <a:pPr>
              <a:buFontTx/>
              <a:buNone/>
            </a:pPr>
            <a:r>
              <a:rPr lang="pl-PL" sz="2000" smtClean="0">
                <a:latin typeface="Times New Roman" pitchFamily="18" charset="0"/>
                <a:cs typeface="Times New Roman" pitchFamily="18" charset="0"/>
              </a:rPr>
              <a:t>Ostromecko, 28-29 listopad 2013 r.</a:t>
            </a:r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857364"/>
            <a:ext cx="3904174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1857364"/>
            <a:ext cx="3889375" cy="2917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8" name="Picture 8" descr="C:\Users\Anna Pawlak\Desktop\Nowy folder (2)\b5b56b2ae93d3dc958cf0c21c9383b18_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4429132"/>
            <a:ext cx="3112000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/>
          <p:cNvSpPr>
            <a:spLocks noGrp="1"/>
          </p:cNvSpPr>
          <p:nvPr>
            <p:ph type="title"/>
          </p:nvPr>
        </p:nvSpPr>
        <p:spPr>
          <a:xfrm>
            <a:off x="2500313" y="857250"/>
            <a:ext cx="4535487" cy="1006475"/>
          </a:xfrm>
        </p:spPr>
        <p:txBody>
          <a:bodyPr/>
          <a:lstStyle/>
          <a:p>
            <a:pPr algn="ctr"/>
            <a:r>
              <a:rPr lang="pl-PL" sz="2000" b="1" smtClean="0">
                <a:latin typeface="Times New Roman" pitchFamily="18" charset="0"/>
                <a:cs typeface="Times New Roman" pitchFamily="18" charset="0"/>
              </a:rPr>
              <a:t>V edycja Konkursu  na </a:t>
            </a:r>
            <a:br>
              <a:rPr lang="pl-PL" sz="2000" b="1" smtClean="0">
                <a:latin typeface="Times New Roman" pitchFamily="18" charset="0"/>
                <a:cs typeface="Times New Roman" pitchFamily="18" charset="0"/>
              </a:rPr>
            </a:br>
            <a:r>
              <a:rPr lang="pl-PL" sz="2000" b="1" smtClean="0">
                <a:latin typeface="Times New Roman" pitchFamily="18" charset="0"/>
                <a:cs typeface="Times New Roman" pitchFamily="18" charset="0"/>
              </a:rPr>
              <a:t>„Markę Lokalną Zakola Dolnej Wisły”</a:t>
            </a:r>
          </a:p>
        </p:txBody>
      </p:sp>
      <p:sp>
        <p:nvSpPr>
          <p:cNvPr id="16387" name="Symbol zastępczy zawartości 2"/>
          <p:cNvSpPr>
            <a:spLocks noGrp="1"/>
          </p:cNvSpPr>
          <p:nvPr>
            <p:ph idx="1"/>
          </p:nvPr>
        </p:nvSpPr>
        <p:spPr>
          <a:xfrm>
            <a:off x="3132138" y="1916113"/>
            <a:ext cx="3384550" cy="604837"/>
          </a:xfrm>
        </p:spPr>
        <p:txBody>
          <a:bodyPr/>
          <a:lstStyle/>
          <a:p>
            <a:pPr>
              <a:buFontTx/>
              <a:buNone/>
            </a:pPr>
            <a:r>
              <a:rPr lang="pl-PL" sz="1600" smtClean="0">
                <a:latin typeface="Times New Roman" pitchFamily="18" charset="0"/>
                <a:cs typeface="Times New Roman" pitchFamily="18" charset="0"/>
              </a:rPr>
              <a:t>Unisław, 19 kwiecień 2013 r. </a:t>
            </a:r>
          </a:p>
        </p:txBody>
      </p:sp>
      <p:pic>
        <p:nvPicPr>
          <p:cNvPr id="159746" name="Picture 2" descr="C:\Users\Karolina\Desktop\inne\zdjecia\2013\marka\DSC002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214554"/>
            <a:ext cx="3551950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9748" name="Picture 4" descr="C:\Users\Karolina\Desktop\inne\zdjecia\2013\marka\DSC00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214554"/>
            <a:ext cx="3263900" cy="2447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ytuł 1"/>
          <p:cNvSpPr txBox="1">
            <a:spLocks/>
          </p:cNvSpPr>
          <p:nvPr/>
        </p:nvSpPr>
        <p:spPr bwMode="auto">
          <a:xfrm>
            <a:off x="1571625" y="214313"/>
            <a:ext cx="6491288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pl-PL" sz="32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Organizujemy, uczestniczymy…</a:t>
            </a:r>
          </a:p>
        </p:txBody>
      </p:sp>
      <p:pic>
        <p:nvPicPr>
          <p:cNvPr id="159747" name="Picture 3" descr="C:\Users\Karolina\Desktop\inne\zdjecia\2013\marka\DSC002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4143380"/>
            <a:ext cx="3071834" cy="23047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392" name="Picture 9" descr="C:\Users\Anna Pawlak\Desktop\Nowy folder (2)\bukietbratki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896527">
            <a:off x="6400800" y="3954463"/>
            <a:ext cx="1876425" cy="260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ymbol zastępczy zawartości 2"/>
          <p:cNvSpPr>
            <a:spLocks noGrp="1"/>
          </p:cNvSpPr>
          <p:nvPr>
            <p:ph idx="4294967295"/>
          </p:nvPr>
        </p:nvSpPr>
        <p:spPr>
          <a:xfrm>
            <a:off x="857250" y="500063"/>
            <a:ext cx="8072438" cy="4718050"/>
          </a:xfrm>
        </p:spPr>
        <p:txBody>
          <a:bodyPr/>
          <a:lstStyle/>
          <a:p>
            <a:pPr>
              <a:buFontTx/>
              <a:buNone/>
            </a:pPr>
            <a:r>
              <a:rPr lang="pl-PL" sz="2000" b="1" smtClean="0"/>
              <a:t>FORUM LGD - Ogólnopolskie spotkanie lokalnych grup działania </a:t>
            </a:r>
          </a:p>
          <a:p>
            <a:pPr algn="ctr">
              <a:buFontTx/>
              <a:buNone/>
            </a:pPr>
            <a:r>
              <a:rPr lang="pl-PL" sz="2000" b="1" smtClean="0"/>
              <a:t>Supraśl  13-14 maja 2013 r.</a:t>
            </a:r>
          </a:p>
          <a:p>
            <a:pPr>
              <a:buFontTx/>
              <a:buNone/>
            </a:pPr>
            <a:endParaRPr lang="pl-PL" sz="1600" b="1" smtClean="0"/>
          </a:p>
        </p:txBody>
      </p:sp>
      <p:pic>
        <p:nvPicPr>
          <p:cNvPr id="173059" name="Picture 3" descr="C:\Users\user\Desktop\Ania\Ania prv\fotki różne\2013-05-13 Supraśl\DSC085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700808"/>
            <a:ext cx="6610265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3060" name="Picture 4" descr="C:\Users\user\Desktop\Ania\Ania prv\fotki różne\2013-05-13 Supraśl\DSC083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789040"/>
            <a:ext cx="2979692" cy="22328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ytuł 1"/>
          <p:cNvSpPr>
            <a:spLocks noGrp="1"/>
          </p:cNvSpPr>
          <p:nvPr>
            <p:ph type="title"/>
          </p:nvPr>
        </p:nvSpPr>
        <p:spPr>
          <a:xfrm>
            <a:off x="2286000" y="0"/>
            <a:ext cx="5357813" cy="1143000"/>
          </a:xfrm>
        </p:spPr>
        <p:txBody>
          <a:bodyPr/>
          <a:lstStyle/>
          <a:p>
            <a:r>
              <a:rPr lang="pl-PL" sz="2400" b="1" smtClean="0">
                <a:latin typeface="Times New Roman" pitchFamily="18" charset="0"/>
                <a:cs typeface="Times New Roman" pitchFamily="18" charset="0"/>
              </a:rPr>
              <a:t>Festyn „Szlaku Tradycji i Smaku”</a:t>
            </a:r>
            <a:endParaRPr lang="pl-PL" sz="24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Symbol zastępczy zawartości 2"/>
          <p:cNvSpPr>
            <a:spLocks noGrp="1"/>
          </p:cNvSpPr>
          <p:nvPr>
            <p:ph idx="1"/>
          </p:nvPr>
        </p:nvSpPr>
        <p:spPr>
          <a:xfrm>
            <a:off x="5286375" y="1143000"/>
            <a:ext cx="3429000" cy="642938"/>
          </a:xfrm>
        </p:spPr>
        <p:txBody>
          <a:bodyPr/>
          <a:lstStyle/>
          <a:p>
            <a:pPr>
              <a:buFontTx/>
              <a:buNone/>
            </a:pPr>
            <a:r>
              <a:rPr lang="pl-PL" sz="2400" smtClean="0">
                <a:latin typeface="Times New Roman" pitchFamily="18" charset="0"/>
                <a:cs typeface="Times New Roman" pitchFamily="18" charset="0"/>
              </a:rPr>
              <a:t>Łysomice, 18 maj 2013 r. </a:t>
            </a:r>
          </a:p>
        </p:txBody>
      </p:sp>
      <p:pic>
        <p:nvPicPr>
          <p:cNvPr id="158722" name="Picture 2" descr="C:\Users\Karolina\Desktop\inne\zdjecia\2013\festyn gotyku 18.04.13\DSC095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000108"/>
            <a:ext cx="3857652" cy="25828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8723" name="Picture 3" descr="C:\Users\Karolina\Desktop\inne\zdjecia\2013\festyn gotyku 18.04.13\DSC002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3786190"/>
            <a:ext cx="3786214" cy="2839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8725" name="Picture 5" descr="C:\Users\Karolina\Desktop\inne\zdjecia\2013\festyn gotyku 18.04.13\DSC0029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714488"/>
            <a:ext cx="2592388" cy="3457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Obraz 6" descr="C:\Users\user\AppData\Local\Microsoft\Windows\Temporary Internet Files\Content.Outlook\3WNINBTX\droga smaku_v1_CMYK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48327">
            <a:off x="5490232" y="4609370"/>
            <a:ext cx="2418131" cy="1729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ytuł 1"/>
          <p:cNvSpPr>
            <a:spLocks noGrp="1"/>
          </p:cNvSpPr>
          <p:nvPr>
            <p:ph type="title"/>
          </p:nvPr>
        </p:nvSpPr>
        <p:spPr>
          <a:xfrm>
            <a:off x="1357313" y="285750"/>
            <a:ext cx="7315200" cy="725488"/>
          </a:xfrm>
        </p:spPr>
        <p:txBody>
          <a:bodyPr/>
          <a:lstStyle/>
          <a:p>
            <a:pPr algn="ctr" eaLnBrk="1" hangingPunct="1">
              <a:defRPr/>
            </a:pPr>
            <a:r>
              <a:rPr lang="pl-PL" sz="3600" b="1" dirty="0" smtClean="0">
                <a:solidFill>
                  <a:srgbClr val="333300"/>
                </a:solidFill>
                <a:latin typeface="+mn-lt"/>
              </a:rPr>
              <a:t>Jarmark w Zakolu Dolnej Wisły</a:t>
            </a:r>
          </a:p>
        </p:txBody>
      </p:sp>
      <p:pic>
        <p:nvPicPr>
          <p:cNvPr id="50179" name="Picture 3" descr="C:\Users\User\Documents\PRACA\LEADER\zdjęcia\Jarmark w Zakolu\2011-06-12\DSC02657 [800x600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033464"/>
            <a:ext cx="7144686" cy="47529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60" name="Obraz 3" descr="LOGO ZAKOLE wmf.w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8" y="6000750"/>
            <a:ext cx="11477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Picture 5" descr="C:\Users\User\Documents\PRACA\LEADER\zdjęcia\Jarmark w Zakolu 2013\DSC09906 [800x600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2214554"/>
            <a:ext cx="7161114" cy="43227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462" name="pole tekstowe 5"/>
          <p:cNvSpPr txBox="1">
            <a:spLocks noChangeArrowheads="1"/>
          </p:cNvSpPr>
          <p:nvPr/>
        </p:nvSpPr>
        <p:spPr bwMode="auto">
          <a:xfrm>
            <a:off x="4572000" y="6858000"/>
            <a:ext cx="38163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4357686" y="6000768"/>
            <a:ext cx="374441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l-PL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Czarże 15.06.2013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ytuł 1"/>
          <p:cNvSpPr>
            <a:spLocks noGrp="1"/>
          </p:cNvSpPr>
          <p:nvPr>
            <p:ph type="title"/>
          </p:nvPr>
        </p:nvSpPr>
        <p:spPr>
          <a:xfrm>
            <a:off x="1357313" y="0"/>
            <a:ext cx="7315200" cy="1228725"/>
          </a:xfrm>
        </p:spPr>
        <p:txBody>
          <a:bodyPr/>
          <a:lstStyle/>
          <a:p>
            <a:pPr algn="ctr"/>
            <a:r>
              <a:rPr lang="pl-PL" sz="2800" smtClean="0"/>
              <a:t>Do Jarmarku trzeba się dobrze przygotować</a:t>
            </a:r>
          </a:p>
        </p:txBody>
      </p:sp>
      <p:pic>
        <p:nvPicPr>
          <p:cNvPr id="4" name="Symbol zastępczy zawartości 3" descr="C:\Users\user\Desktop\fotki od Aliny Malanowskiej\Jarmark  2013 - przygotowania\DSC0950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928926" y="928670"/>
            <a:ext cx="4286957" cy="3010272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4082" name="Picture 2" descr="C:\Users\user\Desktop\ZAKOLE\PROMOCJA - IMPREZY - PRODUKTY\Fotki zakolowe\2013\Jarmark 2013\Jarmark  2013 - przygotowania\DSC095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708920"/>
            <a:ext cx="3999388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4083" name="Picture 3" descr="C:\Users\user\Desktop\ZAKOLE\PROMOCJA - IMPREZY - PRODUKTY\Fotki zakolowe\2013\Jarmark 2013\Jarmark  2013 - przygotowania\DSC095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1988840"/>
            <a:ext cx="2728625" cy="41061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4085" name="Picture 5" descr="C:\Users\user\Desktop\ZAKOLE\PROMOCJA - IMPREZY - PRODUKTY\Fotki zakolowe\2013\Jarmark 2013\Jarmark  2013 - przygotowania\DSC095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4221088"/>
            <a:ext cx="3659869" cy="24620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ytuł 1"/>
          <p:cNvSpPr>
            <a:spLocks noGrp="1"/>
          </p:cNvSpPr>
          <p:nvPr>
            <p:ph type="title"/>
          </p:nvPr>
        </p:nvSpPr>
        <p:spPr>
          <a:xfrm>
            <a:off x="1143000" y="214313"/>
            <a:ext cx="7315200" cy="1143000"/>
          </a:xfrm>
        </p:spPr>
        <p:txBody>
          <a:bodyPr/>
          <a:lstStyle/>
          <a:p>
            <a:pPr algn="ctr"/>
            <a:r>
              <a:rPr lang="pl-PL" sz="3200" smtClean="0"/>
              <a:t>Pozytywne morale to podstawa</a:t>
            </a:r>
          </a:p>
        </p:txBody>
      </p:sp>
      <p:pic>
        <p:nvPicPr>
          <p:cNvPr id="175106" name="Picture 2" descr="C:\Users\user\Desktop\ZAKOLE\PROMOCJA - IMPREZY - PRODUKTY\Fotki zakolowe\2013\Jarmark 2013\Jarmark  2013 - przygotowania\DSC0969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43042" y="1500174"/>
            <a:ext cx="6950645" cy="4525963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5107" name="Picture 3" descr="C:\Users\user\Desktop\ZAKOLE\PROMOCJA - IMPREZY - PRODUKTY\Fotki zakolowe\2013\Jarmark 2013\Jarmark  2013 - przygotowania\DSC095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500306"/>
            <a:ext cx="2392448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ytuł 1"/>
          <p:cNvSpPr>
            <a:spLocks noGrp="1"/>
          </p:cNvSpPr>
          <p:nvPr>
            <p:ph type="title"/>
          </p:nvPr>
        </p:nvSpPr>
        <p:spPr>
          <a:xfrm>
            <a:off x="1357313" y="0"/>
            <a:ext cx="7315200" cy="1143000"/>
          </a:xfrm>
        </p:spPr>
        <p:txBody>
          <a:bodyPr/>
          <a:lstStyle/>
          <a:p>
            <a:r>
              <a:rPr lang="pl-PL" smtClean="0"/>
              <a:t>    </a:t>
            </a:r>
            <a:r>
              <a:rPr lang="pl-PL" sz="3600" smtClean="0"/>
              <a:t>Najważniejsza impreza w roku</a:t>
            </a:r>
          </a:p>
        </p:txBody>
      </p:sp>
      <p:pic>
        <p:nvPicPr>
          <p:cNvPr id="4" name="Symbol zastępczy zawartości 3" descr="C:\Users\user\Desktop\fotki od Aliny Malanowskiej\Jarmark w Zakolu 2013\DSC0003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00628" y="1142984"/>
            <a:ext cx="3643338" cy="2714644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Obraz 4" descr="C:\Users\user\Desktop\fotki od Aliny Malanowskiej\Jarmark w Zakolu 2013\DSC0013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071546"/>
            <a:ext cx="3873042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6130" name="Picture 2" descr="C:\Users\user\Desktop\ZAKOLE\PROMOCJA - IMPREZY - PRODUKTY\Fotki zakolowe\2013\Jarmark 2013\Jarmark w Zakolu 2013\DSC004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3" y="4101410"/>
            <a:ext cx="3857652" cy="2563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C:\Users\Anna Pawlak\Desktop\Nowy folder (2)\161bb2cd9d87d4fb2583e55eca6a3af4_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78900">
            <a:off x="5626861" y="4422409"/>
            <a:ext cx="2622955" cy="1726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154" name="Picture 2" descr="C:\Users\user\Desktop\ZAKOLE\PROMOCJA - IMPREZY - PRODUKTY\Fotki zakolowe\2013\Jarmark 2013\Jarmark w Zakolu 2013\DSC099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500042"/>
            <a:ext cx="4194355" cy="33255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7156" name="Picture 4" descr="C:\Users\user\Desktop\ZAKOLE\PROMOCJA - IMPREZY - PRODUKTY\Fotki zakolowe\2013\Jarmark 2013\Jarmark w Zakolu 2013\DSC099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428604"/>
            <a:ext cx="2344599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7158" name="Picture 6" descr="C:\Users\user\Desktop\ZAKOLE\PROMOCJA - IMPREZY - PRODUKTY\Fotki zakolowe\2013\Jarmark 2013\10530615\DSC000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3929066"/>
            <a:ext cx="3948493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7159" name="Picture 7" descr="C:\Users\user\Desktop\ZAKOLE\PROMOCJA - IMPREZY - PRODUKTY\Fotki zakolowe\2013\Jarmark 2013\10530615\DSC003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4143380"/>
            <a:ext cx="3603892" cy="24125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6" descr="C:\Users\Anna Pawlak\Desktop\Nowy folder (2)\rys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204960">
            <a:off x="4460066" y="2744197"/>
            <a:ext cx="1857388" cy="12627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2800" b="1" smtClean="0"/>
              <a:t>Festiwal Kultury Dawnej </a:t>
            </a:r>
            <a:r>
              <a:rPr lang="pl-PL" sz="2800" smtClean="0"/>
              <a:t>– </a:t>
            </a:r>
            <a:br>
              <a:rPr lang="pl-PL" sz="2800" smtClean="0"/>
            </a:br>
            <a:r>
              <a:rPr lang="pl-PL" sz="2800" smtClean="0"/>
              <a:t>15 czerwca 2013</a:t>
            </a:r>
          </a:p>
        </p:txBody>
      </p:sp>
      <p:pic>
        <p:nvPicPr>
          <p:cNvPr id="178179" name="Picture 3" descr="C:\Users\user\Desktop\ZAKOLE\PROMOCJA - IMPREZY - PRODUKTY\Fotki zakolowe\2013\Jarmark 2013\10530615\DSC0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564904"/>
            <a:ext cx="5002270" cy="33486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8178" name="Picture 2" descr="C:\Users\user\Desktop\ZAKOLE\PROMOCJA - IMPREZY - PRODUKTY\Fotki zakolowe\2013\Jarmark 2013\Jarmark w Zakolu 2013\DSC0991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42976" y="1407267"/>
            <a:ext cx="4277566" cy="2842421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pole tekstowe 5"/>
          <p:cNvSpPr txBox="1"/>
          <p:nvPr/>
        </p:nvSpPr>
        <p:spPr>
          <a:xfrm>
            <a:off x="5643563" y="1571625"/>
            <a:ext cx="31432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l-PL" dirty="0">
                <a:latin typeface="+mn-lt"/>
                <a:cs typeface="Arial" pitchFamily="34" charset="0"/>
              </a:rPr>
              <a:t>Dofinansowanie ze środków KSOW w konkursie „Wieś na Weekend”</a:t>
            </a:r>
          </a:p>
        </p:txBody>
      </p:sp>
      <p:pic>
        <p:nvPicPr>
          <p:cNvPr id="178180" name="Picture 4" descr="C:\Users\user\Desktop\ZAKOLE\PROMOCJA - IMPREZY - PRODUKTY\Fotki zakolowe\2013\Jarmark 2013\10530615\DSC001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4437112"/>
            <a:ext cx="3169492" cy="21217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2800" b="1" smtClean="0"/>
              <a:t>Konkurs „Modni Rycerze XXI wieku”</a:t>
            </a:r>
          </a:p>
        </p:txBody>
      </p:sp>
      <p:pic>
        <p:nvPicPr>
          <p:cNvPr id="179203" name="Picture 3" descr="C:\Users\user\Desktop\ZAKOLE\PROMOCJA - IMPREZY - PRODUKTY\Fotki zakolowe\2013\Jarmark 2013\10530615\DSC001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412776"/>
            <a:ext cx="3442160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9204" name="Picture 4" descr="C:\Users\user\Desktop\ZAKOLE\PROMOCJA - IMPREZY - PRODUKTY\Fotki zakolowe\2013\Jarmark 2013\Jarmark w Zakolu 2013\DSC001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005064"/>
            <a:ext cx="3417048" cy="22706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9205" name="Picture 5" descr="C:\Users\user\Desktop\ZAKOLE\PROMOCJA - IMPREZY - PRODUKTY\Fotki zakolowe\2013\Jarmark 2013\Jarmark w Zakolu 2013\DSC001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844824"/>
            <a:ext cx="2583844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Obraz 9" descr="C:\Users\user\Desktop\17758886-rycerz-sredniowieczny-helm-tarcza-skrzyzowane-miecze-i-sztandar--coat-of-arms-glowe-rycerza-w-helmie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60185">
            <a:off x="4548778" y="3110997"/>
            <a:ext cx="982548" cy="14341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7" name="Obraz 10" descr="C:\Users\user\Desktop\LOGO ZAKOLE wmf.bmp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212407">
            <a:off x="4795838" y="3943350"/>
            <a:ext cx="344487" cy="2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ytuł 1"/>
          <p:cNvSpPr>
            <a:spLocks noGrp="1"/>
          </p:cNvSpPr>
          <p:nvPr>
            <p:ph type="title"/>
          </p:nvPr>
        </p:nvSpPr>
        <p:spPr>
          <a:xfrm>
            <a:off x="1371600" y="274638"/>
            <a:ext cx="7315200" cy="796925"/>
          </a:xfrm>
        </p:spPr>
        <p:txBody>
          <a:bodyPr/>
          <a:lstStyle/>
          <a:p>
            <a:pPr algn="ctr"/>
            <a:r>
              <a:rPr lang="pl-PL" sz="3600" smtClean="0"/>
              <a:t>Modni rycerze XXI w.</a:t>
            </a:r>
          </a:p>
        </p:txBody>
      </p:sp>
      <p:sp>
        <p:nvSpPr>
          <p:cNvPr id="26627" name="Symbol zastępczy zawartości 2"/>
          <p:cNvSpPr>
            <a:spLocks noGrp="1"/>
          </p:cNvSpPr>
          <p:nvPr>
            <p:ph idx="1"/>
          </p:nvPr>
        </p:nvSpPr>
        <p:spPr>
          <a:xfrm>
            <a:off x="2286000" y="6072188"/>
            <a:ext cx="5953125" cy="554037"/>
          </a:xfrm>
        </p:spPr>
        <p:txBody>
          <a:bodyPr/>
          <a:lstStyle/>
          <a:p>
            <a:pPr algn="ctr">
              <a:buFontTx/>
              <a:buNone/>
            </a:pPr>
            <a:r>
              <a:rPr lang="pl-PL" smtClean="0"/>
              <a:t>Czerwiec 2013 r.</a:t>
            </a:r>
          </a:p>
        </p:txBody>
      </p:sp>
      <p:pic>
        <p:nvPicPr>
          <p:cNvPr id="158722" name="Picture 2" descr="C:\Users\User\Documents\PRACA\LEADER\zdjęcia\Jarmark w Zakolu 2013\DSC00158 [800x600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214422"/>
            <a:ext cx="7195910" cy="47863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629" name="Obraz 5" descr="LOGO ZAKOLE wmf.w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6091238"/>
            <a:ext cx="1147762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ytuł 1"/>
          <p:cNvSpPr>
            <a:spLocks noGrp="1"/>
          </p:cNvSpPr>
          <p:nvPr>
            <p:ph type="title"/>
          </p:nvPr>
        </p:nvSpPr>
        <p:spPr>
          <a:xfrm>
            <a:off x="3000375" y="214313"/>
            <a:ext cx="2913063" cy="777875"/>
          </a:xfrm>
        </p:spPr>
        <p:txBody>
          <a:bodyPr/>
          <a:lstStyle/>
          <a:p>
            <a:r>
              <a:rPr lang="pl-PL" sz="2000" b="1" smtClean="0">
                <a:latin typeface="Times New Roman" pitchFamily="18" charset="0"/>
                <a:cs typeface="Times New Roman" pitchFamily="18" charset="0"/>
              </a:rPr>
              <a:t>III piknik LEADER</a:t>
            </a:r>
          </a:p>
        </p:txBody>
      </p:sp>
      <p:sp>
        <p:nvSpPr>
          <p:cNvPr id="27651" name="Symbol zastępczy zawartości 2"/>
          <p:cNvSpPr>
            <a:spLocks noGrp="1"/>
          </p:cNvSpPr>
          <p:nvPr>
            <p:ph idx="1"/>
          </p:nvPr>
        </p:nvSpPr>
        <p:spPr>
          <a:xfrm>
            <a:off x="2500313" y="714375"/>
            <a:ext cx="3492500" cy="460375"/>
          </a:xfrm>
        </p:spPr>
        <p:txBody>
          <a:bodyPr/>
          <a:lstStyle/>
          <a:p>
            <a:pPr>
              <a:buFontTx/>
              <a:buNone/>
            </a:pPr>
            <a:r>
              <a:rPr lang="pl-PL" sz="2000" smtClean="0">
                <a:latin typeface="Times New Roman" pitchFamily="18" charset="0"/>
                <a:cs typeface="Times New Roman" pitchFamily="18" charset="0"/>
              </a:rPr>
              <a:t>Skrwilno, 29 czerwiec 2013 r. </a:t>
            </a:r>
          </a:p>
        </p:txBody>
      </p:sp>
      <p:pic>
        <p:nvPicPr>
          <p:cNvPr id="162821" name="Picture 5" descr="C:\Users\Karolina\Desktop\inne\zdjecia\2013\III piknik leader 29.06.13\DSC003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1214422"/>
            <a:ext cx="2214563" cy="2952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656" name="Picture 8" descr="III Piknik Leader * Skrwilno 20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214422"/>
            <a:ext cx="5715000" cy="3857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2822" name="Picture 6" descr="C:\Users\Karolina\Desktop\inne\zdjecia\2013\III piknik leader 29.06.13\DSC003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4000504"/>
            <a:ext cx="3360738" cy="2520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660" name="Picture 12" descr="https://scontent-b-mxp.xx.fbcdn.net/hphotos-frc3/1000690_621034254575955_2143547952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4000504"/>
            <a:ext cx="3357586" cy="25181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ytuł 1"/>
          <p:cNvSpPr>
            <a:spLocks noGrp="1"/>
          </p:cNvSpPr>
          <p:nvPr>
            <p:ph type="title"/>
          </p:nvPr>
        </p:nvSpPr>
        <p:spPr>
          <a:xfrm>
            <a:off x="1357313" y="214313"/>
            <a:ext cx="7315200" cy="1143000"/>
          </a:xfrm>
        </p:spPr>
        <p:txBody>
          <a:bodyPr/>
          <a:lstStyle/>
          <a:p>
            <a:pPr algn="ctr"/>
            <a:r>
              <a:rPr lang="pl-PL" smtClean="0"/>
              <a:t/>
            </a:r>
            <a:br>
              <a:rPr lang="pl-PL" smtClean="0"/>
            </a:br>
            <a:r>
              <a:rPr lang="pl-PL" b="1" smtClean="0"/>
              <a:t>Piknik Napoleoński</a:t>
            </a:r>
            <a:r>
              <a:rPr lang="pl-PL" smtClean="0"/>
              <a:t/>
            </a:r>
            <a:br>
              <a:rPr lang="pl-PL" smtClean="0"/>
            </a:br>
            <a:endParaRPr lang="pl-PL" smtClean="0"/>
          </a:p>
        </p:txBody>
      </p:sp>
      <p:sp>
        <p:nvSpPr>
          <p:cNvPr id="28675" name="pole tekstowe 7"/>
          <p:cNvSpPr txBox="1">
            <a:spLocks noChangeArrowheads="1"/>
          </p:cNvSpPr>
          <p:nvPr/>
        </p:nvSpPr>
        <p:spPr bwMode="auto">
          <a:xfrm>
            <a:off x="6000750" y="1143000"/>
            <a:ext cx="19288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400"/>
              <a:t>Mozgowina</a:t>
            </a:r>
          </a:p>
        </p:txBody>
      </p:sp>
      <p:pic>
        <p:nvPicPr>
          <p:cNvPr id="28676" name="Obraz 5" descr="LOGO ZAKOLE wmf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6091238"/>
            <a:ext cx="1147762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5" name="Picture 9" descr="http://d.naszemiasto.pl/k/r/ee/51/51d849ccca59c_g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780928"/>
            <a:ext cx="4714875" cy="3543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678" name="pole tekstowe 10"/>
          <p:cNvSpPr txBox="1">
            <a:spLocks noChangeArrowheads="1"/>
          </p:cNvSpPr>
          <p:nvPr/>
        </p:nvSpPr>
        <p:spPr bwMode="auto">
          <a:xfrm>
            <a:off x="6143625" y="1643063"/>
            <a:ext cx="18573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/>
              <a:t>6 lipca 2013</a:t>
            </a:r>
          </a:p>
        </p:txBody>
      </p:sp>
      <p:pic>
        <p:nvPicPr>
          <p:cNvPr id="50190" name="Picture 14" descr="C:\Users\user\Desktop\ZAKOLE\PROMOCJA - IMPREZY - PRODUKTY\Fotki zakolowe\2013\piknik napoleoński\IMG_468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196752"/>
            <a:ext cx="4339010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680" name="Picture 15" descr="C:\Users\user\Desktop\LOGOTYPY\napoleon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76375" y="4005263"/>
            <a:ext cx="2519363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ytuł 1"/>
          <p:cNvSpPr>
            <a:spLocks noGrp="1"/>
          </p:cNvSpPr>
          <p:nvPr>
            <p:ph type="title"/>
          </p:nvPr>
        </p:nvSpPr>
        <p:spPr>
          <a:xfrm>
            <a:off x="1214438" y="285750"/>
            <a:ext cx="3286125" cy="1000125"/>
          </a:xfrm>
        </p:spPr>
        <p:txBody>
          <a:bodyPr/>
          <a:lstStyle/>
          <a:p>
            <a:r>
              <a:rPr lang="pl-PL" sz="2800" b="1" smtClean="0">
                <a:latin typeface="Times New Roman" pitchFamily="18" charset="0"/>
                <a:cs typeface="Times New Roman" pitchFamily="18" charset="0"/>
              </a:rPr>
              <a:t>Stoisko Zakola na</a:t>
            </a:r>
          </a:p>
        </p:txBody>
      </p:sp>
      <p:pic>
        <p:nvPicPr>
          <p:cNvPr id="163846" name="Picture 6" descr="https://scontent-a-ams.xx.fbcdn.net/hphotos-ash3/1044777_649517621727618_109519016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3286124"/>
            <a:ext cx="4318003" cy="32385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8" descr="C:\Users\Anna Pawlak\Desktop\Nowy folder (2)\baner_przy_mlyni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525466">
            <a:off x="1468556" y="1374673"/>
            <a:ext cx="3568039" cy="12858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3844" name="Picture 4" descr="https://scontent-a-ams.xx.fbcdn.net/hphotos-ash3/1175283_649514748394572_587473923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286124"/>
            <a:ext cx="4382803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9704" name="Picture 8" descr="https://scontent-b-mxp.xx.fbcdn.net/hphotos-prn2/1044777_649517615060952_889991652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500042"/>
            <a:ext cx="3470267" cy="2602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Obraz 9" descr="C:\Users\user\AppData\Local\Microsoft\Windows\Temporary Internet Files\Content.Outlook\3WNINBTX\droga smaku_v1_CMYK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48327">
            <a:off x="4226985" y="2756493"/>
            <a:ext cx="1404412" cy="1130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1"/>
          <p:cNvSpPr>
            <a:spLocks noGrp="1"/>
          </p:cNvSpPr>
          <p:nvPr>
            <p:ph type="title"/>
          </p:nvPr>
        </p:nvSpPr>
        <p:spPr>
          <a:xfrm>
            <a:off x="1357313" y="214313"/>
            <a:ext cx="7315200" cy="785812"/>
          </a:xfrm>
        </p:spPr>
        <p:txBody>
          <a:bodyPr/>
          <a:lstStyle/>
          <a:p>
            <a:pPr algn="ctr"/>
            <a:r>
              <a:rPr lang="pl-PL" sz="3200" smtClean="0"/>
              <a:t>Dożynki w Gminie Zławieś Wielka  - 31.08.2013</a:t>
            </a:r>
          </a:p>
        </p:txBody>
      </p:sp>
      <p:pic>
        <p:nvPicPr>
          <p:cNvPr id="159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285859"/>
            <a:ext cx="6357982" cy="47648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24" name="Obraz 5" descr="LOGO ZAKOLE wmf.w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6091238"/>
            <a:ext cx="1147762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5" name="Picture 3" descr="C:\Users\User\Documents\PRACA\LEADER\zdjęcia\Dożynki Kijewo 07.09.2013\DSC02840 [800x600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000108"/>
            <a:ext cx="6236766" cy="4176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1796" name="Picture 4" descr="C:\Users\User\Documents\PRACA\LEADER\zdjęcia\Dożynki Kijewo 07.09.2013\DSC02851 [800x600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429000"/>
            <a:ext cx="2088232" cy="2851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1797" name="Picture 5" descr="C:\Users\User\Documents\PRACA\LEADER\zdjęcia\Dożynki Kijewo 07.09.2013\DSC02849 [800x600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3786190"/>
            <a:ext cx="3846967" cy="2576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1749" name="Obraz 5" descr="LOGO ZAKOLE wmf.wm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8" y="6091238"/>
            <a:ext cx="1147762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pole tekstowe 7"/>
          <p:cNvSpPr txBox="1">
            <a:spLocks noChangeArrowheads="1"/>
          </p:cNvSpPr>
          <p:nvPr/>
        </p:nvSpPr>
        <p:spPr bwMode="auto">
          <a:xfrm>
            <a:off x="1071563" y="357188"/>
            <a:ext cx="750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b="1"/>
              <a:t>Dożynki powiatowe w Kijewie Królewskim </a:t>
            </a:r>
          </a:p>
          <a:p>
            <a:pPr algn="ctr"/>
            <a:r>
              <a:rPr lang="pl-PL" b="1"/>
              <a:t>– wrzesień 2013 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1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1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ytuł 1"/>
          <p:cNvSpPr>
            <a:spLocks noGrp="1"/>
          </p:cNvSpPr>
          <p:nvPr>
            <p:ph type="title"/>
          </p:nvPr>
        </p:nvSpPr>
        <p:spPr>
          <a:xfrm>
            <a:off x="1071563" y="274638"/>
            <a:ext cx="7615237" cy="1143000"/>
          </a:xfrm>
        </p:spPr>
        <p:txBody>
          <a:bodyPr/>
          <a:lstStyle/>
          <a:p>
            <a:pPr algn="ctr"/>
            <a:r>
              <a:rPr lang="pl-PL" sz="2800" b="1" smtClean="0"/>
              <a:t>Barwy Lata Dary Jesieni </a:t>
            </a:r>
            <a:r>
              <a:rPr lang="pl-PL" sz="2800" smtClean="0"/>
              <a:t>– </a:t>
            </a:r>
            <a:br>
              <a:rPr lang="pl-PL" sz="2800" smtClean="0"/>
            </a:br>
            <a:r>
              <a:rPr lang="pl-PL" sz="2800" smtClean="0"/>
              <a:t>Przysiek – 14.09.2013</a:t>
            </a:r>
          </a:p>
        </p:txBody>
      </p:sp>
      <p:pic>
        <p:nvPicPr>
          <p:cNvPr id="78850" name="Picture 2" descr="C:\Users\Anna Pawlak\Desktop\Nowy folder (2)\1255486_657957767550270_718293891_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2910" y="1428736"/>
            <a:ext cx="4057661" cy="3043246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8852" name="Picture 4" descr="C:\Users\Anna Pawlak\Desktop\Nowy folder (2)\1239996_657958637550183_863240875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428736"/>
            <a:ext cx="3714776" cy="27860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8851" name="Picture 3" descr="C:\Users\Anna Pawlak\Desktop\Nowy folder (2)\1209050_657958570883523_387218715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3643314"/>
            <a:ext cx="4071966" cy="28947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Obraz 6" descr="C:\Users\user\AppData\Local\Microsoft\Windows\Temporary Internet Files\Content.Outlook\3WNINBTX\droga smaku_v1_CMYK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48327">
            <a:off x="4209278" y="2899368"/>
            <a:ext cx="1404412" cy="1130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5" name="Picture 6" descr="http://asiak-i-lizan.blog.onet.pl/wp-content/blogs.dir/1014931/files/blog_oy_4024122_5393891_tr_mak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16099">
            <a:off x="1558925" y="4311650"/>
            <a:ext cx="2386013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ytuł 1"/>
          <p:cNvSpPr>
            <a:spLocks noGrp="1"/>
          </p:cNvSpPr>
          <p:nvPr>
            <p:ph type="title"/>
          </p:nvPr>
        </p:nvSpPr>
        <p:spPr>
          <a:xfrm>
            <a:off x="1214438" y="274638"/>
            <a:ext cx="7643812" cy="1143000"/>
          </a:xfrm>
        </p:spPr>
        <p:txBody>
          <a:bodyPr/>
          <a:lstStyle/>
          <a:p>
            <a:pPr algn="ctr"/>
            <a:r>
              <a:rPr lang="pl-PL" sz="2800" b="1" smtClean="0"/>
              <a:t>Święto Kapusty w Brukach Unisławskich </a:t>
            </a:r>
            <a:r>
              <a:rPr lang="pl-PL" sz="3200" b="1" smtClean="0"/>
              <a:t/>
            </a:r>
            <a:br>
              <a:rPr lang="pl-PL" sz="3200" b="1" smtClean="0"/>
            </a:br>
            <a:r>
              <a:rPr lang="pl-PL" sz="3200" smtClean="0"/>
              <a:t>29.09.2013</a:t>
            </a:r>
          </a:p>
        </p:txBody>
      </p:sp>
      <p:pic>
        <p:nvPicPr>
          <p:cNvPr id="33795" name="Picture 2" descr="C:\Users\Anna Pawlak\Desktop\Nowy folder (2)\1-e9823d9e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9632" y="4149080"/>
            <a:ext cx="3635375" cy="2428875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3796" name="Picture 3" descr="C:\Users\Anna Pawlak\Desktop\Nowy folder (2)\bil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293096"/>
            <a:ext cx="3425825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3798" name="Picture 6" descr="F:\DSC004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484784"/>
            <a:ext cx="3384376" cy="2538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3799" name="Picture 7" descr="F:\DSC004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484784"/>
            <a:ext cx="3227851" cy="2420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3797" name="Picture 4" descr="C:\Users\Anna Pawlak\Desktop\Nowy folder (2)\galeria-kapusta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2996952"/>
            <a:ext cx="2232248" cy="1757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ytuł 1"/>
          <p:cNvSpPr>
            <a:spLocks noGrp="1"/>
          </p:cNvSpPr>
          <p:nvPr>
            <p:ph type="title"/>
          </p:nvPr>
        </p:nvSpPr>
        <p:spPr>
          <a:xfrm>
            <a:off x="1258888" y="188913"/>
            <a:ext cx="7315200" cy="1368425"/>
          </a:xfrm>
        </p:spPr>
        <p:txBody>
          <a:bodyPr/>
          <a:lstStyle/>
          <a:p>
            <a:pPr algn="ctr"/>
            <a:r>
              <a:rPr lang="pl-PL" sz="2800" smtClean="0"/>
              <a:t>Szkolenie warsztatowe – </a:t>
            </a:r>
            <a:br>
              <a:rPr lang="pl-PL" sz="2800" smtClean="0"/>
            </a:br>
            <a:r>
              <a:rPr lang="pl-PL" sz="2800" b="1" smtClean="0"/>
              <a:t>„Questing – Wyprawy Odkrywców”</a:t>
            </a:r>
            <a:br>
              <a:rPr lang="pl-PL" sz="2800" b="1" smtClean="0"/>
            </a:br>
            <a:r>
              <a:rPr lang="pl-PL" sz="2000" smtClean="0"/>
              <a:t>Tleń 2-3 grudnia 2013</a:t>
            </a:r>
          </a:p>
        </p:txBody>
      </p:sp>
      <p:pic>
        <p:nvPicPr>
          <p:cNvPr id="80898" name="Picture 2" descr="C:\Users\Anna Pawlak\Desktop\Nowy folder (2)\1470389_776326769049963_49588392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714488"/>
            <a:ext cx="3714776" cy="24765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0899" name="Picture 3" descr="C:\Users\Anna Pawlak\Desktop\Nowy folder (2)\1476369_776326475716659_292317740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714488"/>
            <a:ext cx="3536183" cy="23574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0900" name="Picture 4" descr="C:\Users\Anna Pawlak\Desktop\Nowy folder (2)\988790_776326949049945_908536261_n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3071802" y="4286256"/>
            <a:ext cx="3278985" cy="2185990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0901" name="Picture 5" descr="C:\Users\Anna Pawlak\Desktop\Nowy folder (2)\indek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497294">
            <a:off x="6818705" y="4747010"/>
            <a:ext cx="1500190" cy="1500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0902" name="Picture 6" descr="C:\Users\Anna Pawlak\Desktop\Nowy folder (2)\1383689_746960888653218_1361415061_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936674">
            <a:off x="1306749" y="4878658"/>
            <a:ext cx="1342538" cy="1342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4824" name="Picture 9" descr="C:\Users\Anna Pawlak\Desktop\Nowy folder (2)\0030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57625" y="3071813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2800" smtClean="0"/>
              <a:t>Szkolenie warsztatowe – </a:t>
            </a:r>
            <a:br>
              <a:rPr lang="pl-PL" sz="2800" smtClean="0"/>
            </a:br>
            <a:r>
              <a:rPr lang="pl-PL" sz="2800" b="1" smtClean="0"/>
              <a:t>„Questing – Wyprawy Odkrywców”</a:t>
            </a:r>
            <a:r>
              <a:rPr lang="pl-PL" b="1" smtClean="0"/>
              <a:t/>
            </a:r>
            <a:br>
              <a:rPr lang="pl-PL" b="1" smtClean="0"/>
            </a:br>
            <a:r>
              <a:rPr lang="pl-PL" sz="2400" smtClean="0"/>
              <a:t>Tleń 2-3 grudnia 2013</a:t>
            </a:r>
          </a:p>
        </p:txBody>
      </p:sp>
      <p:pic>
        <p:nvPicPr>
          <p:cNvPr id="67586" name="Picture 2" descr="C:\Users\user\Desktop\szkolenie tleń\DSC077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664" y="1556792"/>
            <a:ext cx="6811131" cy="4525963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Objaśnienie owalne 4"/>
          <p:cNvSpPr/>
          <p:nvPr/>
        </p:nvSpPr>
        <p:spPr>
          <a:xfrm>
            <a:off x="5292725" y="1628775"/>
            <a:ext cx="2016125" cy="936625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Gdzie  ten prąd????</a:t>
            </a:r>
          </a:p>
        </p:txBody>
      </p:sp>
      <p:pic>
        <p:nvPicPr>
          <p:cNvPr id="35845" name="Picture 5" descr="C:\Users\user\Desktop\LOGOTYPY\logo kso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313" y="5468938"/>
            <a:ext cx="4722812" cy="525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ytuł 1"/>
          <p:cNvSpPr>
            <a:spLocks noGrp="1"/>
          </p:cNvSpPr>
          <p:nvPr>
            <p:ph type="title"/>
          </p:nvPr>
        </p:nvSpPr>
        <p:spPr>
          <a:xfrm>
            <a:off x="1428750" y="0"/>
            <a:ext cx="7315200" cy="1143000"/>
          </a:xfrm>
        </p:spPr>
        <p:txBody>
          <a:bodyPr/>
          <a:lstStyle/>
          <a:p>
            <a:pPr algn="ctr"/>
            <a:r>
              <a:rPr lang="pl-PL" smtClean="0"/>
              <a:t>Questing</a:t>
            </a:r>
          </a:p>
        </p:txBody>
      </p:sp>
      <p:sp>
        <p:nvSpPr>
          <p:cNvPr id="36867" name="Symbol zastępczy zawartości 2"/>
          <p:cNvSpPr>
            <a:spLocks noGrp="1"/>
          </p:cNvSpPr>
          <p:nvPr>
            <p:ph idx="1"/>
          </p:nvPr>
        </p:nvSpPr>
        <p:spPr>
          <a:xfrm>
            <a:off x="1500188" y="1285875"/>
            <a:ext cx="7239000" cy="4929188"/>
          </a:xfrm>
        </p:spPr>
        <p:txBody>
          <a:bodyPr/>
          <a:lstStyle/>
          <a:p>
            <a:r>
              <a:rPr lang="pl-PL" sz="2400" smtClean="0"/>
              <a:t>Questing jest to połączenie </a:t>
            </a:r>
            <a:r>
              <a:rPr lang="pl-PL" sz="2400" b="1" smtClean="0"/>
              <a:t>podchodów</a:t>
            </a:r>
            <a:r>
              <a:rPr lang="pl-PL" sz="2400" smtClean="0"/>
              <a:t>, harcerskich gier patrolowych i towarzyszącej temu wszystkiemu narracji. Połączenie tych wszystkich elementów umożliwia zwiedzanie i poznawanie miejsc w zupełnie nowy, unikalny sposób. Każde miejsce, nawet to, które z pozoru wydaje nam się nieatrakcyjne i nudne, może zawierać w sobie jakąś </a:t>
            </a:r>
            <a:r>
              <a:rPr lang="pl-PL" sz="2400" b="1" smtClean="0"/>
              <a:t>historię, legendę, tajemnicę</a:t>
            </a:r>
            <a:r>
              <a:rPr lang="pl-PL" sz="2400" smtClean="0"/>
              <a:t> lub ukryty skarb. Podstawowe elementy, niezbędne do przeprowadzenia questa to wskazówki w formie </a:t>
            </a:r>
            <a:r>
              <a:rPr lang="pl-PL" sz="2400" b="1" smtClean="0"/>
              <a:t>rymowanek</a:t>
            </a:r>
            <a:r>
              <a:rPr lang="pl-PL" sz="2400" smtClean="0"/>
              <a:t> oraz </a:t>
            </a:r>
            <a:r>
              <a:rPr lang="pl-PL" sz="2400" b="1" smtClean="0"/>
              <a:t>mapa</a:t>
            </a:r>
            <a:r>
              <a:rPr lang="pl-PL" sz="2400" smtClean="0"/>
              <a:t>, najczęściej wszystkiemu towarzyszy również nadrzędny cel, czyli odnalezienie </a:t>
            </a:r>
            <a:r>
              <a:rPr lang="pl-PL" sz="2400" b="1" smtClean="0"/>
              <a:t>ukrytego skarbu</a:t>
            </a:r>
            <a:r>
              <a:rPr lang="pl-PL" sz="2400" smtClean="0"/>
              <a:t>.</a:t>
            </a:r>
          </a:p>
        </p:txBody>
      </p:sp>
      <p:pic>
        <p:nvPicPr>
          <p:cNvPr id="36868" name="Obraz 5" descr="LOGO ZAKOLE wmf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6091238"/>
            <a:ext cx="1147762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pole tekstowe 4"/>
          <p:cNvSpPr txBox="1">
            <a:spLocks noChangeArrowheads="1"/>
          </p:cNvSpPr>
          <p:nvPr/>
        </p:nvSpPr>
        <p:spPr bwMode="auto">
          <a:xfrm>
            <a:off x="6072188" y="6215063"/>
            <a:ext cx="26431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/>
              <a:t>National Geographic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ytuł 1"/>
          <p:cNvSpPr>
            <a:spLocks noGrp="1"/>
          </p:cNvSpPr>
          <p:nvPr>
            <p:ph type="title"/>
          </p:nvPr>
        </p:nvSpPr>
        <p:spPr>
          <a:xfrm>
            <a:off x="2286000" y="428625"/>
            <a:ext cx="5359400" cy="836613"/>
          </a:xfrm>
        </p:spPr>
        <p:txBody>
          <a:bodyPr/>
          <a:lstStyle/>
          <a:p>
            <a:r>
              <a:rPr lang="pl-PL" sz="2000" b="1" smtClean="0">
                <a:latin typeface="Times New Roman" pitchFamily="18" charset="0"/>
                <a:cs typeface="Times New Roman" pitchFamily="18" charset="0"/>
              </a:rPr>
              <a:t>Konkurs fotograficzny</a:t>
            </a:r>
            <a:br>
              <a:rPr lang="pl-PL" sz="2000" b="1" smtClean="0">
                <a:latin typeface="Times New Roman" pitchFamily="18" charset="0"/>
                <a:cs typeface="Times New Roman" pitchFamily="18" charset="0"/>
              </a:rPr>
            </a:br>
            <a:r>
              <a:rPr lang="pl-PL" sz="2000" b="1" smtClean="0">
                <a:latin typeface="Times New Roman" pitchFamily="18" charset="0"/>
                <a:cs typeface="Times New Roman" pitchFamily="18" charset="0"/>
              </a:rPr>
              <a:t> „ZAKOLE -Podróżuj. Posmakuj. Odkrywaj”</a:t>
            </a:r>
            <a:r>
              <a:rPr lang="pl-PL" b="1" smtClean="0"/>
              <a:t/>
            </a:r>
            <a:br>
              <a:rPr lang="pl-PL" b="1" smtClean="0"/>
            </a:br>
            <a:endParaRPr lang="pl-PL" smtClean="0"/>
          </a:p>
        </p:txBody>
      </p:sp>
      <p:sp>
        <p:nvSpPr>
          <p:cNvPr id="37891" name="Symbol zastępczy zawartości 2"/>
          <p:cNvSpPr>
            <a:spLocks noGrp="1"/>
          </p:cNvSpPr>
          <p:nvPr>
            <p:ph idx="1"/>
          </p:nvPr>
        </p:nvSpPr>
        <p:spPr>
          <a:xfrm>
            <a:off x="1357313" y="3500438"/>
            <a:ext cx="3708400" cy="504825"/>
          </a:xfrm>
        </p:spPr>
        <p:txBody>
          <a:bodyPr/>
          <a:lstStyle/>
          <a:p>
            <a:pPr algn="ctr">
              <a:buFontTx/>
              <a:buNone/>
            </a:pPr>
            <a:r>
              <a:rPr lang="pl-PL" sz="1200" smtClean="0">
                <a:latin typeface="Times New Roman" pitchFamily="18" charset="0"/>
                <a:cs typeface="Times New Roman" pitchFamily="18" charset="0"/>
              </a:rPr>
              <a:t>I miejsce Paweł Gawle </a:t>
            </a:r>
          </a:p>
          <a:p>
            <a:pPr algn="ctr">
              <a:buFontTx/>
              <a:buNone/>
            </a:pPr>
            <a:r>
              <a:rPr lang="pl-PL" sz="1200" smtClean="0">
                <a:latin typeface="Times New Roman" pitchFamily="18" charset="0"/>
                <a:cs typeface="Times New Roman" pitchFamily="18" charset="0"/>
              </a:rPr>
              <a:t>Krajobraz z wału przeciwpowodziowego w Kokocku</a:t>
            </a:r>
          </a:p>
        </p:txBody>
      </p:sp>
      <p:pic>
        <p:nvPicPr>
          <p:cNvPr id="176130" name="Picture 2" descr="https://scontent-a-ams.xx.fbcdn.net/hphotos-frc3/1426154_690040241008689_2147264683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962803"/>
            <a:ext cx="3000396" cy="22502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7893" name="pole tekstowe 4"/>
          <p:cNvSpPr txBox="1">
            <a:spLocks noChangeArrowheads="1"/>
          </p:cNvSpPr>
          <p:nvPr/>
        </p:nvSpPr>
        <p:spPr bwMode="auto">
          <a:xfrm>
            <a:off x="3059113" y="6237288"/>
            <a:ext cx="388937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200">
                <a:latin typeface="Times New Roman" pitchFamily="18" charset="0"/>
                <a:cs typeface="Times New Roman" pitchFamily="18" charset="0"/>
              </a:rPr>
              <a:t>Krystyna Kumkowska - Kościół w Pruszczu, oraz  Topolnie </a:t>
            </a:r>
            <a:endParaRPr lang="pl-PL"/>
          </a:p>
        </p:txBody>
      </p:sp>
      <p:pic>
        <p:nvPicPr>
          <p:cNvPr id="176132" name="Picture 4" descr="https://scontent-b-ams.xx.fbcdn.net/hphotos-prn2/1461598_690039671008746_1220242669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4143380"/>
            <a:ext cx="3206750" cy="1800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6134" name="Picture 6" descr="https://scontent-b-ams.xx.fbcdn.net/hphotos-prn2/1463897_690039967675383_154203713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4069518"/>
            <a:ext cx="2786082" cy="20899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6136" name="Picture 8" descr="https://scontent-b-ams.xx.fbcdn.net/hphotos-ash3/1426428_690041591008554_1041194998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1071546"/>
            <a:ext cx="3143272" cy="2087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7897" name="Prostokąt 8"/>
          <p:cNvSpPr>
            <a:spLocks noChangeArrowheads="1"/>
          </p:cNvSpPr>
          <p:nvPr/>
        </p:nvSpPr>
        <p:spPr bwMode="auto">
          <a:xfrm>
            <a:off x="6000750" y="3357563"/>
            <a:ext cx="25923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200">
                <a:latin typeface="Times New Roman" pitchFamily="18" charset="0"/>
                <a:cs typeface="Times New Roman" pitchFamily="18" charset="0"/>
              </a:rPr>
              <a:t>Renata Zbilska-Ball </a:t>
            </a:r>
          </a:p>
          <a:p>
            <a:r>
              <a:rPr lang="pl-PL" sz="1200">
                <a:latin typeface="Times New Roman" pitchFamily="18" charset="0"/>
                <a:cs typeface="Times New Roman" pitchFamily="18" charset="0"/>
              </a:rPr>
              <a:t>Kwiatek na zboczach Płutowskich</a:t>
            </a:r>
            <a:endParaRPr lang="pl-PL" sz="1200"/>
          </a:p>
        </p:txBody>
      </p:sp>
      <p:pic>
        <p:nvPicPr>
          <p:cNvPr id="37898" name="Picture 11" descr="C:\Users\Anna Pawlak\Desktop\Nowy folder (2)\aparat.gif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7688" y="2286000"/>
            <a:ext cx="1557337" cy="148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00188" y="857250"/>
            <a:ext cx="7072312" cy="1500188"/>
          </a:xfrm>
        </p:spPr>
        <p:txBody>
          <a:bodyPr/>
          <a:lstStyle/>
          <a:p>
            <a:pPr algn="ctr" eaLnBrk="1" hangingPunct="1"/>
            <a:r>
              <a:rPr lang="pl-PL" b="1" smtClean="0">
                <a:latin typeface="Arial Black" pitchFamily="34" charset="0"/>
              </a:rPr>
              <a:t>Dziękuję za uwagę!!!</a:t>
            </a:r>
          </a:p>
        </p:txBody>
      </p:sp>
      <p:pic>
        <p:nvPicPr>
          <p:cNvPr id="38915" name="Obraz 2" descr="LOGO ZAKOLE wmf.w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6091238"/>
            <a:ext cx="1147762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pole tekstowe 3"/>
          <p:cNvSpPr txBox="1">
            <a:spLocks noChangeArrowheads="1"/>
          </p:cNvSpPr>
          <p:nvPr/>
        </p:nvSpPr>
        <p:spPr bwMode="auto">
          <a:xfrm>
            <a:off x="1857375" y="3286125"/>
            <a:ext cx="62865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/>
              <a:t>Lokalna Grupa Działania „Zakole Dolnej Wisły”</a:t>
            </a:r>
          </a:p>
          <a:p>
            <a:r>
              <a:rPr lang="pl-PL"/>
              <a:t>86-253 Kijewo Królewskie</a:t>
            </a:r>
          </a:p>
          <a:p>
            <a:r>
              <a:rPr lang="pl-PL"/>
              <a:t>Tel. 56 676 44 36</a:t>
            </a:r>
          </a:p>
        </p:txBody>
      </p:sp>
      <p:sp>
        <p:nvSpPr>
          <p:cNvPr id="38917" name="pole tekstowe 4"/>
          <p:cNvSpPr txBox="1">
            <a:spLocks noChangeArrowheads="1"/>
          </p:cNvSpPr>
          <p:nvPr/>
        </p:nvSpPr>
        <p:spPr bwMode="auto">
          <a:xfrm>
            <a:off x="1857375" y="4857750"/>
            <a:ext cx="5429250" cy="12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3200"/>
              <a:t>www.zakolewisly.pl</a:t>
            </a:r>
          </a:p>
          <a:p>
            <a:endParaRPr lang="pl-PL" sz="1100"/>
          </a:p>
          <a:p>
            <a:r>
              <a:rPr lang="pl-PL" sz="3200"/>
              <a:t>www.szlaktradycji.pl</a:t>
            </a:r>
          </a:p>
        </p:txBody>
      </p:sp>
      <p:sp>
        <p:nvSpPr>
          <p:cNvPr id="38918" name="pole tekstowe 5"/>
          <p:cNvSpPr txBox="1">
            <a:spLocks noChangeArrowheads="1"/>
          </p:cNvSpPr>
          <p:nvPr/>
        </p:nvSpPr>
        <p:spPr bwMode="auto">
          <a:xfrm>
            <a:off x="1928813" y="4357688"/>
            <a:ext cx="3714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rgbClr val="336600"/>
                </a:solidFill>
              </a:rPr>
              <a:t>biuro@zakolewisly.pl</a:t>
            </a:r>
          </a:p>
        </p:txBody>
      </p:sp>
      <p:sp>
        <p:nvSpPr>
          <p:cNvPr id="38919" name="pole tekstowe 6"/>
          <p:cNvSpPr txBox="1">
            <a:spLocks noChangeArrowheads="1"/>
          </p:cNvSpPr>
          <p:nvPr/>
        </p:nvSpPr>
        <p:spPr bwMode="auto">
          <a:xfrm>
            <a:off x="2928938" y="2214563"/>
            <a:ext cx="4214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3200"/>
              <a:t>Krzysztof Nowacki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liście">
  <a:themeElements>
    <a:clrScheme name="Niestandardowy 1">
      <a:dk1>
        <a:srgbClr val="4F261E"/>
      </a:dk1>
      <a:lt1>
        <a:srgbClr val="F1ECD8"/>
      </a:lt1>
      <a:dk2>
        <a:srgbClr val="4F261E"/>
      </a:dk2>
      <a:lt2>
        <a:srgbClr val="663300"/>
      </a:lt2>
      <a:accent1>
        <a:srgbClr val="909082"/>
      </a:accent1>
      <a:accent2>
        <a:srgbClr val="809EA8"/>
      </a:accent2>
      <a:accent3>
        <a:srgbClr val="F7F4E9"/>
      </a:accent3>
      <a:accent4>
        <a:srgbClr val="000000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3">
        <a:dk1>
          <a:srgbClr val="000000"/>
        </a:dk1>
        <a:lt1>
          <a:srgbClr val="F1ECD8"/>
        </a:lt1>
        <a:dk2>
          <a:srgbClr val="4F261E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F7F4E9"/>
        </a:accent3>
        <a:accent4>
          <a:srgbClr val="000000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1897</TotalTime>
  <Words>718</Words>
  <Application>Microsoft Office PowerPoint</Application>
  <PresentationFormat>Pokaz na ekranie (4:3)</PresentationFormat>
  <Paragraphs>177</Paragraphs>
  <Slides>36</Slides>
  <Notes>16</Notes>
  <HiddenSlides>0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36</vt:i4>
      </vt:variant>
    </vt:vector>
  </HeadingPairs>
  <TitlesOfParts>
    <vt:vector size="46" baseType="lpstr">
      <vt:lpstr>Verdana</vt:lpstr>
      <vt:lpstr>Arial</vt:lpstr>
      <vt:lpstr>Constantia</vt:lpstr>
      <vt:lpstr>Calibri</vt:lpstr>
      <vt:lpstr>Times New Roman</vt:lpstr>
      <vt:lpstr>Tahoma</vt:lpstr>
      <vt:lpstr>Wingdings</vt:lpstr>
      <vt:lpstr>Arial Black</vt:lpstr>
      <vt:lpstr>Motyw liście</vt:lpstr>
      <vt:lpstr>1_Motyw liście</vt:lpstr>
      <vt:lpstr>Slajd 1</vt:lpstr>
      <vt:lpstr>ROK 2013</vt:lpstr>
      <vt:lpstr>Slajd 3</vt:lpstr>
      <vt:lpstr>Slajd 4</vt:lpstr>
      <vt:lpstr>Wdrażanie projektów współpracy – czyli „Szlak Tradycji i Smaku”</vt:lpstr>
      <vt:lpstr>Slajd 6</vt:lpstr>
      <vt:lpstr>Strój Szlaku i tablica</vt:lpstr>
      <vt:lpstr>Szlak Tradycji i Smaku - projekt współpracy</vt:lpstr>
      <vt:lpstr>Uroczysta inauguracja Szlaku Tradycji i Smaku   Unisław   19.04.2013 </vt:lpstr>
      <vt:lpstr> „Post i Wielkanoc na Kujawach i Ziemi Chełmińskiej – obyczaje kulturowe i kulinarne”</vt:lpstr>
      <vt:lpstr>„Potrawa jednogarnkowa w tradycji regionu kujawsko-pomorskiego”</vt:lpstr>
      <vt:lpstr>Turniej Nalewek </vt:lpstr>
      <vt:lpstr>„Potrawy jarskie ich miejsce i znaczenie  w ofercie kulinarnej wiejskiej gastronomii”</vt:lpstr>
      <vt:lpstr>V edycja Konkursu  na  „Markę Lokalną Zakola Dolnej Wisły”</vt:lpstr>
      <vt:lpstr>Slajd 15</vt:lpstr>
      <vt:lpstr>Festyn „Szlaku Tradycji i Smaku”</vt:lpstr>
      <vt:lpstr>Jarmark w Zakolu Dolnej Wisły</vt:lpstr>
      <vt:lpstr>Do Jarmarku trzeba się dobrze przygotować</vt:lpstr>
      <vt:lpstr>Pozytywne morale to podstawa</vt:lpstr>
      <vt:lpstr>    Najważniejsza impreza w roku</vt:lpstr>
      <vt:lpstr>Slajd 21</vt:lpstr>
      <vt:lpstr>Festiwal Kultury Dawnej –  15 czerwca 2013</vt:lpstr>
      <vt:lpstr>Konkurs „Modni Rycerze XXI wieku”</vt:lpstr>
      <vt:lpstr>Modni rycerze XXI w.</vt:lpstr>
      <vt:lpstr>III piknik LEADER</vt:lpstr>
      <vt:lpstr> Piknik Napoleoński </vt:lpstr>
      <vt:lpstr>Stoisko Zakola na</vt:lpstr>
      <vt:lpstr>Dożynki w Gminie Zławieś Wielka  - 31.08.2013</vt:lpstr>
      <vt:lpstr>Slajd 29</vt:lpstr>
      <vt:lpstr>Barwy Lata Dary Jesieni –  Przysiek – 14.09.2013</vt:lpstr>
      <vt:lpstr>Święto Kapusty w Brukach Unisławskich  29.09.2013</vt:lpstr>
      <vt:lpstr>Szkolenie warsztatowe –  „Questing – Wyprawy Odkrywców” Tleń 2-3 grudnia 2013</vt:lpstr>
      <vt:lpstr>Szkolenie warsztatowe –  „Questing – Wyprawy Odkrywców” Tleń 2-3 grudnia 2013</vt:lpstr>
      <vt:lpstr>Questing</vt:lpstr>
      <vt:lpstr>Konkurs fotograficzny  „ZAKOLE -Podróżuj. Posmakuj. Odkrywaj” </vt:lpstr>
      <vt:lpstr>Dziękuję za uwagę!!!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  LEADER +</dc:title>
  <dc:creator>Krzysztof Nowacki</dc:creator>
  <cp:lastModifiedBy>Ania</cp:lastModifiedBy>
  <cp:revision>176</cp:revision>
  <dcterms:created xsi:type="dcterms:W3CDTF">2006-10-20T12:56:49Z</dcterms:created>
  <dcterms:modified xsi:type="dcterms:W3CDTF">2013-12-12T06:54:57Z</dcterms:modified>
</cp:coreProperties>
</file>