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74" r:id="rId4"/>
    <p:sldId id="275" r:id="rId5"/>
    <p:sldId id="271" r:id="rId6"/>
    <p:sldId id="272" r:id="rId7"/>
    <p:sldId id="268" r:id="rId8"/>
    <p:sldId id="257" r:id="rId9"/>
    <p:sldId id="258" r:id="rId10"/>
    <p:sldId id="261" r:id="rId11"/>
    <p:sldId id="260" r:id="rId12"/>
    <p:sldId id="265" r:id="rId13"/>
    <p:sldId id="267" r:id="rId14"/>
    <p:sldId id="276" r:id="rId15"/>
    <p:sldId id="262" r:id="rId16"/>
    <p:sldId id="277" r:id="rId1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7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93771E-F945-499F-9F6C-BF50A83D68FC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9471706-0AB6-4EE4-BD96-8608C9385B60}">
      <dgm:prSet phldrT="[Tekst]" custT="1"/>
      <dgm:spPr/>
      <dgm:t>
        <a:bodyPr/>
        <a:lstStyle/>
        <a:p>
          <a:r>
            <a:rPr lang="pl-PL" sz="1600" dirty="0" smtClean="0"/>
            <a:t>Ustalenie wartości zamówienia </a:t>
          </a:r>
          <a:endParaRPr lang="pl-PL" sz="1600" dirty="0"/>
        </a:p>
      </dgm:t>
    </dgm:pt>
    <dgm:pt modelId="{92894076-3133-4923-A354-5C7312A74324}" type="parTrans" cxnId="{1DC2E2F7-3862-4458-94A9-EF456BBE542B}">
      <dgm:prSet/>
      <dgm:spPr/>
      <dgm:t>
        <a:bodyPr/>
        <a:lstStyle/>
        <a:p>
          <a:endParaRPr lang="pl-PL"/>
        </a:p>
      </dgm:t>
    </dgm:pt>
    <dgm:pt modelId="{2DF3FC9D-8FA8-4A2D-A749-550695405A0B}" type="sibTrans" cxnId="{1DC2E2F7-3862-4458-94A9-EF456BBE542B}">
      <dgm:prSet/>
      <dgm:spPr/>
      <dgm:t>
        <a:bodyPr/>
        <a:lstStyle/>
        <a:p>
          <a:endParaRPr lang="pl-PL"/>
        </a:p>
      </dgm:t>
    </dgm:pt>
    <dgm:pt modelId="{BC4B7FBE-9F7D-4C9B-BF14-76437CCD229E}">
      <dgm:prSet phldrT="[Tekst]" custT="1"/>
      <dgm:spPr/>
      <dgm:t>
        <a:bodyPr/>
        <a:lstStyle/>
        <a:p>
          <a:r>
            <a:rPr lang="pl-PL" sz="1600" dirty="0" smtClean="0"/>
            <a:t>Przygotowanie zapytania ofertowego</a:t>
          </a:r>
          <a:endParaRPr lang="pl-PL" sz="1600" dirty="0"/>
        </a:p>
      </dgm:t>
    </dgm:pt>
    <dgm:pt modelId="{0A200B3D-20F3-4C8D-8FF2-DB8A6E6D8873}" type="parTrans" cxnId="{ED71A207-05F8-46F9-AD67-20E520E37F45}">
      <dgm:prSet/>
      <dgm:spPr/>
      <dgm:t>
        <a:bodyPr/>
        <a:lstStyle/>
        <a:p>
          <a:endParaRPr lang="pl-PL"/>
        </a:p>
      </dgm:t>
    </dgm:pt>
    <dgm:pt modelId="{869B613E-37D4-4974-A205-E6C0FEF6AFD9}" type="sibTrans" cxnId="{ED71A207-05F8-46F9-AD67-20E520E37F45}">
      <dgm:prSet/>
      <dgm:spPr/>
      <dgm:t>
        <a:bodyPr/>
        <a:lstStyle/>
        <a:p>
          <a:endParaRPr lang="pl-PL"/>
        </a:p>
      </dgm:t>
    </dgm:pt>
    <dgm:pt modelId="{073C0F25-D73D-41DB-AEC0-E63FEDEFDE05}">
      <dgm:prSet phldrT="[Tekst]" custT="1"/>
      <dgm:spPr/>
      <dgm:t>
        <a:bodyPr/>
        <a:lstStyle/>
        <a:p>
          <a:r>
            <a:rPr lang="pl-PL" sz="1600" dirty="0" smtClean="0"/>
            <a:t>Upublicznienie zapytania ofertowego i ewentualnej modyfikacji zapytania</a:t>
          </a:r>
          <a:endParaRPr lang="pl-PL" sz="1600" dirty="0"/>
        </a:p>
      </dgm:t>
    </dgm:pt>
    <dgm:pt modelId="{128B13EC-F47A-4229-9659-1EF77E6BA965}" type="parTrans" cxnId="{F73B71B9-0068-48A8-AC4D-BA10236B6F80}">
      <dgm:prSet/>
      <dgm:spPr/>
      <dgm:t>
        <a:bodyPr/>
        <a:lstStyle/>
        <a:p>
          <a:endParaRPr lang="pl-PL"/>
        </a:p>
      </dgm:t>
    </dgm:pt>
    <dgm:pt modelId="{DFF213D0-36F1-42E1-A1F3-AD9F3D19FDD9}" type="sibTrans" cxnId="{F73B71B9-0068-48A8-AC4D-BA10236B6F80}">
      <dgm:prSet/>
      <dgm:spPr/>
      <dgm:t>
        <a:bodyPr/>
        <a:lstStyle/>
        <a:p>
          <a:endParaRPr lang="pl-PL"/>
        </a:p>
      </dgm:t>
    </dgm:pt>
    <dgm:pt modelId="{25A3306F-B121-4DFE-9F3E-6DC5823FFC24}">
      <dgm:prSet custT="1"/>
      <dgm:spPr/>
      <dgm:t>
        <a:bodyPr/>
        <a:lstStyle/>
        <a:p>
          <a:r>
            <a:rPr lang="pl-PL" sz="1600" dirty="0" smtClean="0"/>
            <a:t>Wybór najkorzystniejszej oferty</a:t>
          </a:r>
          <a:endParaRPr lang="pl-PL" sz="1600" dirty="0"/>
        </a:p>
      </dgm:t>
    </dgm:pt>
    <dgm:pt modelId="{E1AB7E14-E11D-45DF-9B7A-0717385F98DB}" type="parTrans" cxnId="{73AB904E-BF2A-4995-815A-CA0B5C99948B}">
      <dgm:prSet/>
      <dgm:spPr/>
      <dgm:t>
        <a:bodyPr/>
        <a:lstStyle/>
        <a:p>
          <a:endParaRPr lang="pl-PL"/>
        </a:p>
      </dgm:t>
    </dgm:pt>
    <dgm:pt modelId="{4AAE4164-D6E1-4B18-B5FD-F0F23D6F5BAC}" type="sibTrans" cxnId="{73AB904E-BF2A-4995-815A-CA0B5C99948B}">
      <dgm:prSet/>
      <dgm:spPr/>
      <dgm:t>
        <a:bodyPr/>
        <a:lstStyle/>
        <a:p>
          <a:endParaRPr lang="pl-PL"/>
        </a:p>
      </dgm:t>
    </dgm:pt>
    <dgm:pt modelId="{45C0BCEA-D8F1-41B1-8662-EB3DB5A5ED67}">
      <dgm:prSet custT="1"/>
      <dgm:spPr/>
      <dgm:t>
        <a:bodyPr/>
        <a:lstStyle/>
        <a:p>
          <a:endParaRPr lang="pl-PL" sz="1600" dirty="0" smtClean="0"/>
        </a:p>
        <a:p>
          <a:r>
            <a:rPr lang="pl-PL" sz="1600" dirty="0" smtClean="0"/>
            <a:t>Upublicznienie informacji o wyborze wykonawcy albo odrzuceniu wszystkich złożonych ofert, albo niezłożeniu żadnej oferty albo zakończeniu bez wyboru oferty</a:t>
          </a:r>
        </a:p>
        <a:p>
          <a:endParaRPr lang="pl-PL" sz="1200" dirty="0"/>
        </a:p>
      </dgm:t>
    </dgm:pt>
    <dgm:pt modelId="{D4635A76-5592-47A1-9871-C8EE63885F31}" type="parTrans" cxnId="{808ABC27-185B-48EC-8A78-4BC98EFD14F8}">
      <dgm:prSet/>
      <dgm:spPr/>
      <dgm:t>
        <a:bodyPr/>
        <a:lstStyle/>
        <a:p>
          <a:endParaRPr lang="pl-PL"/>
        </a:p>
      </dgm:t>
    </dgm:pt>
    <dgm:pt modelId="{FDDE82F0-3CFA-411A-8E85-EA7D6459A260}" type="sibTrans" cxnId="{808ABC27-185B-48EC-8A78-4BC98EFD14F8}">
      <dgm:prSet/>
      <dgm:spPr/>
      <dgm:t>
        <a:bodyPr/>
        <a:lstStyle/>
        <a:p>
          <a:endParaRPr lang="pl-PL"/>
        </a:p>
      </dgm:t>
    </dgm:pt>
    <dgm:pt modelId="{32E8BB86-82AA-4303-ACC1-44197CF98C1B}" type="pres">
      <dgm:prSet presAssocID="{6793771E-F945-499F-9F6C-BF50A83D68FC}" presName="linearFlow" presStyleCnt="0">
        <dgm:presLayoutVars>
          <dgm:dir/>
          <dgm:resizeHandles val="exact"/>
        </dgm:presLayoutVars>
      </dgm:prSet>
      <dgm:spPr/>
    </dgm:pt>
    <dgm:pt modelId="{B2177B31-B5DC-40D3-9A2D-DD332855BEBE}" type="pres">
      <dgm:prSet presAssocID="{B9471706-0AB6-4EE4-BD96-8608C9385B60}" presName="composite" presStyleCnt="0"/>
      <dgm:spPr/>
    </dgm:pt>
    <dgm:pt modelId="{69CA9A10-BE5E-4240-8C85-E3F9374A8900}" type="pres">
      <dgm:prSet presAssocID="{B9471706-0AB6-4EE4-BD96-8608C9385B60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223E9683-7401-490D-9BFF-CFCAF5878487}" type="pres">
      <dgm:prSet presAssocID="{B9471706-0AB6-4EE4-BD96-8608C9385B60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842AE77-8DCC-4E56-9059-2591AADA82A0}" type="pres">
      <dgm:prSet presAssocID="{2DF3FC9D-8FA8-4A2D-A749-550695405A0B}" presName="spacing" presStyleCnt="0"/>
      <dgm:spPr/>
    </dgm:pt>
    <dgm:pt modelId="{AA024D4D-7939-4FC2-A7A3-F939A5948E94}" type="pres">
      <dgm:prSet presAssocID="{BC4B7FBE-9F7D-4C9B-BF14-76437CCD229E}" presName="composite" presStyleCnt="0"/>
      <dgm:spPr/>
    </dgm:pt>
    <dgm:pt modelId="{17003EB6-EDCC-4FA9-B1D5-705056319587}" type="pres">
      <dgm:prSet presAssocID="{BC4B7FBE-9F7D-4C9B-BF14-76437CCD229E}" presName="imgShp" presStyleLbl="fgImgPlace1" presStyleIdx="1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FB27097F-B47D-47FC-9662-F33A33A9980B}" type="pres">
      <dgm:prSet presAssocID="{BC4B7FBE-9F7D-4C9B-BF14-76437CCD229E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37F794C-724A-4B35-9CED-C17EE52C7EA1}" type="pres">
      <dgm:prSet presAssocID="{869B613E-37D4-4974-A205-E6C0FEF6AFD9}" presName="spacing" presStyleCnt="0"/>
      <dgm:spPr/>
    </dgm:pt>
    <dgm:pt modelId="{420E6EE7-DC0D-46D6-805A-733B259FA7D5}" type="pres">
      <dgm:prSet presAssocID="{073C0F25-D73D-41DB-AEC0-E63FEDEFDE05}" presName="composite" presStyleCnt="0"/>
      <dgm:spPr/>
    </dgm:pt>
    <dgm:pt modelId="{30F94DEB-092A-49BE-8B71-E61B0AABEE7C}" type="pres">
      <dgm:prSet presAssocID="{073C0F25-D73D-41DB-AEC0-E63FEDEFDE05}" presName="imgShp" presStyleLbl="fgImgPlace1" presStyleIdx="2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B169946-C293-483B-9110-C2D0A4EE057B}" type="pres">
      <dgm:prSet presAssocID="{073C0F25-D73D-41DB-AEC0-E63FEDEFDE05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32CB15F-8452-48EE-832B-CDB11DD09636}" type="pres">
      <dgm:prSet presAssocID="{DFF213D0-36F1-42E1-A1F3-AD9F3D19FDD9}" presName="spacing" presStyleCnt="0"/>
      <dgm:spPr/>
    </dgm:pt>
    <dgm:pt modelId="{BEA03F6C-FBA4-461A-B886-419EF01351E7}" type="pres">
      <dgm:prSet presAssocID="{25A3306F-B121-4DFE-9F3E-6DC5823FFC24}" presName="composite" presStyleCnt="0"/>
      <dgm:spPr/>
    </dgm:pt>
    <dgm:pt modelId="{E30B919C-2FAF-4F87-9F6F-7A87B50C3EDF}" type="pres">
      <dgm:prSet presAssocID="{25A3306F-B121-4DFE-9F3E-6DC5823FFC24}" presName="imgShp" presStyleLbl="fgImgPlace1" presStyleIdx="3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23D40C3-FE81-4D83-9375-2BA5031AB902}" type="pres">
      <dgm:prSet presAssocID="{25A3306F-B121-4DFE-9F3E-6DC5823FFC24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47FD36E-4690-4209-8C18-2AC8D954125C}" type="pres">
      <dgm:prSet presAssocID="{4AAE4164-D6E1-4B18-B5FD-F0F23D6F5BAC}" presName="spacing" presStyleCnt="0"/>
      <dgm:spPr/>
    </dgm:pt>
    <dgm:pt modelId="{AA15DC46-1CFF-4E27-96FB-16358ED85CA4}" type="pres">
      <dgm:prSet presAssocID="{45C0BCEA-D8F1-41B1-8662-EB3DB5A5ED67}" presName="composite" presStyleCnt="0"/>
      <dgm:spPr/>
    </dgm:pt>
    <dgm:pt modelId="{2AA2FE8F-F881-4CE9-893F-34DDC94EB647}" type="pres">
      <dgm:prSet presAssocID="{45C0BCEA-D8F1-41B1-8662-EB3DB5A5ED67}" presName="imgShp" presStyleLbl="fgImgPlace1" presStyleIdx="4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AC7B51E-A027-4357-BED6-605D46E604D8}" type="pres">
      <dgm:prSet presAssocID="{45C0BCEA-D8F1-41B1-8662-EB3DB5A5ED67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73B71B9-0068-48A8-AC4D-BA10236B6F80}" srcId="{6793771E-F945-499F-9F6C-BF50A83D68FC}" destId="{073C0F25-D73D-41DB-AEC0-E63FEDEFDE05}" srcOrd="2" destOrd="0" parTransId="{128B13EC-F47A-4229-9659-1EF77E6BA965}" sibTransId="{DFF213D0-36F1-42E1-A1F3-AD9F3D19FDD9}"/>
    <dgm:cxn modelId="{176EF882-B82B-435D-8A9C-8B39DF125E97}" type="presOf" srcId="{B9471706-0AB6-4EE4-BD96-8608C9385B60}" destId="{223E9683-7401-490D-9BFF-CFCAF5878487}" srcOrd="0" destOrd="0" presId="urn:microsoft.com/office/officeart/2005/8/layout/vList3"/>
    <dgm:cxn modelId="{808ABC27-185B-48EC-8A78-4BC98EFD14F8}" srcId="{6793771E-F945-499F-9F6C-BF50A83D68FC}" destId="{45C0BCEA-D8F1-41B1-8662-EB3DB5A5ED67}" srcOrd="4" destOrd="0" parTransId="{D4635A76-5592-47A1-9871-C8EE63885F31}" sibTransId="{FDDE82F0-3CFA-411A-8E85-EA7D6459A260}"/>
    <dgm:cxn modelId="{05401ABF-2532-4B28-9123-FDAD32E868A8}" type="presOf" srcId="{25A3306F-B121-4DFE-9F3E-6DC5823FFC24}" destId="{C23D40C3-FE81-4D83-9375-2BA5031AB902}" srcOrd="0" destOrd="0" presId="urn:microsoft.com/office/officeart/2005/8/layout/vList3"/>
    <dgm:cxn modelId="{B5C019C4-E3CE-40DE-B38F-DE9028BFE9DC}" type="presOf" srcId="{BC4B7FBE-9F7D-4C9B-BF14-76437CCD229E}" destId="{FB27097F-B47D-47FC-9662-F33A33A9980B}" srcOrd="0" destOrd="0" presId="urn:microsoft.com/office/officeart/2005/8/layout/vList3"/>
    <dgm:cxn modelId="{ED71A207-05F8-46F9-AD67-20E520E37F45}" srcId="{6793771E-F945-499F-9F6C-BF50A83D68FC}" destId="{BC4B7FBE-9F7D-4C9B-BF14-76437CCD229E}" srcOrd="1" destOrd="0" parTransId="{0A200B3D-20F3-4C8D-8FF2-DB8A6E6D8873}" sibTransId="{869B613E-37D4-4974-A205-E6C0FEF6AFD9}"/>
    <dgm:cxn modelId="{E26BC9F9-B1FB-44C4-9960-08AA5394533C}" type="presOf" srcId="{6793771E-F945-499F-9F6C-BF50A83D68FC}" destId="{32E8BB86-82AA-4303-ACC1-44197CF98C1B}" srcOrd="0" destOrd="0" presId="urn:microsoft.com/office/officeart/2005/8/layout/vList3"/>
    <dgm:cxn modelId="{73AB904E-BF2A-4995-815A-CA0B5C99948B}" srcId="{6793771E-F945-499F-9F6C-BF50A83D68FC}" destId="{25A3306F-B121-4DFE-9F3E-6DC5823FFC24}" srcOrd="3" destOrd="0" parTransId="{E1AB7E14-E11D-45DF-9B7A-0717385F98DB}" sibTransId="{4AAE4164-D6E1-4B18-B5FD-F0F23D6F5BAC}"/>
    <dgm:cxn modelId="{1406840B-9A65-45B7-A7FD-137C576E5CF2}" type="presOf" srcId="{073C0F25-D73D-41DB-AEC0-E63FEDEFDE05}" destId="{DB169946-C293-483B-9110-C2D0A4EE057B}" srcOrd="0" destOrd="0" presId="urn:microsoft.com/office/officeart/2005/8/layout/vList3"/>
    <dgm:cxn modelId="{1DC2E2F7-3862-4458-94A9-EF456BBE542B}" srcId="{6793771E-F945-499F-9F6C-BF50A83D68FC}" destId="{B9471706-0AB6-4EE4-BD96-8608C9385B60}" srcOrd="0" destOrd="0" parTransId="{92894076-3133-4923-A354-5C7312A74324}" sibTransId="{2DF3FC9D-8FA8-4A2D-A749-550695405A0B}"/>
    <dgm:cxn modelId="{3A32A512-9477-4F3F-9913-0BC7B8C85E13}" type="presOf" srcId="{45C0BCEA-D8F1-41B1-8662-EB3DB5A5ED67}" destId="{3AC7B51E-A027-4357-BED6-605D46E604D8}" srcOrd="0" destOrd="0" presId="urn:microsoft.com/office/officeart/2005/8/layout/vList3"/>
    <dgm:cxn modelId="{27883B5B-7132-4F60-B378-11477F666541}" type="presParOf" srcId="{32E8BB86-82AA-4303-ACC1-44197CF98C1B}" destId="{B2177B31-B5DC-40D3-9A2D-DD332855BEBE}" srcOrd="0" destOrd="0" presId="urn:microsoft.com/office/officeart/2005/8/layout/vList3"/>
    <dgm:cxn modelId="{8CEA18BE-0340-471D-A9C6-52ED9FE9AFE7}" type="presParOf" srcId="{B2177B31-B5DC-40D3-9A2D-DD332855BEBE}" destId="{69CA9A10-BE5E-4240-8C85-E3F9374A8900}" srcOrd="0" destOrd="0" presId="urn:microsoft.com/office/officeart/2005/8/layout/vList3"/>
    <dgm:cxn modelId="{27465EA2-BF39-4828-BB72-6DE95C5E2F2A}" type="presParOf" srcId="{B2177B31-B5DC-40D3-9A2D-DD332855BEBE}" destId="{223E9683-7401-490D-9BFF-CFCAF5878487}" srcOrd="1" destOrd="0" presId="urn:microsoft.com/office/officeart/2005/8/layout/vList3"/>
    <dgm:cxn modelId="{61F68BC8-A4E8-4A29-85BD-0A664D81A04E}" type="presParOf" srcId="{32E8BB86-82AA-4303-ACC1-44197CF98C1B}" destId="{D842AE77-8DCC-4E56-9059-2591AADA82A0}" srcOrd="1" destOrd="0" presId="urn:microsoft.com/office/officeart/2005/8/layout/vList3"/>
    <dgm:cxn modelId="{80E46654-BC91-4FD2-A428-A0E8D7F30292}" type="presParOf" srcId="{32E8BB86-82AA-4303-ACC1-44197CF98C1B}" destId="{AA024D4D-7939-4FC2-A7A3-F939A5948E94}" srcOrd="2" destOrd="0" presId="urn:microsoft.com/office/officeart/2005/8/layout/vList3"/>
    <dgm:cxn modelId="{ABA85C9C-E02E-494E-A259-D3F7784F938A}" type="presParOf" srcId="{AA024D4D-7939-4FC2-A7A3-F939A5948E94}" destId="{17003EB6-EDCC-4FA9-B1D5-705056319587}" srcOrd="0" destOrd="0" presId="urn:microsoft.com/office/officeart/2005/8/layout/vList3"/>
    <dgm:cxn modelId="{85AC3643-1D6D-4F0E-99F3-D9970E5F0FE8}" type="presParOf" srcId="{AA024D4D-7939-4FC2-A7A3-F939A5948E94}" destId="{FB27097F-B47D-47FC-9662-F33A33A9980B}" srcOrd="1" destOrd="0" presId="urn:microsoft.com/office/officeart/2005/8/layout/vList3"/>
    <dgm:cxn modelId="{DCC3B961-AD17-48EA-9F9B-727FDA8F824E}" type="presParOf" srcId="{32E8BB86-82AA-4303-ACC1-44197CF98C1B}" destId="{837F794C-724A-4B35-9CED-C17EE52C7EA1}" srcOrd="3" destOrd="0" presId="urn:microsoft.com/office/officeart/2005/8/layout/vList3"/>
    <dgm:cxn modelId="{DD3C9171-9476-4ED2-AEA9-56125FE0C65F}" type="presParOf" srcId="{32E8BB86-82AA-4303-ACC1-44197CF98C1B}" destId="{420E6EE7-DC0D-46D6-805A-733B259FA7D5}" srcOrd="4" destOrd="0" presId="urn:microsoft.com/office/officeart/2005/8/layout/vList3"/>
    <dgm:cxn modelId="{7236CE04-2339-4928-BCB0-1B9F21282985}" type="presParOf" srcId="{420E6EE7-DC0D-46D6-805A-733B259FA7D5}" destId="{30F94DEB-092A-49BE-8B71-E61B0AABEE7C}" srcOrd="0" destOrd="0" presId="urn:microsoft.com/office/officeart/2005/8/layout/vList3"/>
    <dgm:cxn modelId="{1CD9BF60-B76A-49F2-B58E-40A04D4F0970}" type="presParOf" srcId="{420E6EE7-DC0D-46D6-805A-733B259FA7D5}" destId="{DB169946-C293-483B-9110-C2D0A4EE057B}" srcOrd="1" destOrd="0" presId="urn:microsoft.com/office/officeart/2005/8/layout/vList3"/>
    <dgm:cxn modelId="{A268EF9E-08FE-4D4E-9723-4E3DBF739F92}" type="presParOf" srcId="{32E8BB86-82AA-4303-ACC1-44197CF98C1B}" destId="{B32CB15F-8452-48EE-832B-CDB11DD09636}" srcOrd="5" destOrd="0" presId="urn:microsoft.com/office/officeart/2005/8/layout/vList3"/>
    <dgm:cxn modelId="{F6F636AE-92D3-4AE4-B5BB-6A2FCC880BF9}" type="presParOf" srcId="{32E8BB86-82AA-4303-ACC1-44197CF98C1B}" destId="{BEA03F6C-FBA4-461A-B886-419EF01351E7}" srcOrd="6" destOrd="0" presId="urn:microsoft.com/office/officeart/2005/8/layout/vList3"/>
    <dgm:cxn modelId="{FBE3864D-4A3D-472B-BAB5-37ADD5866741}" type="presParOf" srcId="{BEA03F6C-FBA4-461A-B886-419EF01351E7}" destId="{E30B919C-2FAF-4F87-9F6F-7A87B50C3EDF}" srcOrd="0" destOrd="0" presId="urn:microsoft.com/office/officeart/2005/8/layout/vList3"/>
    <dgm:cxn modelId="{7233DD2E-7608-47FF-965E-92E3262E364F}" type="presParOf" srcId="{BEA03F6C-FBA4-461A-B886-419EF01351E7}" destId="{C23D40C3-FE81-4D83-9375-2BA5031AB902}" srcOrd="1" destOrd="0" presId="urn:microsoft.com/office/officeart/2005/8/layout/vList3"/>
    <dgm:cxn modelId="{07B0F916-BAAC-4883-A84E-043AD65A9E25}" type="presParOf" srcId="{32E8BB86-82AA-4303-ACC1-44197CF98C1B}" destId="{D47FD36E-4690-4209-8C18-2AC8D954125C}" srcOrd="7" destOrd="0" presId="urn:microsoft.com/office/officeart/2005/8/layout/vList3"/>
    <dgm:cxn modelId="{DCA89F51-3CE0-44BB-B74A-6817A5BF1A42}" type="presParOf" srcId="{32E8BB86-82AA-4303-ACC1-44197CF98C1B}" destId="{AA15DC46-1CFF-4E27-96FB-16358ED85CA4}" srcOrd="8" destOrd="0" presId="urn:microsoft.com/office/officeart/2005/8/layout/vList3"/>
    <dgm:cxn modelId="{23312803-DBEE-437A-BA2F-AFADBE50B652}" type="presParOf" srcId="{AA15DC46-1CFF-4E27-96FB-16358ED85CA4}" destId="{2AA2FE8F-F881-4CE9-893F-34DDC94EB647}" srcOrd="0" destOrd="0" presId="urn:microsoft.com/office/officeart/2005/8/layout/vList3"/>
    <dgm:cxn modelId="{9AD39CE1-F44A-4EA3-8AC2-8B3D523B0C19}" type="presParOf" srcId="{AA15DC46-1CFF-4E27-96FB-16358ED85CA4}" destId="{3AC7B51E-A027-4357-BED6-605D46E604D8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9CF7132-2A12-4992-B145-E59650A65AA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983C5A0C-5DCF-481A-8376-42870E7BC42E}">
      <dgm:prSet phldrT="[Tekst]" custT="1"/>
      <dgm:spPr/>
      <dgm:t>
        <a:bodyPr/>
        <a:lstStyle/>
        <a:p>
          <a:r>
            <a:rPr lang="pl-PL" sz="1800" dirty="0" smtClean="0"/>
            <a:t>OPIS ZADANIA</a:t>
          </a:r>
          <a:endParaRPr lang="pl-PL" sz="1800" dirty="0"/>
        </a:p>
      </dgm:t>
    </dgm:pt>
    <dgm:pt modelId="{FE6DBFE2-F947-48F3-A3CE-166542B097F1}" type="parTrans" cxnId="{ECC5190F-4BE7-4D79-BD2C-88656848393D}">
      <dgm:prSet/>
      <dgm:spPr/>
      <dgm:t>
        <a:bodyPr/>
        <a:lstStyle/>
        <a:p>
          <a:endParaRPr lang="pl-PL"/>
        </a:p>
      </dgm:t>
    </dgm:pt>
    <dgm:pt modelId="{98620CCA-0C30-4EF0-9283-30E645ADF09C}" type="sibTrans" cxnId="{ECC5190F-4BE7-4D79-BD2C-88656848393D}">
      <dgm:prSet/>
      <dgm:spPr/>
      <dgm:t>
        <a:bodyPr/>
        <a:lstStyle/>
        <a:p>
          <a:endParaRPr lang="pl-PL"/>
        </a:p>
      </dgm:t>
    </dgm:pt>
    <dgm:pt modelId="{1B63200E-CD22-4B7C-89B9-B0A24FFBFF60}">
      <dgm:prSet phldrT="[Tekst]" custT="1"/>
      <dgm:spPr/>
      <dgm:t>
        <a:bodyPr/>
        <a:lstStyle/>
        <a:p>
          <a:pPr algn="just"/>
          <a:r>
            <a:rPr lang="pl-PL" sz="11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pl-PL" sz="1400" dirty="0" smtClean="0">
              <a:latin typeface="+mn-lt"/>
              <a:cs typeface="Times New Roman" panose="02020603050405020304" pitchFamily="18" charset="0"/>
            </a:rPr>
            <a:t>Jednoznaczny i wyczerpujący;</a:t>
          </a:r>
          <a:endParaRPr lang="pl-PL" sz="1400" dirty="0">
            <a:latin typeface="+mn-lt"/>
            <a:cs typeface="Times New Roman" panose="02020603050405020304" pitchFamily="18" charset="0"/>
          </a:endParaRPr>
        </a:p>
      </dgm:t>
    </dgm:pt>
    <dgm:pt modelId="{F857D51D-BA0B-4AB7-BD4D-DC0932475A38}" type="parTrans" cxnId="{1F51A21A-1E73-4BB5-9056-652272058FA6}">
      <dgm:prSet/>
      <dgm:spPr/>
      <dgm:t>
        <a:bodyPr/>
        <a:lstStyle/>
        <a:p>
          <a:endParaRPr lang="pl-PL"/>
        </a:p>
      </dgm:t>
    </dgm:pt>
    <dgm:pt modelId="{37D69487-E96E-49EB-9790-6B7523105937}" type="sibTrans" cxnId="{1F51A21A-1E73-4BB5-9056-652272058FA6}">
      <dgm:prSet/>
      <dgm:spPr/>
      <dgm:t>
        <a:bodyPr/>
        <a:lstStyle/>
        <a:p>
          <a:endParaRPr lang="pl-PL"/>
        </a:p>
      </dgm:t>
    </dgm:pt>
    <dgm:pt modelId="{3FFBAACD-A845-4706-8AEA-C2DA08ADD54A}">
      <dgm:prSet phldrT="[Tekst]" custT="1"/>
      <dgm:spPr/>
      <dgm:t>
        <a:bodyPr/>
        <a:lstStyle/>
        <a:p>
          <a:pPr algn="just"/>
          <a:r>
            <a:rPr lang="pl-PL" sz="1400" dirty="0" smtClean="0">
              <a:latin typeface="+mn-lt"/>
              <a:cs typeface="Times New Roman" panose="02020603050405020304" pitchFamily="18" charset="0"/>
            </a:rPr>
            <a:t> Termin realizacji zadania;</a:t>
          </a:r>
          <a:endParaRPr lang="pl-PL" sz="1400" dirty="0">
            <a:latin typeface="+mn-lt"/>
            <a:cs typeface="Times New Roman" panose="02020603050405020304" pitchFamily="18" charset="0"/>
          </a:endParaRPr>
        </a:p>
      </dgm:t>
    </dgm:pt>
    <dgm:pt modelId="{9550F0BC-C63A-4717-A3FD-0BE339FED2E9}" type="parTrans" cxnId="{B68EE6D2-3E52-4249-A0D6-0E20D92259FD}">
      <dgm:prSet/>
      <dgm:spPr/>
      <dgm:t>
        <a:bodyPr/>
        <a:lstStyle/>
        <a:p>
          <a:endParaRPr lang="pl-PL"/>
        </a:p>
      </dgm:t>
    </dgm:pt>
    <dgm:pt modelId="{AA3A59D1-13A9-4B2A-8951-343F79C305BE}" type="sibTrans" cxnId="{B68EE6D2-3E52-4249-A0D6-0E20D92259FD}">
      <dgm:prSet/>
      <dgm:spPr/>
      <dgm:t>
        <a:bodyPr/>
        <a:lstStyle/>
        <a:p>
          <a:endParaRPr lang="pl-PL"/>
        </a:p>
      </dgm:t>
    </dgm:pt>
    <dgm:pt modelId="{872969B2-0158-42EB-AC8C-BAFDAE2652BD}">
      <dgm:prSet phldrT="[Tekst]" custT="1"/>
      <dgm:spPr/>
      <dgm:t>
        <a:bodyPr/>
        <a:lstStyle/>
        <a:p>
          <a:r>
            <a:rPr lang="pl-PL" sz="1800" dirty="0" smtClean="0"/>
            <a:t>WARUNKI UDZIAŁU W POSTĘPOWANIU</a:t>
          </a:r>
          <a:endParaRPr lang="pl-PL" sz="1800" dirty="0"/>
        </a:p>
      </dgm:t>
    </dgm:pt>
    <dgm:pt modelId="{0F1A1291-5205-489E-8733-4259B52A40D7}" type="parTrans" cxnId="{55360B01-A675-4B91-8CE8-37D71A8C688E}">
      <dgm:prSet/>
      <dgm:spPr/>
      <dgm:t>
        <a:bodyPr/>
        <a:lstStyle/>
        <a:p>
          <a:endParaRPr lang="pl-PL"/>
        </a:p>
      </dgm:t>
    </dgm:pt>
    <dgm:pt modelId="{D55D6881-F5B8-4975-82B5-CECB37E36530}" type="sibTrans" cxnId="{55360B01-A675-4B91-8CE8-37D71A8C688E}">
      <dgm:prSet/>
      <dgm:spPr/>
      <dgm:t>
        <a:bodyPr/>
        <a:lstStyle/>
        <a:p>
          <a:endParaRPr lang="pl-PL"/>
        </a:p>
      </dgm:t>
    </dgm:pt>
    <dgm:pt modelId="{E6BA34A3-0BFB-416D-AB7D-9DCF43B4F435}">
      <dgm:prSet phldrT="[Tekst]" custT="1"/>
      <dgm:spPr/>
      <dgm:t>
        <a:bodyPr/>
        <a:lstStyle/>
        <a:p>
          <a:pPr>
            <a:lnSpc>
              <a:spcPct val="100000"/>
            </a:lnSpc>
          </a:pPr>
          <a:r>
            <a:rPr lang="pl-PL" sz="1400" dirty="0" smtClean="0"/>
            <a:t> Nie utrudniają uczciwej konkurencji;</a:t>
          </a:r>
          <a:endParaRPr lang="pl-PL" sz="1400" dirty="0"/>
        </a:p>
      </dgm:t>
    </dgm:pt>
    <dgm:pt modelId="{F4CA4CB4-C7C0-4BD3-8553-F7C1421A5D1A}" type="parTrans" cxnId="{31BA3876-019F-43AD-BA1F-144471257EEC}">
      <dgm:prSet/>
      <dgm:spPr/>
      <dgm:t>
        <a:bodyPr/>
        <a:lstStyle/>
        <a:p>
          <a:endParaRPr lang="pl-PL"/>
        </a:p>
      </dgm:t>
    </dgm:pt>
    <dgm:pt modelId="{3AADFFA2-9C2C-4647-899B-33657B86BF12}" type="sibTrans" cxnId="{31BA3876-019F-43AD-BA1F-144471257EEC}">
      <dgm:prSet/>
      <dgm:spPr/>
      <dgm:t>
        <a:bodyPr/>
        <a:lstStyle/>
        <a:p>
          <a:endParaRPr lang="pl-PL"/>
        </a:p>
      </dgm:t>
    </dgm:pt>
    <dgm:pt modelId="{6411299D-EF11-453C-AC55-3AB03258016F}">
      <dgm:prSet phldrT="[Tekst]" custT="1"/>
      <dgm:spPr/>
      <dgm:t>
        <a:bodyPr/>
        <a:lstStyle/>
        <a:p>
          <a:pPr>
            <a:lnSpc>
              <a:spcPct val="100000"/>
            </a:lnSpc>
          </a:pPr>
          <a:r>
            <a:rPr lang="pl-PL" sz="1400" dirty="0" smtClean="0"/>
            <a:t> Zapewniają równe traktowanie;</a:t>
          </a:r>
          <a:endParaRPr lang="pl-PL" sz="1400" dirty="0"/>
        </a:p>
      </dgm:t>
    </dgm:pt>
    <dgm:pt modelId="{3153E8B6-1015-4587-BCD9-BEE73A2D76D2}" type="parTrans" cxnId="{96938436-F9D8-4794-B759-025DEB748554}">
      <dgm:prSet/>
      <dgm:spPr/>
      <dgm:t>
        <a:bodyPr/>
        <a:lstStyle/>
        <a:p>
          <a:endParaRPr lang="pl-PL"/>
        </a:p>
      </dgm:t>
    </dgm:pt>
    <dgm:pt modelId="{ED3DE09D-3EFE-4A3B-942B-49944B9C2AEE}" type="sibTrans" cxnId="{96938436-F9D8-4794-B759-025DEB748554}">
      <dgm:prSet/>
      <dgm:spPr/>
      <dgm:t>
        <a:bodyPr/>
        <a:lstStyle/>
        <a:p>
          <a:endParaRPr lang="pl-PL"/>
        </a:p>
      </dgm:t>
    </dgm:pt>
    <dgm:pt modelId="{25C1B739-EC55-44F9-87C7-09A6F6974D65}">
      <dgm:prSet phldrT="[Tekst]" custT="1"/>
      <dgm:spPr/>
      <dgm:t>
        <a:bodyPr/>
        <a:lstStyle/>
        <a:p>
          <a:r>
            <a:rPr lang="pl-PL" sz="1800" dirty="0" smtClean="0"/>
            <a:t>DWA KRYTERIA OCENY OFERT</a:t>
          </a:r>
          <a:endParaRPr lang="pl-PL" sz="1800" dirty="0"/>
        </a:p>
      </dgm:t>
    </dgm:pt>
    <dgm:pt modelId="{E5B539D4-D6D9-4D5B-8F4C-2C143CC117E4}" type="parTrans" cxnId="{8DA4CDF5-1959-42E6-939F-34A7768FFED2}">
      <dgm:prSet/>
      <dgm:spPr/>
      <dgm:t>
        <a:bodyPr/>
        <a:lstStyle/>
        <a:p>
          <a:endParaRPr lang="pl-PL"/>
        </a:p>
      </dgm:t>
    </dgm:pt>
    <dgm:pt modelId="{3C3D11DA-348C-460D-BBD4-E278C6599F9A}" type="sibTrans" cxnId="{8DA4CDF5-1959-42E6-939F-34A7768FFED2}">
      <dgm:prSet/>
      <dgm:spPr/>
      <dgm:t>
        <a:bodyPr/>
        <a:lstStyle/>
        <a:p>
          <a:endParaRPr lang="pl-PL"/>
        </a:p>
      </dgm:t>
    </dgm:pt>
    <dgm:pt modelId="{B3477693-E5DC-4167-89A6-AE5D1908AD58}">
      <dgm:prSet phldrT="[Tekst]" custT="1"/>
      <dgm:spPr/>
      <dgm:t>
        <a:bodyPr/>
        <a:lstStyle/>
        <a:p>
          <a:pPr algn="just"/>
          <a:r>
            <a:rPr lang="pl-PL" sz="1400" dirty="0" smtClean="0"/>
            <a:t> Nie  utrudniają uczciwej konkurencji;</a:t>
          </a:r>
          <a:endParaRPr lang="pl-PL" sz="1400" dirty="0"/>
        </a:p>
      </dgm:t>
    </dgm:pt>
    <dgm:pt modelId="{478A8E08-B9EA-49A1-8A22-DEDF063DA956}" type="parTrans" cxnId="{E6710CA3-0619-422D-A7D2-BF6ED2BD3467}">
      <dgm:prSet/>
      <dgm:spPr/>
      <dgm:t>
        <a:bodyPr/>
        <a:lstStyle/>
        <a:p>
          <a:endParaRPr lang="pl-PL"/>
        </a:p>
      </dgm:t>
    </dgm:pt>
    <dgm:pt modelId="{3B1C7F13-C2B1-4399-A09E-081F56D4074E}" type="sibTrans" cxnId="{E6710CA3-0619-422D-A7D2-BF6ED2BD3467}">
      <dgm:prSet/>
      <dgm:spPr/>
      <dgm:t>
        <a:bodyPr/>
        <a:lstStyle/>
        <a:p>
          <a:endParaRPr lang="pl-PL"/>
        </a:p>
      </dgm:t>
    </dgm:pt>
    <dgm:pt modelId="{4C879145-F6DC-4E91-9B25-11E8A21C9FC9}">
      <dgm:prSet phldrT="[Tekst]" custT="1"/>
      <dgm:spPr/>
      <dgm:t>
        <a:bodyPr/>
        <a:lstStyle/>
        <a:p>
          <a:pPr algn="just"/>
          <a:r>
            <a:rPr lang="pl-PL" sz="1400" dirty="0" smtClean="0"/>
            <a:t> Zapewniają równe traktowanie;</a:t>
          </a:r>
          <a:endParaRPr lang="pl-PL" sz="1400" dirty="0"/>
        </a:p>
      </dgm:t>
    </dgm:pt>
    <dgm:pt modelId="{9BBA60D0-B931-43FD-A4F4-BD234F599F0F}" type="parTrans" cxnId="{D7BD243F-1A13-41EC-8C6E-F16664FA1AA0}">
      <dgm:prSet/>
      <dgm:spPr/>
      <dgm:t>
        <a:bodyPr/>
        <a:lstStyle/>
        <a:p>
          <a:endParaRPr lang="pl-PL"/>
        </a:p>
      </dgm:t>
    </dgm:pt>
    <dgm:pt modelId="{20EB3D41-2D13-4415-850F-68C78B336A61}" type="sibTrans" cxnId="{D7BD243F-1A13-41EC-8C6E-F16664FA1AA0}">
      <dgm:prSet/>
      <dgm:spPr/>
      <dgm:t>
        <a:bodyPr/>
        <a:lstStyle/>
        <a:p>
          <a:endParaRPr lang="pl-PL"/>
        </a:p>
      </dgm:t>
    </dgm:pt>
    <dgm:pt modelId="{0DF12A64-906A-407E-B9F2-87379937733B}">
      <dgm:prSet phldrT="[Tekst]" custT="1"/>
      <dgm:spPr/>
      <dgm:t>
        <a:bodyPr/>
        <a:lstStyle/>
        <a:p>
          <a:pPr algn="just"/>
          <a:r>
            <a:rPr lang="pl-PL" sz="1400" dirty="0" smtClean="0">
              <a:latin typeface="+mn-lt"/>
              <a:cs typeface="Times New Roman" panose="02020603050405020304" pitchFamily="18" charset="0"/>
            </a:rPr>
            <a:t> Wszystkie wymagania i okoliczności mogące mieć wpływ na sporządzanie oferty;</a:t>
          </a:r>
          <a:endParaRPr lang="pl-PL" sz="1400" dirty="0">
            <a:latin typeface="+mn-lt"/>
            <a:cs typeface="Times New Roman" panose="02020603050405020304" pitchFamily="18" charset="0"/>
          </a:endParaRPr>
        </a:p>
      </dgm:t>
    </dgm:pt>
    <dgm:pt modelId="{F8922C2C-50EE-4841-A8FE-5643BA39BBF1}" type="parTrans" cxnId="{64EEF9CE-6DEC-4BAA-8A48-C376F315438B}">
      <dgm:prSet/>
      <dgm:spPr/>
      <dgm:t>
        <a:bodyPr/>
        <a:lstStyle/>
        <a:p>
          <a:endParaRPr lang="pl-PL"/>
        </a:p>
      </dgm:t>
    </dgm:pt>
    <dgm:pt modelId="{0A0DCDCC-D90E-44C5-B5E1-D2991E5A7546}" type="sibTrans" cxnId="{64EEF9CE-6DEC-4BAA-8A48-C376F315438B}">
      <dgm:prSet/>
      <dgm:spPr/>
      <dgm:t>
        <a:bodyPr/>
        <a:lstStyle/>
        <a:p>
          <a:endParaRPr lang="pl-PL"/>
        </a:p>
      </dgm:t>
    </dgm:pt>
    <dgm:pt modelId="{99987330-1A00-47BC-AE13-043609977284}">
      <dgm:prSet phldrT="[Tekst]" custT="1"/>
      <dgm:spPr/>
      <dgm:t>
        <a:bodyPr/>
        <a:lstStyle/>
        <a:p>
          <a:pPr algn="just"/>
          <a:r>
            <a:rPr lang="pl-PL" sz="1400" dirty="0" smtClean="0">
              <a:latin typeface="+mn-lt"/>
              <a:cs typeface="Times New Roman" panose="02020603050405020304" pitchFamily="18" charset="0"/>
            </a:rPr>
            <a:t> Bez odniesienia do określonego znaku towarowego, patentu, pochodzenia, źródła lub szczególnego procesu, który charakteryzuje produkty lub usługi dostarczone przez konkretnego wykonawcę, chyba że odniesienie jest uzasadnione zadaniem  i został określony zakres równoważności.</a:t>
          </a:r>
          <a:endParaRPr lang="pl-PL" sz="1400" dirty="0">
            <a:latin typeface="+mn-lt"/>
            <a:cs typeface="Times New Roman" panose="02020603050405020304" pitchFamily="18" charset="0"/>
          </a:endParaRPr>
        </a:p>
      </dgm:t>
    </dgm:pt>
    <dgm:pt modelId="{5E984ECA-58F2-4F10-A590-024B52B2E547}" type="parTrans" cxnId="{F45EE1AC-04B4-4189-A896-708C61DDA6D3}">
      <dgm:prSet/>
      <dgm:spPr/>
      <dgm:t>
        <a:bodyPr/>
        <a:lstStyle/>
        <a:p>
          <a:endParaRPr lang="pl-PL"/>
        </a:p>
      </dgm:t>
    </dgm:pt>
    <dgm:pt modelId="{A9C21714-32F3-4C8A-BA67-0F6B5A71A4EE}" type="sibTrans" cxnId="{F45EE1AC-04B4-4189-A896-708C61DDA6D3}">
      <dgm:prSet/>
      <dgm:spPr/>
      <dgm:t>
        <a:bodyPr/>
        <a:lstStyle/>
        <a:p>
          <a:endParaRPr lang="pl-PL"/>
        </a:p>
      </dgm:t>
    </dgm:pt>
    <dgm:pt modelId="{968D026D-C8B9-4BFA-82CF-B358268D71C9}">
      <dgm:prSet phldrT="[Tekst]" custT="1"/>
      <dgm:spPr/>
      <dgm:t>
        <a:bodyPr/>
        <a:lstStyle/>
        <a:p>
          <a:pPr>
            <a:lnSpc>
              <a:spcPct val="100000"/>
            </a:lnSpc>
          </a:pPr>
          <a:r>
            <a:rPr lang="pl-PL" sz="1400" dirty="0" smtClean="0"/>
            <a:t> Zawierają opis sposobu oceny spełniania warunków.</a:t>
          </a:r>
          <a:endParaRPr lang="pl-PL" sz="1400" dirty="0"/>
        </a:p>
      </dgm:t>
    </dgm:pt>
    <dgm:pt modelId="{5790FF33-528D-47E4-8171-5F33AB974D38}" type="parTrans" cxnId="{26B51C66-ECE3-409F-85F3-B613B2560A9A}">
      <dgm:prSet/>
      <dgm:spPr/>
      <dgm:t>
        <a:bodyPr/>
        <a:lstStyle/>
        <a:p>
          <a:endParaRPr lang="pl-PL"/>
        </a:p>
      </dgm:t>
    </dgm:pt>
    <dgm:pt modelId="{18AB2E1E-2713-4FA8-A74B-92FF1C62BC10}" type="sibTrans" cxnId="{26B51C66-ECE3-409F-85F3-B613B2560A9A}">
      <dgm:prSet/>
      <dgm:spPr/>
      <dgm:t>
        <a:bodyPr/>
        <a:lstStyle/>
        <a:p>
          <a:endParaRPr lang="pl-PL"/>
        </a:p>
      </dgm:t>
    </dgm:pt>
    <dgm:pt modelId="{EA131625-C5FB-46FD-A579-A8DE893CFC01}">
      <dgm:prSet phldrT="[Tekst]" custT="1"/>
      <dgm:spPr/>
      <dgm:t>
        <a:bodyPr/>
        <a:lstStyle/>
        <a:p>
          <a:pPr algn="just"/>
          <a:r>
            <a:rPr lang="pl-PL" sz="1400" dirty="0" smtClean="0"/>
            <a:t> Zawierają informację o wagach punktowych lub procentowych przypisanych do poszczególnych kryteriów. </a:t>
          </a:r>
          <a:endParaRPr lang="pl-PL" sz="1400" dirty="0"/>
        </a:p>
      </dgm:t>
    </dgm:pt>
    <dgm:pt modelId="{3078DBF3-8121-4F47-8DED-549BEB4A5F61}" type="parTrans" cxnId="{C10B5244-08FF-4C68-B96B-71DE0C9A51A8}">
      <dgm:prSet/>
      <dgm:spPr/>
      <dgm:t>
        <a:bodyPr/>
        <a:lstStyle/>
        <a:p>
          <a:endParaRPr lang="pl-PL"/>
        </a:p>
      </dgm:t>
    </dgm:pt>
    <dgm:pt modelId="{363288D3-3A83-4A4D-9CE8-03AD4C78821C}" type="sibTrans" cxnId="{C10B5244-08FF-4C68-B96B-71DE0C9A51A8}">
      <dgm:prSet/>
      <dgm:spPr/>
      <dgm:t>
        <a:bodyPr/>
        <a:lstStyle/>
        <a:p>
          <a:endParaRPr lang="pl-PL"/>
        </a:p>
      </dgm:t>
    </dgm:pt>
    <dgm:pt modelId="{D5BDBC2E-8FAC-47CE-9270-30E757F5882C}">
      <dgm:prSet custT="1"/>
      <dgm:spPr/>
      <dgm:t>
        <a:bodyPr/>
        <a:lstStyle/>
        <a:p>
          <a:r>
            <a:rPr lang="pl-PL" sz="1800" dirty="0" smtClean="0"/>
            <a:t>OPIS SPOSOBU PRZYZNAWANIA PUNKTÓW ZA SPEŁNIENIE DANEGO KRYTERIUM OCENY OFERTY</a:t>
          </a:r>
          <a:endParaRPr lang="pl-PL" sz="1800" dirty="0"/>
        </a:p>
      </dgm:t>
    </dgm:pt>
    <dgm:pt modelId="{62EED6D5-05B4-45EA-A80C-8EB629F2B115}" type="parTrans" cxnId="{C4599F02-3F08-4860-9402-EDC16D76B6D1}">
      <dgm:prSet/>
      <dgm:spPr/>
      <dgm:t>
        <a:bodyPr/>
        <a:lstStyle/>
        <a:p>
          <a:endParaRPr lang="pl-PL"/>
        </a:p>
      </dgm:t>
    </dgm:pt>
    <dgm:pt modelId="{91F7966F-205C-4BD4-90AC-51065A8C1598}" type="sibTrans" cxnId="{C4599F02-3F08-4860-9402-EDC16D76B6D1}">
      <dgm:prSet/>
      <dgm:spPr/>
      <dgm:t>
        <a:bodyPr/>
        <a:lstStyle/>
        <a:p>
          <a:endParaRPr lang="pl-PL"/>
        </a:p>
      </dgm:t>
    </dgm:pt>
    <dgm:pt modelId="{000516B3-CEBE-498E-8F81-719F4AAE10D2}">
      <dgm:prSet custT="1"/>
      <dgm:spPr/>
      <dgm:t>
        <a:bodyPr/>
        <a:lstStyle/>
        <a:p>
          <a:r>
            <a:rPr lang="pl-PL" sz="1400" dirty="0" smtClean="0"/>
            <a:t> Nie utrudnia uczciwej konkurencji;</a:t>
          </a:r>
          <a:endParaRPr lang="pl-PL" sz="1400" dirty="0"/>
        </a:p>
      </dgm:t>
    </dgm:pt>
    <dgm:pt modelId="{1D499C6B-E9E4-4C21-AC1B-CD5FC7BA2CF8}" type="parTrans" cxnId="{E1A8182E-70A8-463D-BB55-0FA9E8EA2F43}">
      <dgm:prSet/>
      <dgm:spPr/>
      <dgm:t>
        <a:bodyPr/>
        <a:lstStyle/>
        <a:p>
          <a:endParaRPr lang="pl-PL"/>
        </a:p>
      </dgm:t>
    </dgm:pt>
    <dgm:pt modelId="{72812703-8303-4DEF-96DE-6A4B01B1068C}" type="sibTrans" cxnId="{E1A8182E-70A8-463D-BB55-0FA9E8EA2F43}">
      <dgm:prSet/>
      <dgm:spPr/>
      <dgm:t>
        <a:bodyPr/>
        <a:lstStyle/>
        <a:p>
          <a:endParaRPr lang="pl-PL"/>
        </a:p>
      </dgm:t>
    </dgm:pt>
    <dgm:pt modelId="{B16F83C6-4CF0-452A-88FF-8AD59C5C701C}">
      <dgm:prSet custT="1"/>
      <dgm:spPr/>
      <dgm:t>
        <a:bodyPr/>
        <a:lstStyle/>
        <a:p>
          <a:r>
            <a:rPr lang="pl-PL" sz="1400" dirty="0" smtClean="0"/>
            <a:t> Zapewnia równe traktowanie.</a:t>
          </a:r>
          <a:endParaRPr lang="pl-PL" sz="1400" dirty="0"/>
        </a:p>
      </dgm:t>
    </dgm:pt>
    <dgm:pt modelId="{7E6B0C45-2109-437D-9EE0-2D965462A2C8}" type="parTrans" cxnId="{E9727542-4DA8-4898-BE53-8E61CF6F5015}">
      <dgm:prSet/>
      <dgm:spPr/>
      <dgm:t>
        <a:bodyPr/>
        <a:lstStyle/>
        <a:p>
          <a:endParaRPr lang="pl-PL"/>
        </a:p>
      </dgm:t>
    </dgm:pt>
    <dgm:pt modelId="{92044F40-FFC8-475B-A040-9E56F650A2E4}" type="sibTrans" cxnId="{E9727542-4DA8-4898-BE53-8E61CF6F5015}">
      <dgm:prSet/>
      <dgm:spPr/>
      <dgm:t>
        <a:bodyPr/>
        <a:lstStyle/>
        <a:p>
          <a:endParaRPr lang="pl-PL"/>
        </a:p>
      </dgm:t>
    </dgm:pt>
    <dgm:pt modelId="{22D22D4F-6421-426D-B81B-1464CC2060DB}" type="pres">
      <dgm:prSet presAssocID="{89CF7132-2A12-4992-B145-E59650A65AA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E8121490-DF63-4C9D-A89C-5D112B94E307}" type="pres">
      <dgm:prSet presAssocID="{983C5A0C-5DCF-481A-8376-42870E7BC42E}" presName="linNode" presStyleCnt="0"/>
      <dgm:spPr/>
      <dgm:t>
        <a:bodyPr/>
        <a:lstStyle/>
        <a:p>
          <a:endParaRPr lang="pl-PL"/>
        </a:p>
      </dgm:t>
    </dgm:pt>
    <dgm:pt modelId="{31C9C1F8-B622-49BF-9509-1D9E75246808}" type="pres">
      <dgm:prSet presAssocID="{983C5A0C-5DCF-481A-8376-42870E7BC42E}" presName="parentText" presStyleLbl="node1" presStyleIdx="0" presStyleCnt="4" custScaleX="245444" custScaleY="29897" custLinFactNeighborX="-3296" custLinFactNeighborY="-1091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B36292A-BBD9-4995-A675-0EB0A9AC55A1}" type="pres">
      <dgm:prSet presAssocID="{983C5A0C-5DCF-481A-8376-42870E7BC42E}" presName="descendantText" presStyleLbl="alignAccFollowNode1" presStyleIdx="0" presStyleCnt="4" custScaleX="257795" custScaleY="34325" custLinFactNeighborX="1709" custLinFactNeighborY="8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8CD38E8-A4E5-45D5-BE33-A69E414CDCBF}" type="pres">
      <dgm:prSet presAssocID="{98620CCA-0C30-4EF0-9283-30E645ADF09C}" presName="sp" presStyleCnt="0"/>
      <dgm:spPr/>
      <dgm:t>
        <a:bodyPr/>
        <a:lstStyle/>
        <a:p>
          <a:endParaRPr lang="pl-PL"/>
        </a:p>
      </dgm:t>
    </dgm:pt>
    <dgm:pt modelId="{133DB6C2-35EB-4E8B-9D49-590B41686CA1}" type="pres">
      <dgm:prSet presAssocID="{872969B2-0158-42EB-AC8C-BAFDAE2652BD}" presName="linNode" presStyleCnt="0"/>
      <dgm:spPr/>
      <dgm:t>
        <a:bodyPr/>
        <a:lstStyle/>
        <a:p>
          <a:endParaRPr lang="pl-PL"/>
        </a:p>
      </dgm:t>
    </dgm:pt>
    <dgm:pt modelId="{842F5041-88A2-4B1B-90CD-A55178AB337D}" type="pres">
      <dgm:prSet presAssocID="{872969B2-0158-42EB-AC8C-BAFDAE2652BD}" presName="parentText" presStyleLbl="node1" presStyleIdx="1" presStyleCnt="4" custScaleX="125198" custScaleY="16807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255B5E5-1595-40AA-A191-2E8E244015AF}" type="pres">
      <dgm:prSet presAssocID="{872969B2-0158-42EB-AC8C-BAFDAE2652BD}" presName="descendantText" presStyleLbl="alignAccFollowNode1" presStyleIdx="1" presStyleCnt="4" custScaleX="131554" custScaleY="19208" custLinFactNeighborX="-700" custLinFactNeighborY="25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ECDFC59-37BF-4ECE-A2FB-EF2D4623FFCF}" type="pres">
      <dgm:prSet presAssocID="{D55D6881-F5B8-4975-82B5-CECB37E36530}" presName="sp" presStyleCnt="0"/>
      <dgm:spPr/>
      <dgm:t>
        <a:bodyPr/>
        <a:lstStyle/>
        <a:p>
          <a:endParaRPr lang="pl-PL"/>
        </a:p>
      </dgm:t>
    </dgm:pt>
    <dgm:pt modelId="{03211D0E-31AB-4FDE-9732-B08907BE9DC4}" type="pres">
      <dgm:prSet presAssocID="{25C1B739-EC55-44F9-87C7-09A6F6974D65}" presName="linNode" presStyleCnt="0"/>
      <dgm:spPr/>
      <dgm:t>
        <a:bodyPr/>
        <a:lstStyle/>
        <a:p>
          <a:endParaRPr lang="pl-PL"/>
        </a:p>
      </dgm:t>
    </dgm:pt>
    <dgm:pt modelId="{50DEBD76-A7D5-41F6-A641-E826056131CA}" type="pres">
      <dgm:prSet presAssocID="{25C1B739-EC55-44F9-87C7-09A6F6974D65}" presName="parentText" presStyleLbl="node1" presStyleIdx="2" presStyleCnt="4" custScaleX="144966" custScaleY="18388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EFAC1D6-A82D-47AB-8F98-BDF46AA8E2C4}" type="pres">
      <dgm:prSet presAssocID="{25C1B739-EC55-44F9-87C7-09A6F6974D65}" presName="descendantText" presStyleLbl="alignAccFollowNode1" presStyleIdx="2" presStyleCnt="4" custScaleX="152159" custScaleY="21099" custLinFactNeighborX="-118" custLinFactNeighborY="-28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E47E9FC-85F7-40AA-A767-C1E1604AF54A}" type="pres">
      <dgm:prSet presAssocID="{3C3D11DA-348C-460D-BBD4-E278C6599F9A}" presName="sp" presStyleCnt="0"/>
      <dgm:spPr/>
      <dgm:t>
        <a:bodyPr/>
        <a:lstStyle/>
        <a:p>
          <a:endParaRPr lang="pl-PL"/>
        </a:p>
      </dgm:t>
    </dgm:pt>
    <dgm:pt modelId="{9043F162-7CDD-4249-9884-4A765A69782F}" type="pres">
      <dgm:prSet presAssocID="{D5BDBC2E-8FAC-47CE-9270-30E757F5882C}" presName="linNode" presStyleCnt="0"/>
      <dgm:spPr/>
      <dgm:t>
        <a:bodyPr/>
        <a:lstStyle/>
        <a:p>
          <a:endParaRPr lang="pl-PL"/>
        </a:p>
      </dgm:t>
    </dgm:pt>
    <dgm:pt modelId="{50AF4D07-D71F-4EBB-A185-EF24D250BAC5}" type="pres">
      <dgm:prSet presAssocID="{D5BDBC2E-8FAC-47CE-9270-30E757F5882C}" presName="parentText" presStyleLbl="node1" presStyleIdx="3" presStyleCnt="4" custScaleX="98468" custScaleY="25319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9DB668B-9D26-4D03-AE60-CA5CA099822F}" type="pres">
      <dgm:prSet presAssocID="{D5BDBC2E-8FAC-47CE-9270-30E757F5882C}" presName="descendantText" presStyleLbl="alignAccFollowNode1" presStyleIdx="3" presStyleCnt="4" custScaleX="103399" custScaleY="2294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A75C4236-D24A-4387-8CE0-4151549A51E9}" type="presOf" srcId="{0DF12A64-906A-407E-B9F2-87379937733B}" destId="{8B36292A-BBD9-4995-A675-0EB0A9AC55A1}" srcOrd="0" destOrd="1" presId="urn:microsoft.com/office/officeart/2005/8/layout/vList5"/>
    <dgm:cxn modelId="{E2AC4D6E-EA32-453D-89B9-90A10C95C382}" type="presOf" srcId="{4C879145-F6DC-4E91-9B25-11E8A21C9FC9}" destId="{4EFAC1D6-A82D-47AB-8F98-BDF46AA8E2C4}" srcOrd="0" destOrd="1" presId="urn:microsoft.com/office/officeart/2005/8/layout/vList5"/>
    <dgm:cxn modelId="{A5FEC6BC-1A77-46C4-9E09-EDDFA0866185}" type="presOf" srcId="{6411299D-EF11-453C-AC55-3AB03258016F}" destId="{A255B5E5-1595-40AA-A191-2E8E244015AF}" srcOrd="0" destOrd="1" presId="urn:microsoft.com/office/officeart/2005/8/layout/vList5"/>
    <dgm:cxn modelId="{26B51C66-ECE3-409F-85F3-B613B2560A9A}" srcId="{872969B2-0158-42EB-AC8C-BAFDAE2652BD}" destId="{968D026D-C8B9-4BFA-82CF-B358268D71C9}" srcOrd="2" destOrd="0" parTransId="{5790FF33-528D-47E4-8171-5F33AB974D38}" sibTransId="{18AB2E1E-2713-4FA8-A74B-92FF1C62BC10}"/>
    <dgm:cxn modelId="{E1A8182E-70A8-463D-BB55-0FA9E8EA2F43}" srcId="{D5BDBC2E-8FAC-47CE-9270-30E757F5882C}" destId="{000516B3-CEBE-498E-8F81-719F4AAE10D2}" srcOrd="0" destOrd="0" parTransId="{1D499C6B-E9E4-4C21-AC1B-CD5FC7BA2CF8}" sibTransId="{72812703-8303-4DEF-96DE-6A4B01B1068C}"/>
    <dgm:cxn modelId="{6C8160A3-225F-4BBC-8B7C-0FF3112C1A02}" type="presOf" srcId="{D5BDBC2E-8FAC-47CE-9270-30E757F5882C}" destId="{50AF4D07-D71F-4EBB-A185-EF24D250BAC5}" srcOrd="0" destOrd="0" presId="urn:microsoft.com/office/officeart/2005/8/layout/vList5"/>
    <dgm:cxn modelId="{6521BEE4-4D80-4D3E-B385-3184F2DF65D6}" type="presOf" srcId="{872969B2-0158-42EB-AC8C-BAFDAE2652BD}" destId="{842F5041-88A2-4B1B-90CD-A55178AB337D}" srcOrd="0" destOrd="0" presId="urn:microsoft.com/office/officeart/2005/8/layout/vList5"/>
    <dgm:cxn modelId="{C4599F02-3F08-4860-9402-EDC16D76B6D1}" srcId="{89CF7132-2A12-4992-B145-E59650A65AA0}" destId="{D5BDBC2E-8FAC-47CE-9270-30E757F5882C}" srcOrd="3" destOrd="0" parTransId="{62EED6D5-05B4-45EA-A80C-8EB629F2B115}" sibTransId="{91F7966F-205C-4BD4-90AC-51065A8C1598}"/>
    <dgm:cxn modelId="{1F51A21A-1E73-4BB5-9056-652272058FA6}" srcId="{983C5A0C-5DCF-481A-8376-42870E7BC42E}" destId="{1B63200E-CD22-4B7C-89B9-B0A24FFBFF60}" srcOrd="0" destOrd="0" parTransId="{F857D51D-BA0B-4AB7-BD4D-DC0932475A38}" sibTransId="{37D69487-E96E-49EB-9790-6B7523105937}"/>
    <dgm:cxn modelId="{E6710CA3-0619-422D-A7D2-BF6ED2BD3467}" srcId="{25C1B739-EC55-44F9-87C7-09A6F6974D65}" destId="{B3477693-E5DC-4167-89A6-AE5D1908AD58}" srcOrd="0" destOrd="0" parTransId="{478A8E08-B9EA-49A1-8A22-DEDF063DA956}" sibTransId="{3B1C7F13-C2B1-4399-A09E-081F56D4074E}"/>
    <dgm:cxn modelId="{D7BD243F-1A13-41EC-8C6E-F16664FA1AA0}" srcId="{25C1B739-EC55-44F9-87C7-09A6F6974D65}" destId="{4C879145-F6DC-4E91-9B25-11E8A21C9FC9}" srcOrd="1" destOrd="0" parTransId="{9BBA60D0-B931-43FD-A4F4-BD234F599F0F}" sibTransId="{20EB3D41-2D13-4415-850F-68C78B336A61}"/>
    <dgm:cxn modelId="{55360B01-A675-4B91-8CE8-37D71A8C688E}" srcId="{89CF7132-2A12-4992-B145-E59650A65AA0}" destId="{872969B2-0158-42EB-AC8C-BAFDAE2652BD}" srcOrd="1" destOrd="0" parTransId="{0F1A1291-5205-489E-8733-4259B52A40D7}" sibTransId="{D55D6881-F5B8-4975-82B5-CECB37E36530}"/>
    <dgm:cxn modelId="{D22864B9-0596-41A5-A5D4-E82AFF28CB0C}" type="presOf" srcId="{983C5A0C-5DCF-481A-8376-42870E7BC42E}" destId="{31C9C1F8-B622-49BF-9509-1D9E75246808}" srcOrd="0" destOrd="0" presId="urn:microsoft.com/office/officeart/2005/8/layout/vList5"/>
    <dgm:cxn modelId="{41F1A939-8500-445B-A9C8-B251FB95ED16}" type="presOf" srcId="{968D026D-C8B9-4BFA-82CF-B358268D71C9}" destId="{A255B5E5-1595-40AA-A191-2E8E244015AF}" srcOrd="0" destOrd="2" presId="urn:microsoft.com/office/officeart/2005/8/layout/vList5"/>
    <dgm:cxn modelId="{64EEF9CE-6DEC-4BAA-8A48-C376F315438B}" srcId="{983C5A0C-5DCF-481A-8376-42870E7BC42E}" destId="{0DF12A64-906A-407E-B9F2-87379937733B}" srcOrd="1" destOrd="0" parTransId="{F8922C2C-50EE-4841-A8FE-5643BA39BBF1}" sibTransId="{0A0DCDCC-D90E-44C5-B5E1-D2991E5A7546}"/>
    <dgm:cxn modelId="{96938436-F9D8-4794-B759-025DEB748554}" srcId="{872969B2-0158-42EB-AC8C-BAFDAE2652BD}" destId="{6411299D-EF11-453C-AC55-3AB03258016F}" srcOrd="1" destOrd="0" parTransId="{3153E8B6-1015-4587-BCD9-BEE73A2D76D2}" sibTransId="{ED3DE09D-3EFE-4A3B-942B-49944B9C2AEE}"/>
    <dgm:cxn modelId="{31BA3876-019F-43AD-BA1F-144471257EEC}" srcId="{872969B2-0158-42EB-AC8C-BAFDAE2652BD}" destId="{E6BA34A3-0BFB-416D-AB7D-9DCF43B4F435}" srcOrd="0" destOrd="0" parTransId="{F4CA4CB4-C7C0-4BD3-8553-F7C1421A5D1A}" sibTransId="{3AADFFA2-9C2C-4647-899B-33657B86BF12}"/>
    <dgm:cxn modelId="{0142A398-CEEC-4EA7-AD69-6EEE7161D394}" type="presOf" srcId="{89CF7132-2A12-4992-B145-E59650A65AA0}" destId="{22D22D4F-6421-426D-B81B-1464CC2060DB}" srcOrd="0" destOrd="0" presId="urn:microsoft.com/office/officeart/2005/8/layout/vList5"/>
    <dgm:cxn modelId="{ECC5190F-4BE7-4D79-BD2C-88656848393D}" srcId="{89CF7132-2A12-4992-B145-E59650A65AA0}" destId="{983C5A0C-5DCF-481A-8376-42870E7BC42E}" srcOrd="0" destOrd="0" parTransId="{FE6DBFE2-F947-48F3-A3CE-166542B097F1}" sibTransId="{98620CCA-0C30-4EF0-9283-30E645ADF09C}"/>
    <dgm:cxn modelId="{E912242C-2231-4088-BC37-B9A441DD2E46}" type="presOf" srcId="{3FFBAACD-A845-4706-8AEA-C2DA08ADD54A}" destId="{8B36292A-BBD9-4995-A675-0EB0A9AC55A1}" srcOrd="0" destOrd="2" presId="urn:microsoft.com/office/officeart/2005/8/layout/vList5"/>
    <dgm:cxn modelId="{74F85895-BB03-4F61-BB11-5EF78A6B14F1}" type="presOf" srcId="{000516B3-CEBE-498E-8F81-719F4AAE10D2}" destId="{C9DB668B-9D26-4D03-AE60-CA5CA099822F}" srcOrd="0" destOrd="0" presId="urn:microsoft.com/office/officeart/2005/8/layout/vList5"/>
    <dgm:cxn modelId="{0A0C9E15-C81A-46E0-9FEA-D812313B2E15}" type="presOf" srcId="{B3477693-E5DC-4167-89A6-AE5D1908AD58}" destId="{4EFAC1D6-A82D-47AB-8F98-BDF46AA8E2C4}" srcOrd="0" destOrd="0" presId="urn:microsoft.com/office/officeart/2005/8/layout/vList5"/>
    <dgm:cxn modelId="{C0834C15-C17D-4830-851A-4F0A58288A17}" type="presOf" srcId="{E6BA34A3-0BFB-416D-AB7D-9DCF43B4F435}" destId="{A255B5E5-1595-40AA-A191-2E8E244015AF}" srcOrd="0" destOrd="0" presId="urn:microsoft.com/office/officeart/2005/8/layout/vList5"/>
    <dgm:cxn modelId="{8DA4CDF5-1959-42E6-939F-34A7768FFED2}" srcId="{89CF7132-2A12-4992-B145-E59650A65AA0}" destId="{25C1B739-EC55-44F9-87C7-09A6F6974D65}" srcOrd="2" destOrd="0" parTransId="{E5B539D4-D6D9-4D5B-8F4C-2C143CC117E4}" sibTransId="{3C3D11DA-348C-460D-BBD4-E278C6599F9A}"/>
    <dgm:cxn modelId="{C10B5244-08FF-4C68-B96B-71DE0C9A51A8}" srcId="{25C1B739-EC55-44F9-87C7-09A6F6974D65}" destId="{EA131625-C5FB-46FD-A579-A8DE893CFC01}" srcOrd="2" destOrd="0" parTransId="{3078DBF3-8121-4F47-8DED-549BEB4A5F61}" sibTransId="{363288D3-3A83-4A4D-9CE8-03AD4C78821C}"/>
    <dgm:cxn modelId="{AE78D6D4-CBF7-4900-90D1-3EE576881F40}" type="presOf" srcId="{25C1B739-EC55-44F9-87C7-09A6F6974D65}" destId="{50DEBD76-A7D5-41F6-A641-E826056131CA}" srcOrd="0" destOrd="0" presId="urn:microsoft.com/office/officeart/2005/8/layout/vList5"/>
    <dgm:cxn modelId="{31E9660C-99D6-461E-9750-B94C1EFFCA1B}" type="presOf" srcId="{EA131625-C5FB-46FD-A579-A8DE893CFC01}" destId="{4EFAC1D6-A82D-47AB-8F98-BDF46AA8E2C4}" srcOrd="0" destOrd="2" presId="urn:microsoft.com/office/officeart/2005/8/layout/vList5"/>
    <dgm:cxn modelId="{49F84165-A0BF-47E1-A223-EF9AA1A22E26}" type="presOf" srcId="{99987330-1A00-47BC-AE13-043609977284}" destId="{8B36292A-BBD9-4995-A675-0EB0A9AC55A1}" srcOrd="0" destOrd="3" presId="urn:microsoft.com/office/officeart/2005/8/layout/vList5"/>
    <dgm:cxn modelId="{B68EE6D2-3E52-4249-A0D6-0E20D92259FD}" srcId="{983C5A0C-5DCF-481A-8376-42870E7BC42E}" destId="{3FFBAACD-A845-4706-8AEA-C2DA08ADD54A}" srcOrd="2" destOrd="0" parTransId="{9550F0BC-C63A-4717-A3FD-0BE339FED2E9}" sibTransId="{AA3A59D1-13A9-4B2A-8951-343F79C305BE}"/>
    <dgm:cxn modelId="{E9727542-4DA8-4898-BE53-8E61CF6F5015}" srcId="{D5BDBC2E-8FAC-47CE-9270-30E757F5882C}" destId="{B16F83C6-4CF0-452A-88FF-8AD59C5C701C}" srcOrd="1" destOrd="0" parTransId="{7E6B0C45-2109-437D-9EE0-2D965462A2C8}" sibTransId="{92044F40-FFC8-475B-A040-9E56F650A2E4}"/>
    <dgm:cxn modelId="{5A71B9B9-3845-46E5-BFB9-E8ED3877B311}" type="presOf" srcId="{1B63200E-CD22-4B7C-89B9-B0A24FFBFF60}" destId="{8B36292A-BBD9-4995-A675-0EB0A9AC55A1}" srcOrd="0" destOrd="0" presId="urn:microsoft.com/office/officeart/2005/8/layout/vList5"/>
    <dgm:cxn modelId="{66D8714E-98FE-4A40-8F2E-93FB103001B9}" type="presOf" srcId="{B16F83C6-4CF0-452A-88FF-8AD59C5C701C}" destId="{C9DB668B-9D26-4D03-AE60-CA5CA099822F}" srcOrd="0" destOrd="1" presId="urn:microsoft.com/office/officeart/2005/8/layout/vList5"/>
    <dgm:cxn modelId="{F45EE1AC-04B4-4189-A896-708C61DDA6D3}" srcId="{983C5A0C-5DCF-481A-8376-42870E7BC42E}" destId="{99987330-1A00-47BC-AE13-043609977284}" srcOrd="3" destOrd="0" parTransId="{5E984ECA-58F2-4F10-A590-024B52B2E547}" sibTransId="{A9C21714-32F3-4C8A-BA67-0F6B5A71A4EE}"/>
    <dgm:cxn modelId="{FBCA0498-A8BA-4752-BC08-C16791BC1A64}" type="presParOf" srcId="{22D22D4F-6421-426D-B81B-1464CC2060DB}" destId="{E8121490-DF63-4C9D-A89C-5D112B94E307}" srcOrd="0" destOrd="0" presId="urn:microsoft.com/office/officeart/2005/8/layout/vList5"/>
    <dgm:cxn modelId="{801A713E-D17D-4BA6-8985-864A127097A0}" type="presParOf" srcId="{E8121490-DF63-4C9D-A89C-5D112B94E307}" destId="{31C9C1F8-B622-49BF-9509-1D9E75246808}" srcOrd="0" destOrd="0" presId="urn:microsoft.com/office/officeart/2005/8/layout/vList5"/>
    <dgm:cxn modelId="{FD4F0E21-8E12-4113-994F-40E8D161D6AD}" type="presParOf" srcId="{E8121490-DF63-4C9D-A89C-5D112B94E307}" destId="{8B36292A-BBD9-4995-A675-0EB0A9AC55A1}" srcOrd="1" destOrd="0" presId="urn:microsoft.com/office/officeart/2005/8/layout/vList5"/>
    <dgm:cxn modelId="{1921AC20-0F30-4182-B0F0-CB62E1BE3CC9}" type="presParOf" srcId="{22D22D4F-6421-426D-B81B-1464CC2060DB}" destId="{38CD38E8-A4E5-45D5-BE33-A69E414CDCBF}" srcOrd="1" destOrd="0" presId="urn:microsoft.com/office/officeart/2005/8/layout/vList5"/>
    <dgm:cxn modelId="{7BDC2F09-FE15-4C6A-9FA5-7402DAE808FA}" type="presParOf" srcId="{22D22D4F-6421-426D-B81B-1464CC2060DB}" destId="{133DB6C2-35EB-4E8B-9D49-590B41686CA1}" srcOrd="2" destOrd="0" presId="urn:microsoft.com/office/officeart/2005/8/layout/vList5"/>
    <dgm:cxn modelId="{033AA4A9-D964-4DF3-B93A-A963EB97A89F}" type="presParOf" srcId="{133DB6C2-35EB-4E8B-9D49-590B41686CA1}" destId="{842F5041-88A2-4B1B-90CD-A55178AB337D}" srcOrd="0" destOrd="0" presId="urn:microsoft.com/office/officeart/2005/8/layout/vList5"/>
    <dgm:cxn modelId="{3CF5C084-1083-43D4-ACAC-8EF5E745DF08}" type="presParOf" srcId="{133DB6C2-35EB-4E8B-9D49-590B41686CA1}" destId="{A255B5E5-1595-40AA-A191-2E8E244015AF}" srcOrd="1" destOrd="0" presId="urn:microsoft.com/office/officeart/2005/8/layout/vList5"/>
    <dgm:cxn modelId="{182D5479-EE19-4ACC-B3D3-CF803DB7BAA5}" type="presParOf" srcId="{22D22D4F-6421-426D-B81B-1464CC2060DB}" destId="{8ECDFC59-37BF-4ECE-A2FB-EF2D4623FFCF}" srcOrd="3" destOrd="0" presId="urn:microsoft.com/office/officeart/2005/8/layout/vList5"/>
    <dgm:cxn modelId="{86682880-E2C8-4937-9666-1509F52AA182}" type="presParOf" srcId="{22D22D4F-6421-426D-B81B-1464CC2060DB}" destId="{03211D0E-31AB-4FDE-9732-B08907BE9DC4}" srcOrd="4" destOrd="0" presId="urn:microsoft.com/office/officeart/2005/8/layout/vList5"/>
    <dgm:cxn modelId="{305F9381-AE10-4F47-850B-9E6B19B08D0C}" type="presParOf" srcId="{03211D0E-31AB-4FDE-9732-B08907BE9DC4}" destId="{50DEBD76-A7D5-41F6-A641-E826056131CA}" srcOrd="0" destOrd="0" presId="urn:microsoft.com/office/officeart/2005/8/layout/vList5"/>
    <dgm:cxn modelId="{D264A1C5-C02F-41D3-9355-ABB75EC00F11}" type="presParOf" srcId="{03211D0E-31AB-4FDE-9732-B08907BE9DC4}" destId="{4EFAC1D6-A82D-47AB-8F98-BDF46AA8E2C4}" srcOrd="1" destOrd="0" presId="urn:microsoft.com/office/officeart/2005/8/layout/vList5"/>
    <dgm:cxn modelId="{D1BB2ACF-926B-4B82-A02B-EB8313AE5644}" type="presParOf" srcId="{22D22D4F-6421-426D-B81B-1464CC2060DB}" destId="{4E47E9FC-85F7-40AA-A767-C1E1604AF54A}" srcOrd="5" destOrd="0" presId="urn:microsoft.com/office/officeart/2005/8/layout/vList5"/>
    <dgm:cxn modelId="{62AC56DE-9B4C-4180-9B15-F3C76F490D92}" type="presParOf" srcId="{22D22D4F-6421-426D-B81B-1464CC2060DB}" destId="{9043F162-7CDD-4249-9884-4A765A69782F}" srcOrd="6" destOrd="0" presId="urn:microsoft.com/office/officeart/2005/8/layout/vList5"/>
    <dgm:cxn modelId="{A13EEAEC-C35D-456A-80B1-2B72798EC226}" type="presParOf" srcId="{9043F162-7CDD-4249-9884-4A765A69782F}" destId="{50AF4D07-D71F-4EBB-A185-EF24D250BAC5}" srcOrd="0" destOrd="0" presId="urn:microsoft.com/office/officeart/2005/8/layout/vList5"/>
    <dgm:cxn modelId="{DAC94279-1BC9-4300-A5BF-9DBE22826DA4}" type="presParOf" srcId="{9043F162-7CDD-4249-9884-4A765A69782F}" destId="{C9DB668B-9D26-4D03-AE60-CA5CA099822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44B9FC-A84E-4675-BF56-CA85DEA3CDF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B38FD90-9B87-4339-8F98-C6C451433BAC}">
      <dgm:prSet phldrT="[Tekst]" custT="1"/>
      <dgm:spPr/>
      <dgm:t>
        <a:bodyPr/>
        <a:lstStyle/>
        <a:p>
          <a:r>
            <a:rPr lang="pl-PL" sz="1800" dirty="0" smtClean="0"/>
            <a:t>MIEJSCE I TERMIN SKŁADANIA OFERT</a:t>
          </a:r>
          <a:endParaRPr lang="pl-PL" sz="1800" dirty="0"/>
        </a:p>
      </dgm:t>
    </dgm:pt>
    <dgm:pt modelId="{C4B4CDA0-496C-4637-84D1-B7A6F8FE1C98}" type="parTrans" cxnId="{4B09289C-F510-4C55-BB96-C7B7362B78A4}">
      <dgm:prSet/>
      <dgm:spPr/>
      <dgm:t>
        <a:bodyPr/>
        <a:lstStyle/>
        <a:p>
          <a:endParaRPr lang="pl-PL"/>
        </a:p>
      </dgm:t>
    </dgm:pt>
    <dgm:pt modelId="{EBB0EB11-027C-487E-8D71-C49AFA489830}" type="sibTrans" cxnId="{4B09289C-F510-4C55-BB96-C7B7362B78A4}">
      <dgm:prSet/>
      <dgm:spPr/>
      <dgm:t>
        <a:bodyPr/>
        <a:lstStyle/>
        <a:p>
          <a:endParaRPr lang="pl-PL"/>
        </a:p>
      </dgm:t>
    </dgm:pt>
    <dgm:pt modelId="{BF4AE249-E986-4FF9-B576-0FE0662EF0A7}">
      <dgm:prSet phldrT="[Teks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pl-PL" sz="1400" dirty="0" smtClean="0"/>
            <a:t> Roboty budowlane 14 dni;</a:t>
          </a:r>
          <a:endParaRPr lang="pl-PL" sz="1400" dirty="0"/>
        </a:p>
      </dgm:t>
    </dgm:pt>
    <dgm:pt modelId="{B82AAD51-6211-4B59-8C98-6F37C545995D}" type="parTrans" cxnId="{78FC8FCF-1E3F-4A4A-BD3B-E17268E1C1D9}">
      <dgm:prSet/>
      <dgm:spPr/>
      <dgm:t>
        <a:bodyPr/>
        <a:lstStyle/>
        <a:p>
          <a:endParaRPr lang="pl-PL"/>
        </a:p>
      </dgm:t>
    </dgm:pt>
    <dgm:pt modelId="{ED9D0B2A-F337-4262-9CE8-0FB4EE6E862E}" type="sibTrans" cxnId="{78FC8FCF-1E3F-4A4A-BD3B-E17268E1C1D9}">
      <dgm:prSet/>
      <dgm:spPr/>
      <dgm:t>
        <a:bodyPr/>
        <a:lstStyle/>
        <a:p>
          <a:endParaRPr lang="pl-PL"/>
        </a:p>
      </dgm:t>
    </dgm:pt>
    <dgm:pt modelId="{99E7B3FC-5597-4F80-B734-3CCA8EE9F0BC}">
      <dgm:prSet phldrT="[Tekst]" custT="1"/>
      <dgm:spPr/>
      <dgm:t>
        <a:bodyPr/>
        <a:lstStyle/>
        <a:p>
          <a:r>
            <a:rPr lang="pl-PL" sz="1800" dirty="0" smtClean="0"/>
            <a:t>WSKAZANIE PRZESŁANEK ODRZUCENIA OFERTY</a:t>
          </a:r>
          <a:endParaRPr lang="pl-PL" sz="1800" dirty="0"/>
        </a:p>
      </dgm:t>
    </dgm:pt>
    <dgm:pt modelId="{8E9108C6-F1FE-4ADC-B094-12DDAA721956}" type="parTrans" cxnId="{F28293C0-C26A-44C4-B279-A256BF86C65A}">
      <dgm:prSet/>
      <dgm:spPr/>
      <dgm:t>
        <a:bodyPr/>
        <a:lstStyle/>
        <a:p>
          <a:endParaRPr lang="pl-PL"/>
        </a:p>
      </dgm:t>
    </dgm:pt>
    <dgm:pt modelId="{A0373DF7-F2C7-4887-A7F2-31338F435103}" type="sibTrans" cxnId="{F28293C0-C26A-44C4-B279-A256BF86C65A}">
      <dgm:prSet/>
      <dgm:spPr/>
      <dgm:t>
        <a:bodyPr/>
        <a:lstStyle/>
        <a:p>
          <a:endParaRPr lang="pl-PL"/>
        </a:p>
      </dgm:t>
    </dgm:pt>
    <dgm:pt modelId="{CA5A831F-90B6-4CA5-A637-63833CFEB3C1}">
      <dgm:prSet/>
      <dgm:spPr/>
      <dgm:t>
        <a:bodyPr/>
        <a:lstStyle/>
        <a:p>
          <a:r>
            <a:rPr lang="pl-PL" sz="1800" dirty="0" smtClean="0"/>
            <a:t>INFORMACJA O </a:t>
          </a:r>
          <a:r>
            <a:rPr lang="pl-PL" sz="1800" dirty="0" smtClean="0"/>
            <a:t>MOŻLIWOŚCI </a:t>
          </a:r>
          <a:r>
            <a:rPr lang="pl-PL" sz="1800" dirty="0" smtClean="0"/>
            <a:t>SKŁADANIA OFERT CZĘŚCIOWYCH</a:t>
          </a:r>
          <a:endParaRPr lang="pl-PL" sz="1800" dirty="0"/>
        </a:p>
      </dgm:t>
    </dgm:pt>
    <dgm:pt modelId="{9F0C36B7-C0D8-4244-80B6-6BCBDB2B6396}" type="parTrans" cxnId="{12DED5FD-FEF3-41BE-A093-1320E8A35687}">
      <dgm:prSet/>
      <dgm:spPr/>
      <dgm:t>
        <a:bodyPr/>
        <a:lstStyle/>
        <a:p>
          <a:endParaRPr lang="pl-PL"/>
        </a:p>
      </dgm:t>
    </dgm:pt>
    <dgm:pt modelId="{F893FAC5-BD71-45A5-BD15-6C8A2635E9DB}" type="sibTrans" cxnId="{12DED5FD-FEF3-41BE-A093-1320E8A35687}">
      <dgm:prSet/>
      <dgm:spPr/>
      <dgm:t>
        <a:bodyPr/>
        <a:lstStyle/>
        <a:p>
          <a:endParaRPr lang="pl-PL"/>
        </a:p>
      </dgm:t>
    </dgm:pt>
    <dgm:pt modelId="{9FF0E358-753D-4EDD-9A52-C22D1F917BA0}">
      <dgm:prSet phldrT="[Tekst]"/>
      <dgm:spPr/>
      <dgm:t>
        <a:bodyPr/>
        <a:lstStyle/>
        <a:p>
          <a:r>
            <a:rPr lang="pl-PL" dirty="0" smtClean="0"/>
            <a:t>WARUNKI ZMIANY UMOWY ZAWARTEJ W WYNIKU PRZEPROWADZONEGO POSTĘPOWANIA</a:t>
          </a:r>
          <a:endParaRPr lang="pl-PL" dirty="0"/>
        </a:p>
      </dgm:t>
    </dgm:pt>
    <dgm:pt modelId="{75C31EB0-D6E2-480C-863F-64CF5B706A4F}" type="parTrans" cxnId="{E35FC450-5CC9-4F31-ABCE-F785291FB2EC}">
      <dgm:prSet/>
      <dgm:spPr/>
      <dgm:t>
        <a:bodyPr/>
        <a:lstStyle/>
        <a:p>
          <a:endParaRPr lang="pl-PL"/>
        </a:p>
      </dgm:t>
    </dgm:pt>
    <dgm:pt modelId="{A48F7F34-7567-4FDF-8E66-CEC087182193}" type="sibTrans" cxnId="{E35FC450-5CC9-4F31-ABCE-F785291FB2EC}">
      <dgm:prSet/>
      <dgm:spPr/>
      <dgm:t>
        <a:bodyPr/>
        <a:lstStyle/>
        <a:p>
          <a:endParaRPr lang="pl-PL"/>
        </a:p>
      </dgm:t>
    </dgm:pt>
    <dgm:pt modelId="{C3A4A3EA-0AF4-4DAD-B191-E79349F09F25}">
      <dgm:prSet/>
      <dgm:spPr/>
      <dgm:t>
        <a:bodyPr/>
        <a:lstStyle/>
        <a:p>
          <a:r>
            <a:rPr lang="pl-PL" dirty="0" smtClean="0"/>
            <a:t>MOŻLIWOŚĆ ZAKOŃCZENIA POSTĘPOWANIA BEZ WYBORU ŻADNEJ Z OFERT</a:t>
          </a:r>
          <a:endParaRPr lang="pl-PL" dirty="0"/>
        </a:p>
      </dgm:t>
    </dgm:pt>
    <dgm:pt modelId="{88B65506-9927-4F4E-AA04-DDC96572D73C}" type="parTrans" cxnId="{501F9F36-9628-4324-A3DC-A0E1AAEDECB8}">
      <dgm:prSet/>
      <dgm:spPr/>
      <dgm:t>
        <a:bodyPr/>
        <a:lstStyle/>
        <a:p>
          <a:endParaRPr lang="pl-PL"/>
        </a:p>
      </dgm:t>
    </dgm:pt>
    <dgm:pt modelId="{C35DB920-A46D-4B75-BD2D-44C7F245B805}" type="sibTrans" cxnId="{501F9F36-9628-4324-A3DC-A0E1AAEDECB8}">
      <dgm:prSet/>
      <dgm:spPr/>
      <dgm:t>
        <a:bodyPr/>
        <a:lstStyle/>
        <a:p>
          <a:endParaRPr lang="pl-PL"/>
        </a:p>
      </dgm:t>
    </dgm:pt>
    <dgm:pt modelId="{4EBE718A-478E-4AE5-A1A7-737350181504}">
      <dgm:prSet custT="1"/>
      <dgm:spPr/>
      <dgm:t>
        <a:bodyPr/>
        <a:lstStyle/>
        <a:p>
          <a:r>
            <a:rPr lang="pl-PL" sz="1400" dirty="0" smtClean="0"/>
            <a:t> m.in. powiązania osobowe lub kapitałowe.</a:t>
          </a:r>
          <a:endParaRPr lang="pl-PL" sz="1400" dirty="0"/>
        </a:p>
      </dgm:t>
    </dgm:pt>
    <dgm:pt modelId="{B6CCF7B3-79EF-48F9-BF9C-EB35C67AC956}" type="parTrans" cxnId="{2BDDE2C1-0709-4926-B3BE-FA406D369DBD}">
      <dgm:prSet/>
      <dgm:spPr/>
      <dgm:t>
        <a:bodyPr/>
        <a:lstStyle/>
        <a:p>
          <a:endParaRPr lang="pl-PL"/>
        </a:p>
      </dgm:t>
    </dgm:pt>
    <dgm:pt modelId="{8B10EF94-18A4-4DF5-9EE8-A1803A126FA3}" type="sibTrans" cxnId="{2BDDE2C1-0709-4926-B3BE-FA406D369DBD}">
      <dgm:prSet/>
      <dgm:spPr/>
      <dgm:t>
        <a:bodyPr/>
        <a:lstStyle/>
        <a:p>
          <a:endParaRPr lang="pl-PL"/>
        </a:p>
      </dgm:t>
    </dgm:pt>
    <dgm:pt modelId="{1909AB28-E27F-4B3D-AD4B-794FE63719A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pl-PL" sz="1400" dirty="0" smtClean="0"/>
            <a:t> W przypadku zadań podzielonych, dla których dopuszczono taką możliwość;</a:t>
          </a:r>
          <a:endParaRPr lang="pl-PL" sz="1400" dirty="0"/>
        </a:p>
      </dgm:t>
    </dgm:pt>
    <dgm:pt modelId="{082373F8-5E69-4521-AD66-689DADF05B1B}" type="parTrans" cxnId="{DBC35627-CBCA-41DC-B679-6C9622FC636C}">
      <dgm:prSet/>
      <dgm:spPr/>
      <dgm:t>
        <a:bodyPr/>
        <a:lstStyle/>
        <a:p>
          <a:endParaRPr lang="pl-PL"/>
        </a:p>
      </dgm:t>
    </dgm:pt>
    <dgm:pt modelId="{AC4B1896-19B9-4C8A-8535-6FB174A7BABA}" type="sibTrans" cxnId="{DBC35627-CBCA-41DC-B679-6C9622FC636C}">
      <dgm:prSet/>
      <dgm:spPr/>
      <dgm:t>
        <a:bodyPr/>
        <a:lstStyle/>
        <a:p>
          <a:endParaRPr lang="pl-PL"/>
        </a:p>
      </dgm:t>
    </dgm:pt>
    <dgm:pt modelId="{023815A4-B7A8-410F-89EC-4C54D1039FAB}">
      <dgm:prSet custT="1"/>
      <dgm:spPr/>
      <dgm:t>
        <a:bodyPr/>
        <a:lstStyle/>
        <a:p>
          <a:r>
            <a:rPr lang="pl-PL" sz="1400" dirty="0" smtClean="0"/>
            <a:t> Jeżeli przewiduje się taką możliwość</a:t>
          </a:r>
          <a:r>
            <a:rPr lang="pl-PL" sz="1100" dirty="0" smtClean="0"/>
            <a:t>.</a:t>
          </a:r>
          <a:endParaRPr lang="pl-PL" sz="1100" dirty="0"/>
        </a:p>
      </dgm:t>
    </dgm:pt>
    <dgm:pt modelId="{C9D2C3CF-BFBD-4A9F-A8F8-C5C6D2829715}" type="parTrans" cxnId="{607982EB-E5CC-4583-81CD-DE327471E865}">
      <dgm:prSet/>
      <dgm:spPr/>
      <dgm:t>
        <a:bodyPr/>
        <a:lstStyle/>
        <a:p>
          <a:endParaRPr lang="pl-PL"/>
        </a:p>
      </dgm:t>
    </dgm:pt>
    <dgm:pt modelId="{27542441-4BC9-47BC-9DE8-A5458AABA398}" type="sibTrans" cxnId="{607982EB-E5CC-4583-81CD-DE327471E865}">
      <dgm:prSet/>
      <dgm:spPr/>
      <dgm:t>
        <a:bodyPr/>
        <a:lstStyle/>
        <a:p>
          <a:endParaRPr lang="pl-PL"/>
        </a:p>
      </dgm:t>
    </dgm:pt>
    <dgm:pt modelId="{6EB965F9-5A72-4E88-9739-D9C98311960A}">
      <dgm:prSet custT="1"/>
      <dgm:spPr/>
      <dgm:t>
        <a:bodyPr/>
        <a:lstStyle/>
        <a:p>
          <a:r>
            <a:rPr lang="pl-PL" sz="1400" dirty="0" smtClean="0"/>
            <a:t> Opcjonalnie.</a:t>
          </a:r>
          <a:endParaRPr lang="pl-PL" sz="1400" dirty="0"/>
        </a:p>
      </dgm:t>
    </dgm:pt>
    <dgm:pt modelId="{44189E97-D822-4102-8C8C-414B38B62046}" type="parTrans" cxnId="{ED2B068C-5DDF-4A17-8D67-7FE4DB67CEEF}">
      <dgm:prSet/>
      <dgm:spPr/>
      <dgm:t>
        <a:bodyPr/>
        <a:lstStyle/>
        <a:p>
          <a:endParaRPr lang="pl-PL"/>
        </a:p>
      </dgm:t>
    </dgm:pt>
    <dgm:pt modelId="{BA85E3B4-F0B4-415F-BE55-8CAFF731A25A}" type="sibTrans" cxnId="{ED2B068C-5DDF-4A17-8D67-7FE4DB67CEEF}">
      <dgm:prSet/>
      <dgm:spPr/>
      <dgm:t>
        <a:bodyPr/>
        <a:lstStyle/>
        <a:p>
          <a:endParaRPr lang="pl-PL"/>
        </a:p>
      </dgm:t>
    </dgm:pt>
    <dgm:pt modelId="{E3B61A70-8F2F-43DF-AD56-507485BA85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pl-PL" sz="1400" dirty="0" smtClean="0"/>
            <a:t> Oferta częściowa – wykonanie części zadania.</a:t>
          </a:r>
          <a:endParaRPr lang="pl-PL" sz="1400" dirty="0"/>
        </a:p>
      </dgm:t>
    </dgm:pt>
    <dgm:pt modelId="{A9FCBF74-CF78-4BEE-971A-439D5A5C62DF}" type="parTrans" cxnId="{B3DEE74A-A170-4F30-8D46-8449E7C72C70}">
      <dgm:prSet/>
      <dgm:spPr/>
      <dgm:t>
        <a:bodyPr/>
        <a:lstStyle/>
        <a:p>
          <a:endParaRPr lang="pl-PL"/>
        </a:p>
      </dgm:t>
    </dgm:pt>
    <dgm:pt modelId="{CBDB07FE-E362-410D-9994-EA281421983D}" type="sibTrans" cxnId="{B3DEE74A-A170-4F30-8D46-8449E7C72C70}">
      <dgm:prSet/>
      <dgm:spPr/>
      <dgm:t>
        <a:bodyPr/>
        <a:lstStyle/>
        <a:p>
          <a:endParaRPr lang="pl-PL"/>
        </a:p>
      </dgm:t>
    </dgm:pt>
    <dgm:pt modelId="{4454A475-4E01-4634-8445-C6A8FA722E22}">
      <dgm:prSet phldrT="[Tekst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pl-PL" sz="1400" dirty="0" smtClean="0"/>
            <a:t> Pozostałe 7 dni od dnia udostępnienia zapytania ofertowego.</a:t>
          </a:r>
          <a:endParaRPr lang="pl-PL" sz="1400" dirty="0"/>
        </a:p>
      </dgm:t>
    </dgm:pt>
    <dgm:pt modelId="{BCBCD033-B64D-4381-B800-7A7190026844}" type="parTrans" cxnId="{BA711F28-8DD6-4880-99BC-7AFA2FD269F5}">
      <dgm:prSet/>
      <dgm:spPr/>
      <dgm:t>
        <a:bodyPr/>
        <a:lstStyle/>
        <a:p>
          <a:endParaRPr lang="pl-PL"/>
        </a:p>
      </dgm:t>
    </dgm:pt>
    <dgm:pt modelId="{0CE64B2C-9079-4663-91F7-BC8E923289E1}" type="sibTrans" cxnId="{BA711F28-8DD6-4880-99BC-7AFA2FD269F5}">
      <dgm:prSet/>
      <dgm:spPr/>
      <dgm:t>
        <a:bodyPr/>
        <a:lstStyle/>
        <a:p>
          <a:endParaRPr lang="pl-PL"/>
        </a:p>
      </dgm:t>
    </dgm:pt>
    <dgm:pt modelId="{04A64205-3888-41D1-82C3-7F7D56069BFF}" type="pres">
      <dgm:prSet presAssocID="{9D44B9FC-A84E-4675-BF56-CA85DEA3CDF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530669F-836B-43EF-83C0-938ABC3306C6}" type="pres">
      <dgm:prSet presAssocID="{4B38FD90-9B87-4339-8F98-C6C451433BAC}" presName="linNode" presStyleCnt="0"/>
      <dgm:spPr/>
      <dgm:t>
        <a:bodyPr/>
        <a:lstStyle/>
        <a:p>
          <a:endParaRPr lang="pl-PL"/>
        </a:p>
      </dgm:t>
    </dgm:pt>
    <dgm:pt modelId="{60A912DC-5C3B-4E3F-BAEF-12EAA3E38595}" type="pres">
      <dgm:prSet presAssocID="{4B38FD90-9B87-4339-8F98-C6C451433BAC}" presName="parentText" presStyleLbl="node1" presStyleIdx="0" presStyleCnt="5" custScaleX="94920" custScaleY="2637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633427E-501F-4DD6-AA8E-734FA0B9C588}" type="pres">
      <dgm:prSet presAssocID="{4B38FD90-9B87-4339-8F98-C6C451433BAC}" presName="descendantText" presStyleLbl="alignAccFollowNode1" presStyleIdx="0" presStyleCnt="5" custScaleX="101924" custScaleY="2646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7A883AA-4D2B-4129-8BFA-A0DA35B76438}" type="pres">
      <dgm:prSet presAssocID="{EBB0EB11-027C-487E-8D71-C49AFA489830}" presName="sp" presStyleCnt="0"/>
      <dgm:spPr/>
      <dgm:t>
        <a:bodyPr/>
        <a:lstStyle/>
        <a:p>
          <a:endParaRPr lang="pl-PL"/>
        </a:p>
      </dgm:t>
    </dgm:pt>
    <dgm:pt modelId="{30BF3FBF-4E19-4380-A362-675FDB85BA7E}" type="pres">
      <dgm:prSet presAssocID="{99E7B3FC-5597-4F80-B734-3CCA8EE9F0BC}" presName="linNode" presStyleCnt="0"/>
      <dgm:spPr/>
      <dgm:t>
        <a:bodyPr/>
        <a:lstStyle/>
        <a:p>
          <a:endParaRPr lang="pl-PL"/>
        </a:p>
      </dgm:t>
    </dgm:pt>
    <dgm:pt modelId="{53234AF6-C877-4CCA-A87F-6E2894611230}" type="pres">
      <dgm:prSet presAssocID="{99E7B3FC-5597-4F80-B734-3CCA8EE9F0BC}" presName="parentText" presStyleLbl="node1" presStyleIdx="1" presStyleCnt="5" custScaleX="94920" custScaleY="1512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4239917-F039-4269-94CA-D8272A17B8E9}" type="pres">
      <dgm:prSet presAssocID="{99E7B3FC-5597-4F80-B734-3CCA8EE9F0BC}" presName="descendantText" presStyleLbl="alignAccFollowNode1" presStyleIdx="1" presStyleCnt="5" custScaleX="101764" custScaleY="1303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45ED073-B9CD-4D85-97AA-181634BA7112}" type="pres">
      <dgm:prSet presAssocID="{A0373DF7-F2C7-4887-A7F2-31338F435103}" presName="sp" presStyleCnt="0"/>
      <dgm:spPr/>
      <dgm:t>
        <a:bodyPr/>
        <a:lstStyle/>
        <a:p>
          <a:endParaRPr lang="pl-PL"/>
        </a:p>
      </dgm:t>
    </dgm:pt>
    <dgm:pt modelId="{3FE4E7C6-ED5C-4E3E-9AD5-48EB0D2948E2}" type="pres">
      <dgm:prSet presAssocID="{CA5A831F-90B6-4CA5-A637-63833CFEB3C1}" presName="linNode" presStyleCnt="0"/>
      <dgm:spPr/>
      <dgm:t>
        <a:bodyPr/>
        <a:lstStyle/>
        <a:p>
          <a:endParaRPr lang="pl-PL"/>
        </a:p>
      </dgm:t>
    </dgm:pt>
    <dgm:pt modelId="{F36506C2-CD26-45F5-93E5-06673343AAB9}" type="pres">
      <dgm:prSet presAssocID="{CA5A831F-90B6-4CA5-A637-63833CFEB3C1}" presName="parentText" presStyleLbl="node1" presStyleIdx="2" presStyleCnt="5" custScaleX="94920" custScaleY="14745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3792798-3C98-46FE-B08C-49799B341934}" type="pres">
      <dgm:prSet presAssocID="{CA5A831F-90B6-4CA5-A637-63833CFEB3C1}" presName="descendantText" presStyleLbl="alignAccFollowNode1" presStyleIdx="2" presStyleCnt="5" custAng="10800000" custFlipHor="1" custScaleX="101877" custScaleY="1243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C2C39C9-2568-4F79-9598-DD266E5E5224}" type="pres">
      <dgm:prSet presAssocID="{F893FAC5-BD71-45A5-BD15-6C8A2635E9DB}" presName="sp" presStyleCnt="0"/>
      <dgm:spPr/>
      <dgm:t>
        <a:bodyPr/>
        <a:lstStyle/>
        <a:p>
          <a:endParaRPr lang="pl-PL"/>
        </a:p>
      </dgm:t>
    </dgm:pt>
    <dgm:pt modelId="{7A07535F-5E0D-4359-8CE9-9CB0075DCCCD}" type="pres">
      <dgm:prSet presAssocID="{9FF0E358-753D-4EDD-9A52-C22D1F917BA0}" presName="linNode" presStyleCnt="0"/>
      <dgm:spPr/>
      <dgm:t>
        <a:bodyPr/>
        <a:lstStyle/>
        <a:p>
          <a:endParaRPr lang="pl-PL"/>
        </a:p>
      </dgm:t>
    </dgm:pt>
    <dgm:pt modelId="{1377C097-5808-44D8-9461-A5E9EA0F3284}" type="pres">
      <dgm:prSet presAssocID="{9FF0E358-753D-4EDD-9A52-C22D1F917BA0}" presName="parentText" presStyleLbl="node1" presStyleIdx="3" presStyleCnt="5" custScaleX="94920" custScaleY="20395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DBBFED8-61C8-49F6-B7D0-49FAE8CF3870}" type="pres">
      <dgm:prSet presAssocID="{9FF0E358-753D-4EDD-9A52-C22D1F917BA0}" presName="descendantText" presStyleLbl="alignAccFollowNode1" presStyleIdx="3" presStyleCnt="5" custAng="10800000" custFlipHor="1" custScaleX="101680" custScaleY="1964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A61AD4C-571F-477F-A2AB-A8EDB94E3C1C}" type="pres">
      <dgm:prSet presAssocID="{A48F7F34-7567-4FDF-8E66-CEC087182193}" presName="sp" presStyleCnt="0"/>
      <dgm:spPr/>
      <dgm:t>
        <a:bodyPr/>
        <a:lstStyle/>
        <a:p>
          <a:endParaRPr lang="pl-PL"/>
        </a:p>
      </dgm:t>
    </dgm:pt>
    <dgm:pt modelId="{26962469-B510-4667-A6F4-08F49EBBB359}" type="pres">
      <dgm:prSet presAssocID="{C3A4A3EA-0AF4-4DAD-B191-E79349F09F25}" presName="linNode" presStyleCnt="0"/>
      <dgm:spPr/>
      <dgm:t>
        <a:bodyPr/>
        <a:lstStyle/>
        <a:p>
          <a:endParaRPr lang="pl-PL"/>
        </a:p>
      </dgm:t>
    </dgm:pt>
    <dgm:pt modelId="{32AC76DD-E269-4468-AA56-D83292987C13}" type="pres">
      <dgm:prSet presAssocID="{C3A4A3EA-0AF4-4DAD-B191-E79349F09F25}" presName="parentText" presStyleLbl="node1" presStyleIdx="4" presStyleCnt="5" custScaleX="94957" custScaleY="25014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C72D8B2-BA48-48D9-8C94-380271E299D0}" type="pres">
      <dgm:prSet presAssocID="{C3A4A3EA-0AF4-4DAD-B191-E79349F09F25}" presName="descendantText" presStyleLbl="alignAccFollowNode1" presStyleIdx="4" presStyleCnt="5" custAng="0" custScaleX="101361" custScaleY="21780" custLinFactNeighborX="-90" custLinFactNeighborY="119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FD0B24A-0293-4427-83C8-82A57344287B}" type="presOf" srcId="{CA5A831F-90B6-4CA5-A637-63833CFEB3C1}" destId="{F36506C2-CD26-45F5-93E5-06673343AAB9}" srcOrd="0" destOrd="0" presId="urn:microsoft.com/office/officeart/2005/8/layout/vList5"/>
    <dgm:cxn modelId="{62A883D2-18D4-4974-A518-551521DFE9DC}" type="presOf" srcId="{BF4AE249-E986-4FF9-B576-0FE0662EF0A7}" destId="{2633427E-501F-4DD6-AA8E-734FA0B9C588}" srcOrd="0" destOrd="0" presId="urn:microsoft.com/office/officeart/2005/8/layout/vList5"/>
    <dgm:cxn modelId="{56196544-4891-498F-A1DB-0795800394CA}" type="presOf" srcId="{6EB965F9-5A72-4E88-9739-D9C98311960A}" destId="{EC72D8B2-BA48-48D9-8C94-380271E299D0}" srcOrd="0" destOrd="0" presId="urn:microsoft.com/office/officeart/2005/8/layout/vList5"/>
    <dgm:cxn modelId="{BCBE5E28-112E-4312-B474-EB544F6EB697}" type="presOf" srcId="{4B38FD90-9B87-4339-8F98-C6C451433BAC}" destId="{60A912DC-5C3B-4E3F-BAEF-12EAA3E38595}" srcOrd="0" destOrd="0" presId="urn:microsoft.com/office/officeart/2005/8/layout/vList5"/>
    <dgm:cxn modelId="{78FC8FCF-1E3F-4A4A-BD3B-E17268E1C1D9}" srcId="{4B38FD90-9B87-4339-8F98-C6C451433BAC}" destId="{BF4AE249-E986-4FF9-B576-0FE0662EF0A7}" srcOrd="0" destOrd="0" parTransId="{B82AAD51-6211-4B59-8C98-6F37C545995D}" sibTransId="{ED9D0B2A-F337-4262-9CE8-0FB4EE6E862E}"/>
    <dgm:cxn modelId="{12DED5FD-FEF3-41BE-A093-1320E8A35687}" srcId="{9D44B9FC-A84E-4675-BF56-CA85DEA3CDF5}" destId="{CA5A831F-90B6-4CA5-A637-63833CFEB3C1}" srcOrd="2" destOrd="0" parTransId="{9F0C36B7-C0D8-4244-80B6-6BCBDB2B6396}" sibTransId="{F893FAC5-BD71-45A5-BD15-6C8A2635E9DB}"/>
    <dgm:cxn modelId="{DBC35627-CBCA-41DC-B679-6C9622FC636C}" srcId="{CA5A831F-90B6-4CA5-A637-63833CFEB3C1}" destId="{1909AB28-E27F-4B3D-AD4B-794FE63719A4}" srcOrd="0" destOrd="0" parTransId="{082373F8-5E69-4521-AD66-689DADF05B1B}" sibTransId="{AC4B1896-19B9-4C8A-8535-6FB174A7BABA}"/>
    <dgm:cxn modelId="{B3DEE74A-A170-4F30-8D46-8449E7C72C70}" srcId="{CA5A831F-90B6-4CA5-A637-63833CFEB3C1}" destId="{E3B61A70-8F2F-43DF-AD56-507485BA85E1}" srcOrd="1" destOrd="0" parTransId="{A9FCBF74-CF78-4BEE-971A-439D5A5C62DF}" sibTransId="{CBDB07FE-E362-410D-9994-EA281421983D}"/>
    <dgm:cxn modelId="{E35FC450-5CC9-4F31-ABCE-F785291FB2EC}" srcId="{9D44B9FC-A84E-4675-BF56-CA85DEA3CDF5}" destId="{9FF0E358-753D-4EDD-9A52-C22D1F917BA0}" srcOrd="3" destOrd="0" parTransId="{75C31EB0-D6E2-480C-863F-64CF5B706A4F}" sibTransId="{A48F7F34-7567-4FDF-8E66-CEC087182193}"/>
    <dgm:cxn modelId="{F31168A6-CD89-4EA7-89C3-2E7D96847F4C}" type="presOf" srcId="{023815A4-B7A8-410F-89EC-4C54D1039FAB}" destId="{4DBBFED8-61C8-49F6-B7D0-49FAE8CF3870}" srcOrd="0" destOrd="0" presId="urn:microsoft.com/office/officeart/2005/8/layout/vList5"/>
    <dgm:cxn modelId="{BA711F28-8DD6-4880-99BC-7AFA2FD269F5}" srcId="{4B38FD90-9B87-4339-8F98-C6C451433BAC}" destId="{4454A475-4E01-4634-8445-C6A8FA722E22}" srcOrd="1" destOrd="0" parTransId="{BCBCD033-B64D-4381-B800-7A7190026844}" sibTransId="{0CE64B2C-9079-4663-91F7-BC8E923289E1}"/>
    <dgm:cxn modelId="{A23BF4EA-9078-4455-8592-E7E00EB6B409}" type="presOf" srcId="{9D44B9FC-A84E-4675-BF56-CA85DEA3CDF5}" destId="{04A64205-3888-41D1-82C3-7F7D56069BFF}" srcOrd="0" destOrd="0" presId="urn:microsoft.com/office/officeart/2005/8/layout/vList5"/>
    <dgm:cxn modelId="{18857E68-503A-4AAF-94A4-13A9947E6AB1}" type="presOf" srcId="{99E7B3FC-5597-4F80-B734-3CCA8EE9F0BC}" destId="{53234AF6-C877-4CCA-A87F-6E2894611230}" srcOrd="0" destOrd="0" presId="urn:microsoft.com/office/officeart/2005/8/layout/vList5"/>
    <dgm:cxn modelId="{2BDDE2C1-0709-4926-B3BE-FA406D369DBD}" srcId="{99E7B3FC-5597-4F80-B734-3CCA8EE9F0BC}" destId="{4EBE718A-478E-4AE5-A1A7-737350181504}" srcOrd="0" destOrd="0" parTransId="{B6CCF7B3-79EF-48F9-BF9C-EB35C67AC956}" sibTransId="{8B10EF94-18A4-4DF5-9EE8-A1803A126FA3}"/>
    <dgm:cxn modelId="{DAEE185A-3A47-4CC0-B0FA-CC0B36DDBC54}" type="presOf" srcId="{E3B61A70-8F2F-43DF-AD56-507485BA85E1}" destId="{03792798-3C98-46FE-B08C-49799B341934}" srcOrd="0" destOrd="1" presId="urn:microsoft.com/office/officeart/2005/8/layout/vList5"/>
    <dgm:cxn modelId="{4B09289C-F510-4C55-BB96-C7B7362B78A4}" srcId="{9D44B9FC-A84E-4675-BF56-CA85DEA3CDF5}" destId="{4B38FD90-9B87-4339-8F98-C6C451433BAC}" srcOrd="0" destOrd="0" parTransId="{C4B4CDA0-496C-4637-84D1-B7A6F8FE1C98}" sibTransId="{EBB0EB11-027C-487E-8D71-C49AFA489830}"/>
    <dgm:cxn modelId="{F28293C0-C26A-44C4-B279-A256BF86C65A}" srcId="{9D44B9FC-A84E-4675-BF56-CA85DEA3CDF5}" destId="{99E7B3FC-5597-4F80-B734-3CCA8EE9F0BC}" srcOrd="1" destOrd="0" parTransId="{8E9108C6-F1FE-4ADC-B094-12DDAA721956}" sibTransId="{A0373DF7-F2C7-4887-A7F2-31338F435103}"/>
    <dgm:cxn modelId="{F6A5C8BF-605D-4C04-AED3-B610EB045CD2}" type="presOf" srcId="{4454A475-4E01-4634-8445-C6A8FA722E22}" destId="{2633427E-501F-4DD6-AA8E-734FA0B9C588}" srcOrd="0" destOrd="1" presId="urn:microsoft.com/office/officeart/2005/8/layout/vList5"/>
    <dgm:cxn modelId="{77742C88-AD94-444D-80AC-255BE00828A1}" type="presOf" srcId="{4EBE718A-478E-4AE5-A1A7-737350181504}" destId="{54239917-F039-4269-94CA-D8272A17B8E9}" srcOrd="0" destOrd="0" presId="urn:microsoft.com/office/officeart/2005/8/layout/vList5"/>
    <dgm:cxn modelId="{D9C83833-5BA1-4064-A578-9B1D803E85F2}" type="presOf" srcId="{9FF0E358-753D-4EDD-9A52-C22D1F917BA0}" destId="{1377C097-5808-44D8-9461-A5E9EA0F3284}" srcOrd="0" destOrd="0" presId="urn:microsoft.com/office/officeart/2005/8/layout/vList5"/>
    <dgm:cxn modelId="{607982EB-E5CC-4583-81CD-DE327471E865}" srcId="{9FF0E358-753D-4EDD-9A52-C22D1F917BA0}" destId="{023815A4-B7A8-410F-89EC-4C54D1039FAB}" srcOrd="0" destOrd="0" parTransId="{C9D2C3CF-BFBD-4A9F-A8F8-C5C6D2829715}" sibTransId="{27542441-4BC9-47BC-9DE8-A5458AABA398}"/>
    <dgm:cxn modelId="{CAEE2250-AA18-4D7A-A64D-F347E930E1F5}" type="presOf" srcId="{C3A4A3EA-0AF4-4DAD-B191-E79349F09F25}" destId="{32AC76DD-E269-4468-AA56-D83292987C13}" srcOrd="0" destOrd="0" presId="urn:microsoft.com/office/officeart/2005/8/layout/vList5"/>
    <dgm:cxn modelId="{501F9F36-9628-4324-A3DC-A0E1AAEDECB8}" srcId="{9D44B9FC-A84E-4675-BF56-CA85DEA3CDF5}" destId="{C3A4A3EA-0AF4-4DAD-B191-E79349F09F25}" srcOrd="4" destOrd="0" parTransId="{88B65506-9927-4F4E-AA04-DDC96572D73C}" sibTransId="{C35DB920-A46D-4B75-BD2D-44C7F245B805}"/>
    <dgm:cxn modelId="{702949B9-97A5-4FE6-B158-698BA35E3E3F}" type="presOf" srcId="{1909AB28-E27F-4B3D-AD4B-794FE63719A4}" destId="{03792798-3C98-46FE-B08C-49799B341934}" srcOrd="0" destOrd="0" presId="urn:microsoft.com/office/officeart/2005/8/layout/vList5"/>
    <dgm:cxn modelId="{ED2B068C-5DDF-4A17-8D67-7FE4DB67CEEF}" srcId="{C3A4A3EA-0AF4-4DAD-B191-E79349F09F25}" destId="{6EB965F9-5A72-4E88-9739-D9C98311960A}" srcOrd="0" destOrd="0" parTransId="{44189E97-D822-4102-8C8C-414B38B62046}" sibTransId="{BA85E3B4-F0B4-415F-BE55-8CAFF731A25A}"/>
    <dgm:cxn modelId="{1AFA3C12-A57A-41EB-8F9E-EB1BA943616D}" type="presParOf" srcId="{04A64205-3888-41D1-82C3-7F7D56069BFF}" destId="{8530669F-836B-43EF-83C0-938ABC3306C6}" srcOrd="0" destOrd="0" presId="urn:microsoft.com/office/officeart/2005/8/layout/vList5"/>
    <dgm:cxn modelId="{3F3751E9-3C0B-406D-B05D-2BEF2808243E}" type="presParOf" srcId="{8530669F-836B-43EF-83C0-938ABC3306C6}" destId="{60A912DC-5C3B-4E3F-BAEF-12EAA3E38595}" srcOrd="0" destOrd="0" presId="urn:microsoft.com/office/officeart/2005/8/layout/vList5"/>
    <dgm:cxn modelId="{6237C4F7-4010-40B9-BF36-74F83550AAD7}" type="presParOf" srcId="{8530669F-836B-43EF-83C0-938ABC3306C6}" destId="{2633427E-501F-4DD6-AA8E-734FA0B9C588}" srcOrd="1" destOrd="0" presId="urn:microsoft.com/office/officeart/2005/8/layout/vList5"/>
    <dgm:cxn modelId="{75292E57-366A-4BB6-8D21-B92FB1116220}" type="presParOf" srcId="{04A64205-3888-41D1-82C3-7F7D56069BFF}" destId="{27A883AA-4D2B-4129-8BFA-A0DA35B76438}" srcOrd="1" destOrd="0" presId="urn:microsoft.com/office/officeart/2005/8/layout/vList5"/>
    <dgm:cxn modelId="{282B1F74-0A67-4075-ABE9-4CBFB56A13D9}" type="presParOf" srcId="{04A64205-3888-41D1-82C3-7F7D56069BFF}" destId="{30BF3FBF-4E19-4380-A362-675FDB85BA7E}" srcOrd="2" destOrd="0" presId="urn:microsoft.com/office/officeart/2005/8/layout/vList5"/>
    <dgm:cxn modelId="{E8C2A563-FC3E-4748-A50E-1CEA2218BC3B}" type="presParOf" srcId="{30BF3FBF-4E19-4380-A362-675FDB85BA7E}" destId="{53234AF6-C877-4CCA-A87F-6E2894611230}" srcOrd="0" destOrd="0" presId="urn:microsoft.com/office/officeart/2005/8/layout/vList5"/>
    <dgm:cxn modelId="{E19783DC-4415-4361-8789-1CF96871DB7C}" type="presParOf" srcId="{30BF3FBF-4E19-4380-A362-675FDB85BA7E}" destId="{54239917-F039-4269-94CA-D8272A17B8E9}" srcOrd="1" destOrd="0" presId="urn:microsoft.com/office/officeart/2005/8/layout/vList5"/>
    <dgm:cxn modelId="{EAA86B2A-06FE-4AC0-AE34-56E9539227F5}" type="presParOf" srcId="{04A64205-3888-41D1-82C3-7F7D56069BFF}" destId="{745ED073-B9CD-4D85-97AA-181634BA7112}" srcOrd="3" destOrd="0" presId="urn:microsoft.com/office/officeart/2005/8/layout/vList5"/>
    <dgm:cxn modelId="{6F4A8EA7-2BF4-4270-ACB1-5362B031F932}" type="presParOf" srcId="{04A64205-3888-41D1-82C3-7F7D56069BFF}" destId="{3FE4E7C6-ED5C-4E3E-9AD5-48EB0D2948E2}" srcOrd="4" destOrd="0" presId="urn:microsoft.com/office/officeart/2005/8/layout/vList5"/>
    <dgm:cxn modelId="{09FA8A46-419F-49E0-B11F-A2D61B5A3545}" type="presParOf" srcId="{3FE4E7C6-ED5C-4E3E-9AD5-48EB0D2948E2}" destId="{F36506C2-CD26-45F5-93E5-06673343AAB9}" srcOrd="0" destOrd="0" presId="urn:microsoft.com/office/officeart/2005/8/layout/vList5"/>
    <dgm:cxn modelId="{479B763B-FC66-4E6E-9293-51DFA034622B}" type="presParOf" srcId="{3FE4E7C6-ED5C-4E3E-9AD5-48EB0D2948E2}" destId="{03792798-3C98-46FE-B08C-49799B341934}" srcOrd="1" destOrd="0" presId="urn:microsoft.com/office/officeart/2005/8/layout/vList5"/>
    <dgm:cxn modelId="{E4786700-391D-48A4-92E0-60515969F3A6}" type="presParOf" srcId="{04A64205-3888-41D1-82C3-7F7D56069BFF}" destId="{0C2C39C9-2568-4F79-9598-DD266E5E5224}" srcOrd="5" destOrd="0" presId="urn:microsoft.com/office/officeart/2005/8/layout/vList5"/>
    <dgm:cxn modelId="{D8303C26-F355-451A-B5C2-659698ADA3FD}" type="presParOf" srcId="{04A64205-3888-41D1-82C3-7F7D56069BFF}" destId="{7A07535F-5E0D-4359-8CE9-9CB0075DCCCD}" srcOrd="6" destOrd="0" presId="urn:microsoft.com/office/officeart/2005/8/layout/vList5"/>
    <dgm:cxn modelId="{05774C29-B2B2-4D3B-860D-11D21E9DD603}" type="presParOf" srcId="{7A07535F-5E0D-4359-8CE9-9CB0075DCCCD}" destId="{1377C097-5808-44D8-9461-A5E9EA0F3284}" srcOrd="0" destOrd="0" presId="urn:microsoft.com/office/officeart/2005/8/layout/vList5"/>
    <dgm:cxn modelId="{E6211989-AFA8-483E-9D76-ED7B197FA11C}" type="presParOf" srcId="{7A07535F-5E0D-4359-8CE9-9CB0075DCCCD}" destId="{4DBBFED8-61C8-49F6-B7D0-49FAE8CF3870}" srcOrd="1" destOrd="0" presId="urn:microsoft.com/office/officeart/2005/8/layout/vList5"/>
    <dgm:cxn modelId="{0211374E-BA5C-4678-8028-1AA5ABED6D09}" type="presParOf" srcId="{04A64205-3888-41D1-82C3-7F7D56069BFF}" destId="{3A61AD4C-571F-477F-A2AB-A8EDB94E3C1C}" srcOrd="7" destOrd="0" presId="urn:microsoft.com/office/officeart/2005/8/layout/vList5"/>
    <dgm:cxn modelId="{1AE4FB8D-6A09-4A12-A3A7-6A0A8D505600}" type="presParOf" srcId="{04A64205-3888-41D1-82C3-7F7D56069BFF}" destId="{26962469-B510-4667-A6F4-08F49EBBB359}" srcOrd="8" destOrd="0" presId="urn:microsoft.com/office/officeart/2005/8/layout/vList5"/>
    <dgm:cxn modelId="{DA0AAA5C-1DD5-4F7C-8F60-26841CA37338}" type="presParOf" srcId="{26962469-B510-4667-A6F4-08F49EBBB359}" destId="{32AC76DD-E269-4468-AA56-D83292987C13}" srcOrd="0" destOrd="0" presId="urn:microsoft.com/office/officeart/2005/8/layout/vList5"/>
    <dgm:cxn modelId="{EE57410C-73DE-46F2-8F30-6BB744EB7FB7}" type="presParOf" srcId="{26962469-B510-4667-A6F4-08F49EBBB359}" destId="{EC72D8B2-BA48-48D9-8C94-380271E299D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019633A-1AF2-4012-BEA4-F95B35C979E0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5BC7BF4D-E26E-4826-830F-E66CB1377C3D}">
      <dgm:prSet phldrT="[Tekst]"/>
      <dgm:spPr/>
      <dgm:t>
        <a:bodyPr/>
        <a:lstStyle/>
        <a:p>
          <a:r>
            <a:rPr lang="pl-PL" dirty="0" smtClean="0"/>
            <a:t>TREŚĆ NIEZGODNA Z TREŚCIĄ ZAPYTANIA OFERTOWEGO</a:t>
          </a:r>
          <a:endParaRPr lang="pl-PL" dirty="0"/>
        </a:p>
      </dgm:t>
    </dgm:pt>
    <dgm:pt modelId="{269EE81A-C699-4B50-B17F-61C429DE5085}" type="parTrans" cxnId="{5A6321FA-DA07-4520-9A18-1113A53473ED}">
      <dgm:prSet/>
      <dgm:spPr/>
      <dgm:t>
        <a:bodyPr/>
        <a:lstStyle/>
        <a:p>
          <a:endParaRPr lang="pl-PL"/>
        </a:p>
      </dgm:t>
    </dgm:pt>
    <dgm:pt modelId="{F8294817-C740-4046-BBA4-06EC6E30F151}" type="sibTrans" cxnId="{5A6321FA-DA07-4520-9A18-1113A53473ED}">
      <dgm:prSet/>
      <dgm:spPr/>
      <dgm:t>
        <a:bodyPr/>
        <a:lstStyle/>
        <a:p>
          <a:endParaRPr lang="pl-PL"/>
        </a:p>
      </dgm:t>
    </dgm:pt>
    <dgm:pt modelId="{F2712EE9-EF33-4F25-AD45-91585D2ED668}">
      <dgm:prSet phldrT="[Tekst]"/>
      <dgm:spPr/>
      <dgm:t>
        <a:bodyPr/>
        <a:lstStyle/>
        <a:p>
          <a:r>
            <a:rPr lang="pl-PL" dirty="0" smtClean="0"/>
            <a:t>PODMIOT POWIĄZANY OSOBOWO LUB KAPITAŁOWO</a:t>
          </a:r>
          <a:endParaRPr lang="pl-PL" dirty="0"/>
        </a:p>
      </dgm:t>
    </dgm:pt>
    <dgm:pt modelId="{10750350-C2D7-43AC-B4CF-CBB113DFFD0E}" type="parTrans" cxnId="{33FCC600-52A5-4F2C-B946-3C3BEE354F76}">
      <dgm:prSet/>
      <dgm:spPr/>
      <dgm:t>
        <a:bodyPr/>
        <a:lstStyle/>
        <a:p>
          <a:endParaRPr lang="pl-PL"/>
        </a:p>
      </dgm:t>
    </dgm:pt>
    <dgm:pt modelId="{6AA86CE0-5C76-4251-846F-0CDD2E38D169}" type="sibTrans" cxnId="{33FCC600-52A5-4F2C-B946-3C3BEE354F76}">
      <dgm:prSet/>
      <dgm:spPr/>
      <dgm:t>
        <a:bodyPr/>
        <a:lstStyle/>
        <a:p>
          <a:endParaRPr lang="pl-PL"/>
        </a:p>
      </dgm:t>
    </dgm:pt>
    <dgm:pt modelId="{A3A41A2D-7AAE-4E82-B8A3-497E36ED40FE}">
      <dgm:prSet phldrT="[Tekst]"/>
      <dgm:spPr/>
      <dgm:t>
        <a:bodyPr/>
        <a:lstStyle/>
        <a:p>
          <a:r>
            <a:rPr lang="pl-PL" dirty="0" smtClean="0"/>
            <a:t>ZŁOŻENIE PO TERMINIE SKŁADANIA OFERT</a:t>
          </a:r>
          <a:endParaRPr lang="pl-PL" dirty="0"/>
        </a:p>
      </dgm:t>
    </dgm:pt>
    <dgm:pt modelId="{FD175CD3-660D-46CF-9869-A4B28665E196}" type="parTrans" cxnId="{F89A47A5-9262-4559-B7A1-89E5FCA3EECF}">
      <dgm:prSet/>
      <dgm:spPr/>
      <dgm:t>
        <a:bodyPr/>
        <a:lstStyle/>
        <a:p>
          <a:endParaRPr lang="pl-PL"/>
        </a:p>
      </dgm:t>
    </dgm:pt>
    <dgm:pt modelId="{ACFAA4B5-C3BC-4674-A6A8-E5784EA4137D}" type="sibTrans" cxnId="{F89A47A5-9262-4559-B7A1-89E5FCA3EECF}">
      <dgm:prSet/>
      <dgm:spPr/>
      <dgm:t>
        <a:bodyPr/>
        <a:lstStyle/>
        <a:p>
          <a:endParaRPr lang="pl-PL"/>
        </a:p>
      </dgm:t>
    </dgm:pt>
    <dgm:pt modelId="{2AE925C0-AB25-4BA1-9F9A-69CBF603F2FC}">
      <dgm:prSet/>
      <dgm:spPr/>
      <dgm:t>
        <a:bodyPr/>
        <a:lstStyle/>
        <a:p>
          <a:r>
            <a:rPr lang="pl-PL" dirty="0" smtClean="0"/>
            <a:t>PODMIOT NIESPEŁNIAJĄCY WARUNKÓW UDZIAŁU OKREŚLONYCH W ZAPYTANIU</a:t>
          </a:r>
          <a:endParaRPr lang="pl-PL" dirty="0"/>
        </a:p>
      </dgm:t>
    </dgm:pt>
    <dgm:pt modelId="{76AD5569-738C-4548-925D-8884168D5725}" type="parTrans" cxnId="{0710123B-759C-434B-8330-46FB5E4A1058}">
      <dgm:prSet/>
      <dgm:spPr/>
      <dgm:t>
        <a:bodyPr/>
        <a:lstStyle/>
        <a:p>
          <a:endParaRPr lang="pl-PL"/>
        </a:p>
      </dgm:t>
    </dgm:pt>
    <dgm:pt modelId="{1C78FFF5-FB9A-4AE1-B933-D65E575598C6}" type="sibTrans" cxnId="{0710123B-759C-434B-8330-46FB5E4A1058}">
      <dgm:prSet/>
      <dgm:spPr/>
      <dgm:t>
        <a:bodyPr/>
        <a:lstStyle/>
        <a:p>
          <a:endParaRPr lang="pl-PL"/>
        </a:p>
      </dgm:t>
    </dgm:pt>
    <dgm:pt modelId="{43FB5C83-D3B9-4E86-A99B-01735332A479}" type="pres">
      <dgm:prSet presAssocID="{5019633A-1AF2-4012-BEA4-F95B35C979E0}" presName="linearFlow" presStyleCnt="0">
        <dgm:presLayoutVars>
          <dgm:dir/>
          <dgm:resizeHandles val="exact"/>
        </dgm:presLayoutVars>
      </dgm:prSet>
      <dgm:spPr/>
    </dgm:pt>
    <dgm:pt modelId="{91DDAB51-EE12-42F4-9E4F-7881291254C0}" type="pres">
      <dgm:prSet presAssocID="{5BC7BF4D-E26E-4826-830F-E66CB1377C3D}" presName="composite" presStyleCnt="0"/>
      <dgm:spPr/>
    </dgm:pt>
    <dgm:pt modelId="{C5448A83-9428-4F77-AD21-55EF072E4C0B}" type="pres">
      <dgm:prSet presAssocID="{5BC7BF4D-E26E-4826-830F-E66CB1377C3D}" presName="imgShp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B9EB8EC-63EA-452F-95B4-6F8174C1A23A}" type="pres">
      <dgm:prSet presAssocID="{5BC7BF4D-E26E-4826-830F-E66CB1377C3D}" presName="txShp" presStyleLbl="node1" presStyleIdx="0" presStyleCnt="4" custScaleY="98235" custLinFactNeighborX="-181" custLinFactNeighborY="-3425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20C35DD-3B79-4324-A94B-B749FBA7791E}" type="pres">
      <dgm:prSet presAssocID="{F8294817-C740-4046-BBA4-06EC6E30F151}" presName="spacing" presStyleCnt="0"/>
      <dgm:spPr/>
    </dgm:pt>
    <dgm:pt modelId="{A8A902D1-2C77-4133-9B09-8B2B9C09EBE1}" type="pres">
      <dgm:prSet presAssocID="{F2712EE9-EF33-4F25-AD45-91585D2ED668}" presName="composite" presStyleCnt="0"/>
      <dgm:spPr/>
    </dgm:pt>
    <dgm:pt modelId="{32D5A152-1EE5-4387-BAE4-774D0A332904}" type="pres">
      <dgm:prSet presAssocID="{F2712EE9-EF33-4F25-AD45-91585D2ED668}" presName="imgShp" presStyleLbl="fgImgPlace1" presStyleIdx="1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00957EA-73BF-462B-9866-F7475138BF5B}" type="pres">
      <dgm:prSet presAssocID="{F2712EE9-EF33-4F25-AD45-91585D2ED668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CE2BCB0-0069-4F42-9320-DAC3113D0D9B}" type="pres">
      <dgm:prSet presAssocID="{6AA86CE0-5C76-4251-846F-0CDD2E38D169}" presName="spacing" presStyleCnt="0"/>
      <dgm:spPr/>
    </dgm:pt>
    <dgm:pt modelId="{C75DF89C-519C-4CAC-98C5-8EBDA0C99ADD}" type="pres">
      <dgm:prSet presAssocID="{A3A41A2D-7AAE-4E82-B8A3-497E36ED40FE}" presName="composite" presStyleCnt="0"/>
      <dgm:spPr/>
    </dgm:pt>
    <dgm:pt modelId="{1C14B7AC-8DD7-461E-8F11-CD237AFDF107}" type="pres">
      <dgm:prSet presAssocID="{A3A41A2D-7AAE-4E82-B8A3-497E36ED40FE}" presName="imgShp" presStyleLbl="fgImgPlace1" presStyleIdx="2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124BA2A-64C4-4741-9D1E-1C0CA9AA67B0}" type="pres">
      <dgm:prSet presAssocID="{A3A41A2D-7AAE-4E82-B8A3-497E36ED40FE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599A26F-0742-4B1E-A62B-E7FFF6349E60}" type="pres">
      <dgm:prSet presAssocID="{ACFAA4B5-C3BC-4674-A6A8-E5784EA4137D}" presName="spacing" presStyleCnt="0"/>
      <dgm:spPr/>
    </dgm:pt>
    <dgm:pt modelId="{C0B0D01C-828B-4E7C-8959-99ABB984B380}" type="pres">
      <dgm:prSet presAssocID="{2AE925C0-AB25-4BA1-9F9A-69CBF603F2FC}" presName="composite" presStyleCnt="0"/>
      <dgm:spPr/>
    </dgm:pt>
    <dgm:pt modelId="{181BA92C-731C-4B19-B19F-C74467D3DA41}" type="pres">
      <dgm:prSet presAssocID="{2AE925C0-AB25-4BA1-9F9A-69CBF603F2FC}" presName="imgShp" presStyleLbl="fgImgPlace1" presStyleIdx="3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D4440AC4-608A-4E51-B8BC-8D967512C303}" type="pres">
      <dgm:prSet presAssocID="{2AE925C0-AB25-4BA1-9F9A-69CBF603F2FC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40A11FA0-1124-46FE-8FF6-6F2EAABC248B}" type="presOf" srcId="{A3A41A2D-7AAE-4E82-B8A3-497E36ED40FE}" destId="{C124BA2A-64C4-4741-9D1E-1C0CA9AA67B0}" srcOrd="0" destOrd="0" presId="urn:microsoft.com/office/officeart/2005/8/layout/vList3"/>
    <dgm:cxn modelId="{6C87E570-085A-4236-9ABC-A85B56422CB5}" type="presOf" srcId="{5019633A-1AF2-4012-BEA4-F95B35C979E0}" destId="{43FB5C83-D3B9-4E86-A99B-01735332A479}" srcOrd="0" destOrd="0" presId="urn:microsoft.com/office/officeart/2005/8/layout/vList3"/>
    <dgm:cxn modelId="{A9325C43-5116-4BCB-93CB-95C0F1EA1D66}" type="presOf" srcId="{5BC7BF4D-E26E-4826-830F-E66CB1377C3D}" destId="{CB9EB8EC-63EA-452F-95B4-6F8174C1A23A}" srcOrd="0" destOrd="0" presId="urn:microsoft.com/office/officeart/2005/8/layout/vList3"/>
    <dgm:cxn modelId="{99B1DFD1-35C8-4FA4-BE5B-13A518BA750F}" type="presOf" srcId="{F2712EE9-EF33-4F25-AD45-91585D2ED668}" destId="{A00957EA-73BF-462B-9866-F7475138BF5B}" srcOrd="0" destOrd="0" presId="urn:microsoft.com/office/officeart/2005/8/layout/vList3"/>
    <dgm:cxn modelId="{0710123B-759C-434B-8330-46FB5E4A1058}" srcId="{5019633A-1AF2-4012-BEA4-F95B35C979E0}" destId="{2AE925C0-AB25-4BA1-9F9A-69CBF603F2FC}" srcOrd="3" destOrd="0" parTransId="{76AD5569-738C-4548-925D-8884168D5725}" sibTransId="{1C78FFF5-FB9A-4AE1-B933-D65E575598C6}"/>
    <dgm:cxn modelId="{F89A47A5-9262-4559-B7A1-89E5FCA3EECF}" srcId="{5019633A-1AF2-4012-BEA4-F95B35C979E0}" destId="{A3A41A2D-7AAE-4E82-B8A3-497E36ED40FE}" srcOrd="2" destOrd="0" parTransId="{FD175CD3-660D-46CF-9869-A4B28665E196}" sibTransId="{ACFAA4B5-C3BC-4674-A6A8-E5784EA4137D}"/>
    <dgm:cxn modelId="{33FCC600-52A5-4F2C-B946-3C3BEE354F76}" srcId="{5019633A-1AF2-4012-BEA4-F95B35C979E0}" destId="{F2712EE9-EF33-4F25-AD45-91585D2ED668}" srcOrd="1" destOrd="0" parTransId="{10750350-C2D7-43AC-B4CF-CBB113DFFD0E}" sibTransId="{6AA86CE0-5C76-4251-846F-0CDD2E38D169}"/>
    <dgm:cxn modelId="{5A6321FA-DA07-4520-9A18-1113A53473ED}" srcId="{5019633A-1AF2-4012-BEA4-F95B35C979E0}" destId="{5BC7BF4D-E26E-4826-830F-E66CB1377C3D}" srcOrd="0" destOrd="0" parTransId="{269EE81A-C699-4B50-B17F-61C429DE5085}" sibTransId="{F8294817-C740-4046-BBA4-06EC6E30F151}"/>
    <dgm:cxn modelId="{4E71187F-0DAB-4CA8-B306-FE9DF113C52C}" type="presOf" srcId="{2AE925C0-AB25-4BA1-9F9A-69CBF603F2FC}" destId="{D4440AC4-608A-4E51-B8BC-8D967512C303}" srcOrd="0" destOrd="0" presId="urn:microsoft.com/office/officeart/2005/8/layout/vList3"/>
    <dgm:cxn modelId="{D327A319-44F2-4949-8EC9-4543201A493B}" type="presParOf" srcId="{43FB5C83-D3B9-4E86-A99B-01735332A479}" destId="{91DDAB51-EE12-42F4-9E4F-7881291254C0}" srcOrd="0" destOrd="0" presId="urn:microsoft.com/office/officeart/2005/8/layout/vList3"/>
    <dgm:cxn modelId="{1C0288B2-AD76-4156-B30B-A2FDF86AF1A3}" type="presParOf" srcId="{91DDAB51-EE12-42F4-9E4F-7881291254C0}" destId="{C5448A83-9428-4F77-AD21-55EF072E4C0B}" srcOrd="0" destOrd="0" presId="urn:microsoft.com/office/officeart/2005/8/layout/vList3"/>
    <dgm:cxn modelId="{9BD15E71-355D-4622-A091-20CBE3CC7A27}" type="presParOf" srcId="{91DDAB51-EE12-42F4-9E4F-7881291254C0}" destId="{CB9EB8EC-63EA-452F-95B4-6F8174C1A23A}" srcOrd="1" destOrd="0" presId="urn:microsoft.com/office/officeart/2005/8/layout/vList3"/>
    <dgm:cxn modelId="{6CCD322E-D45D-4815-B1D6-70703F23B0BA}" type="presParOf" srcId="{43FB5C83-D3B9-4E86-A99B-01735332A479}" destId="{520C35DD-3B79-4324-A94B-B749FBA7791E}" srcOrd="1" destOrd="0" presId="urn:microsoft.com/office/officeart/2005/8/layout/vList3"/>
    <dgm:cxn modelId="{F2204A65-502B-4D4C-8A85-6728A227BEC9}" type="presParOf" srcId="{43FB5C83-D3B9-4E86-A99B-01735332A479}" destId="{A8A902D1-2C77-4133-9B09-8B2B9C09EBE1}" srcOrd="2" destOrd="0" presId="urn:microsoft.com/office/officeart/2005/8/layout/vList3"/>
    <dgm:cxn modelId="{226BEF41-075A-4F75-A115-7793362A1396}" type="presParOf" srcId="{A8A902D1-2C77-4133-9B09-8B2B9C09EBE1}" destId="{32D5A152-1EE5-4387-BAE4-774D0A332904}" srcOrd="0" destOrd="0" presId="urn:microsoft.com/office/officeart/2005/8/layout/vList3"/>
    <dgm:cxn modelId="{CE9CCE5F-2B8E-48E0-86F1-73ACAE19595B}" type="presParOf" srcId="{A8A902D1-2C77-4133-9B09-8B2B9C09EBE1}" destId="{A00957EA-73BF-462B-9866-F7475138BF5B}" srcOrd="1" destOrd="0" presId="urn:microsoft.com/office/officeart/2005/8/layout/vList3"/>
    <dgm:cxn modelId="{E4DAEE00-30EE-4CEE-B00B-1826FA5FF0CC}" type="presParOf" srcId="{43FB5C83-D3B9-4E86-A99B-01735332A479}" destId="{2CE2BCB0-0069-4F42-9320-DAC3113D0D9B}" srcOrd="3" destOrd="0" presId="urn:microsoft.com/office/officeart/2005/8/layout/vList3"/>
    <dgm:cxn modelId="{E1F1446D-3260-4F68-9DB5-23786CC56622}" type="presParOf" srcId="{43FB5C83-D3B9-4E86-A99B-01735332A479}" destId="{C75DF89C-519C-4CAC-98C5-8EBDA0C99ADD}" srcOrd="4" destOrd="0" presId="urn:microsoft.com/office/officeart/2005/8/layout/vList3"/>
    <dgm:cxn modelId="{B937379C-E175-4A98-9978-8BA64BCB908F}" type="presParOf" srcId="{C75DF89C-519C-4CAC-98C5-8EBDA0C99ADD}" destId="{1C14B7AC-8DD7-461E-8F11-CD237AFDF107}" srcOrd="0" destOrd="0" presId="urn:microsoft.com/office/officeart/2005/8/layout/vList3"/>
    <dgm:cxn modelId="{CD2543A7-4D3C-4D04-9FF6-0A2032C11E4A}" type="presParOf" srcId="{C75DF89C-519C-4CAC-98C5-8EBDA0C99ADD}" destId="{C124BA2A-64C4-4741-9D1E-1C0CA9AA67B0}" srcOrd="1" destOrd="0" presId="urn:microsoft.com/office/officeart/2005/8/layout/vList3"/>
    <dgm:cxn modelId="{1A6F4222-C7F8-4F17-933F-A121F55B8C6A}" type="presParOf" srcId="{43FB5C83-D3B9-4E86-A99B-01735332A479}" destId="{5599A26F-0742-4B1E-A62B-E7FFF6349E60}" srcOrd="5" destOrd="0" presId="urn:microsoft.com/office/officeart/2005/8/layout/vList3"/>
    <dgm:cxn modelId="{B36D5E9E-BF52-46E8-A250-7D75D0AB4AC3}" type="presParOf" srcId="{43FB5C83-D3B9-4E86-A99B-01735332A479}" destId="{C0B0D01C-828B-4E7C-8959-99ABB984B380}" srcOrd="6" destOrd="0" presId="urn:microsoft.com/office/officeart/2005/8/layout/vList3"/>
    <dgm:cxn modelId="{95A106AD-67AC-4D5F-B4C4-6CEB85B6384D}" type="presParOf" srcId="{C0B0D01C-828B-4E7C-8959-99ABB984B380}" destId="{181BA92C-731C-4B19-B19F-C74467D3DA41}" srcOrd="0" destOrd="0" presId="urn:microsoft.com/office/officeart/2005/8/layout/vList3"/>
    <dgm:cxn modelId="{60EFBB0C-9989-447F-AF82-1B06C1C08FE1}" type="presParOf" srcId="{C0B0D01C-828B-4E7C-8959-99ABB984B380}" destId="{D4440AC4-608A-4E51-B8BC-8D967512C303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E9683-7401-490D-9BFF-CFCAF5878487}">
      <dsp:nvSpPr>
        <dsp:cNvPr id="0" name=""/>
        <dsp:cNvSpPr/>
      </dsp:nvSpPr>
      <dsp:spPr>
        <a:xfrm rot="10800000">
          <a:off x="1632041" y="3981"/>
          <a:ext cx="5548782" cy="9376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484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Ustalenie wartości zamówienia </a:t>
          </a:r>
          <a:endParaRPr lang="pl-PL" sz="1600" kern="1200" dirty="0"/>
        </a:p>
      </dsp:txBody>
      <dsp:txXfrm rot="10800000">
        <a:off x="1866457" y="3981"/>
        <a:ext cx="5314366" cy="937664"/>
      </dsp:txXfrm>
    </dsp:sp>
    <dsp:sp modelId="{69CA9A10-BE5E-4240-8C85-E3F9374A8900}">
      <dsp:nvSpPr>
        <dsp:cNvPr id="0" name=""/>
        <dsp:cNvSpPr/>
      </dsp:nvSpPr>
      <dsp:spPr>
        <a:xfrm>
          <a:off x="1163209" y="3981"/>
          <a:ext cx="937664" cy="93766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27097F-B47D-47FC-9662-F33A33A9980B}">
      <dsp:nvSpPr>
        <dsp:cNvPr id="0" name=""/>
        <dsp:cNvSpPr/>
      </dsp:nvSpPr>
      <dsp:spPr>
        <a:xfrm rot="10800000">
          <a:off x="1632041" y="1221546"/>
          <a:ext cx="5548782" cy="9376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484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Przygotowanie zapytania ofertowego</a:t>
          </a:r>
          <a:endParaRPr lang="pl-PL" sz="1600" kern="1200" dirty="0"/>
        </a:p>
      </dsp:txBody>
      <dsp:txXfrm rot="10800000">
        <a:off x="1866457" y="1221546"/>
        <a:ext cx="5314366" cy="937664"/>
      </dsp:txXfrm>
    </dsp:sp>
    <dsp:sp modelId="{17003EB6-EDCC-4FA9-B1D5-705056319587}">
      <dsp:nvSpPr>
        <dsp:cNvPr id="0" name=""/>
        <dsp:cNvSpPr/>
      </dsp:nvSpPr>
      <dsp:spPr>
        <a:xfrm>
          <a:off x="1163209" y="1221546"/>
          <a:ext cx="937664" cy="93766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169946-C293-483B-9110-C2D0A4EE057B}">
      <dsp:nvSpPr>
        <dsp:cNvPr id="0" name=""/>
        <dsp:cNvSpPr/>
      </dsp:nvSpPr>
      <dsp:spPr>
        <a:xfrm rot="10800000">
          <a:off x="1632041" y="2439111"/>
          <a:ext cx="5548782" cy="9376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484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Upublicznienie zapytania ofertowego i ewentualnej modyfikacji zapytania</a:t>
          </a:r>
          <a:endParaRPr lang="pl-PL" sz="1600" kern="1200" dirty="0"/>
        </a:p>
      </dsp:txBody>
      <dsp:txXfrm rot="10800000">
        <a:off x="1866457" y="2439111"/>
        <a:ext cx="5314366" cy="937664"/>
      </dsp:txXfrm>
    </dsp:sp>
    <dsp:sp modelId="{30F94DEB-092A-49BE-8B71-E61B0AABEE7C}">
      <dsp:nvSpPr>
        <dsp:cNvPr id="0" name=""/>
        <dsp:cNvSpPr/>
      </dsp:nvSpPr>
      <dsp:spPr>
        <a:xfrm>
          <a:off x="1163209" y="2439111"/>
          <a:ext cx="937664" cy="93766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3D40C3-FE81-4D83-9375-2BA5031AB902}">
      <dsp:nvSpPr>
        <dsp:cNvPr id="0" name=""/>
        <dsp:cNvSpPr/>
      </dsp:nvSpPr>
      <dsp:spPr>
        <a:xfrm rot="10800000">
          <a:off x="1632041" y="3656676"/>
          <a:ext cx="5548782" cy="9376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484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Wybór najkorzystniejszej oferty</a:t>
          </a:r>
          <a:endParaRPr lang="pl-PL" sz="1600" kern="1200" dirty="0"/>
        </a:p>
      </dsp:txBody>
      <dsp:txXfrm rot="10800000">
        <a:off x="1866457" y="3656676"/>
        <a:ext cx="5314366" cy="937664"/>
      </dsp:txXfrm>
    </dsp:sp>
    <dsp:sp modelId="{E30B919C-2FAF-4F87-9F6F-7A87B50C3EDF}">
      <dsp:nvSpPr>
        <dsp:cNvPr id="0" name=""/>
        <dsp:cNvSpPr/>
      </dsp:nvSpPr>
      <dsp:spPr>
        <a:xfrm>
          <a:off x="1163209" y="3656676"/>
          <a:ext cx="937664" cy="93766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C7B51E-A027-4357-BED6-605D46E604D8}">
      <dsp:nvSpPr>
        <dsp:cNvPr id="0" name=""/>
        <dsp:cNvSpPr/>
      </dsp:nvSpPr>
      <dsp:spPr>
        <a:xfrm rot="10800000">
          <a:off x="1632041" y="4874241"/>
          <a:ext cx="5548782" cy="93766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3484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Upublicznienie informacji o wyborze wykonawcy albo odrzuceniu wszystkich złożonych ofert, albo niezłożeniu żadnej oferty albo zakończeniu bez wyboru oferty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200" kern="1200" dirty="0"/>
        </a:p>
      </dsp:txBody>
      <dsp:txXfrm rot="10800000">
        <a:off x="1866457" y="4874241"/>
        <a:ext cx="5314366" cy="937664"/>
      </dsp:txXfrm>
    </dsp:sp>
    <dsp:sp modelId="{2AA2FE8F-F881-4CE9-893F-34DDC94EB647}">
      <dsp:nvSpPr>
        <dsp:cNvPr id="0" name=""/>
        <dsp:cNvSpPr/>
      </dsp:nvSpPr>
      <dsp:spPr>
        <a:xfrm>
          <a:off x="1163209" y="4874241"/>
          <a:ext cx="937664" cy="93766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36292A-BBD9-4995-A675-0EB0A9AC55A1}">
      <dsp:nvSpPr>
        <dsp:cNvPr id="0" name=""/>
        <dsp:cNvSpPr/>
      </dsp:nvSpPr>
      <dsp:spPr>
        <a:xfrm rot="5400000">
          <a:off x="6922460" y="-2864978"/>
          <a:ext cx="1549850" cy="742805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100" kern="12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pl-PL" sz="1400" kern="1200" dirty="0" smtClean="0">
              <a:latin typeface="+mn-lt"/>
              <a:cs typeface="Times New Roman" panose="02020603050405020304" pitchFamily="18" charset="0"/>
            </a:rPr>
            <a:t>Jednoznaczny i wyczerpujący;</a:t>
          </a:r>
          <a:endParaRPr lang="pl-PL" sz="1400" kern="1200" dirty="0">
            <a:latin typeface="+mn-lt"/>
            <a:cs typeface="Times New Roman" panose="02020603050405020304" pitchFamily="18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>
              <a:latin typeface="+mn-lt"/>
              <a:cs typeface="Times New Roman" panose="02020603050405020304" pitchFamily="18" charset="0"/>
            </a:rPr>
            <a:t> Wszystkie wymagania i okoliczności mogące mieć wpływ na sporządzanie oferty;</a:t>
          </a:r>
          <a:endParaRPr lang="pl-PL" sz="1400" kern="1200" dirty="0">
            <a:latin typeface="+mn-lt"/>
            <a:cs typeface="Times New Roman" panose="02020603050405020304" pitchFamily="18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>
              <a:latin typeface="+mn-lt"/>
              <a:cs typeface="Times New Roman" panose="02020603050405020304" pitchFamily="18" charset="0"/>
            </a:rPr>
            <a:t> Termin realizacji zadania;</a:t>
          </a:r>
          <a:endParaRPr lang="pl-PL" sz="1400" kern="1200" dirty="0">
            <a:latin typeface="+mn-lt"/>
            <a:cs typeface="Times New Roman" panose="02020603050405020304" pitchFamily="18" charset="0"/>
          </a:endParaRPr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>
              <a:latin typeface="+mn-lt"/>
              <a:cs typeface="Times New Roman" panose="02020603050405020304" pitchFamily="18" charset="0"/>
            </a:rPr>
            <a:t> Bez odniesienia do określonego znaku towarowego, patentu, pochodzenia, źródła lub szczególnego procesu, który charakteryzuje produkty lub usługi dostarczone przez konkretnego wykonawcę, chyba że odniesienie jest uzasadnione zadaniem  i został określony zakres równoważności.</a:t>
          </a:r>
          <a:endParaRPr lang="pl-PL" sz="1400" kern="1200" dirty="0">
            <a:latin typeface="+mn-lt"/>
            <a:cs typeface="Times New Roman" panose="02020603050405020304" pitchFamily="18" charset="0"/>
          </a:endParaRPr>
        </a:p>
      </dsp:txBody>
      <dsp:txXfrm rot="-5400000">
        <a:off x="3983356" y="149783"/>
        <a:ext cx="7352402" cy="1398536"/>
      </dsp:txXfrm>
    </dsp:sp>
    <dsp:sp modelId="{31C9C1F8-B622-49BF-9509-1D9E75246808}">
      <dsp:nvSpPr>
        <dsp:cNvPr id="0" name=""/>
        <dsp:cNvSpPr/>
      </dsp:nvSpPr>
      <dsp:spPr>
        <a:xfrm>
          <a:off x="0" y="0"/>
          <a:ext cx="3978101" cy="1687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OPIS ZADANIA</a:t>
          </a:r>
          <a:endParaRPr lang="pl-PL" sz="1800" kern="1200" dirty="0"/>
        </a:p>
      </dsp:txBody>
      <dsp:txXfrm>
        <a:off x="82372" y="82372"/>
        <a:ext cx="3813357" cy="1522651"/>
      </dsp:txXfrm>
    </dsp:sp>
    <dsp:sp modelId="{A255B5E5-1595-40AA-A191-2E8E244015AF}">
      <dsp:nvSpPr>
        <dsp:cNvPr id="0" name=""/>
        <dsp:cNvSpPr/>
      </dsp:nvSpPr>
      <dsp:spPr>
        <a:xfrm rot="5400000">
          <a:off x="7238823" y="-1258635"/>
          <a:ext cx="867284" cy="743102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Nie utrudniają uczciwej konkurencji;</a:t>
          </a:r>
          <a:endParaRPr lang="pl-PL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Zapewniają równe traktowanie;</a:t>
          </a:r>
          <a:endParaRPr lang="pl-PL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Zawierają opis sposobu oceny spełniania warunków.</a:t>
          </a:r>
          <a:endParaRPr lang="pl-PL" sz="1400" kern="1200" dirty="0"/>
        </a:p>
      </dsp:txBody>
      <dsp:txXfrm rot="-5400000">
        <a:off x="3956953" y="2065572"/>
        <a:ext cx="7388688" cy="782610"/>
      </dsp:txXfrm>
    </dsp:sp>
    <dsp:sp modelId="{842F5041-88A2-4B1B-90CD-A55178AB337D}">
      <dsp:nvSpPr>
        <dsp:cNvPr id="0" name=""/>
        <dsp:cNvSpPr/>
      </dsp:nvSpPr>
      <dsp:spPr>
        <a:xfrm>
          <a:off x="1195" y="1970931"/>
          <a:ext cx="3977998" cy="9485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WARUNKI UDZIAŁU W POSTĘPOWANIU</a:t>
          </a:r>
          <a:endParaRPr lang="pl-PL" sz="1800" kern="1200" dirty="0"/>
        </a:p>
      </dsp:txBody>
      <dsp:txXfrm>
        <a:off x="47501" y="2017237"/>
        <a:ext cx="3885386" cy="855980"/>
      </dsp:txXfrm>
    </dsp:sp>
    <dsp:sp modelId="{4EFAC1D6-A82D-47AB-8F98-BDF46AA8E2C4}">
      <dsp:nvSpPr>
        <dsp:cNvPr id="0" name=""/>
        <dsp:cNvSpPr/>
      </dsp:nvSpPr>
      <dsp:spPr>
        <a:xfrm rot="5400000">
          <a:off x="7211066" y="-3588"/>
          <a:ext cx="952667" cy="742289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Nie  utrudniają uczciwej konkurencji;</a:t>
          </a:r>
          <a:endParaRPr lang="pl-PL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Zapewniają równe traktowanie;</a:t>
          </a:r>
          <a:endParaRPr lang="pl-PL" sz="1400" kern="1200" dirty="0"/>
        </a:p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Zawierają informację o wagach punktowych lub procentowych przypisanych do poszczególnych kryteriów. </a:t>
          </a:r>
          <a:endParaRPr lang="pl-PL" sz="1400" kern="1200" dirty="0"/>
        </a:p>
      </dsp:txBody>
      <dsp:txXfrm rot="-5400000">
        <a:off x="3975953" y="3278031"/>
        <a:ext cx="7376389" cy="859657"/>
      </dsp:txXfrm>
    </dsp:sp>
    <dsp:sp modelId="{50DEBD76-A7D5-41F6-A641-E826056131CA}">
      <dsp:nvSpPr>
        <dsp:cNvPr id="0" name=""/>
        <dsp:cNvSpPr/>
      </dsp:nvSpPr>
      <dsp:spPr>
        <a:xfrm>
          <a:off x="1195" y="3201725"/>
          <a:ext cx="3977995" cy="10378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DWA KRYTERIA OCENY OFERT</a:t>
          </a:r>
          <a:endParaRPr lang="pl-PL" sz="1800" kern="1200" dirty="0"/>
        </a:p>
      </dsp:txBody>
      <dsp:txXfrm>
        <a:off x="51857" y="3252387"/>
        <a:ext cx="3876671" cy="936500"/>
      </dsp:txXfrm>
    </dsp:sp>
    <dsp:sp modelId="{C9DB668B-9D26-4D03-AE60-CA5CA099822F}">
      <dsp:nvSpPr>
        <dsp:cNvPr id="0" name=""/>
        <dsp:cNvSpPr/>
      </dsp:nvSpPr>
      <dsp:spPr>
        <a:xfrm rot="5400000">
          <a:off x="7174269" y="1523167"/>
          <a:ext cx="1036063" cy="742617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Nie utrudnia uczciwej konkurencji;</a:t>
          </a:r>
          <a:endParaRPr lang="pl-PL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Zapewnia równe traktowanie.</a:t>
          </a:r>
          <a:endParaRPr lang="pl-PL" sz="1400" kern="1200" dirty="0"/>
        </a:p>
      </dsp:txBody>
      <dsp:txXfrm rot="-5400000">
        <a:off x="3979212" y="4768800"/>
        <a:ext cx="7375601" cy="934911"/>
      </dsp:txXfrm>
    </dsp:sp>
    <dsp:sp modelId="{50AF4D07-D71F-4EBB-A185-EF24D250BAC5}">
      <dsp:nvSpPr>
        <dsp:cNvPr id="0" name=""/>
        <dsp:cNvSpPr/>
      </dsp:nvSpPr>
      <dsp:spPr>
        <a:xfrm>
          <a:off x="1195" y="4521750"/>
          <a:ext cx="3978016" cy="14290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OPIS SPOSOBU PRZYZNAWANIA PUNKTÓW ZA SPEŁNIENIE DANEGO KRYTERIUM OCENY OFERTY</a:t>
          </a:r>
          <a:endParaRPr lang="pl-PL" sz="1800" kern="1200" dirty="0"/>
        </a:p>
      </dsp:txBody>
      <dsp:txXfrm>
        <a:off x="70954" y="4591509"/>
        <a:ext cx="3838498" cy="12894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33427E-501F-4DD6-AA8E-734FA0B9C588}">
      <dsp:nvSpPr>
        <dsp:cNvPr id="0" name=""/>
        <dsp:cNvSpPr/>
      </dsp:nvSpPr>
      <dsp:spPr>
        <a:xfrm rot="5400000">
          <a:off x="7239136" y="-3134157"/>
          <a:ext cx="1007813" cy="7529026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pl-PL" sz="1400" kern="1200" dirty="0" smtClean="0"/>
            <a:t> Roboty budowlane 14 dni;</a:t>
          </a:r>
          <a:endParaRPr lang="pl-PL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pl-PL" sz="1400" kern="1200" dirty="0" smtClean="0"/>
            <a:t> Pozostałe 7 dni od dnia udostępnienia zapytania ofertowego.</a:t>
          </a:r>
          <a:endParaRPr lang="pl-PL" sz="1400" kern="1200" dirty="0"/>
        </a:p>
      </dsp:txBody>
      <dsp:txXfrm rot="-5400000">
        <a:off x="3978530" y="175646"/>
        <a:ext cx="7479829" cy="909419"/>
      </dsp:txXfrm>
    </dsp:sp>
    <dsp:sp modelId="{60A912DC-5C3B-4E3F-BAEF-12EAA3E38595}">
      <dsp:nvSpPr>
        <dsp:cNvPr id="0" name=""/>
        <dsp:cNvSpPr/>
      </dsp:nvSpPr>
      <dsp:spPr>
        <a:xfrm>
          <a:off x="34478" y="2589"/>
          <a:ext cx="3944051" cy="125553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MIEJSCE I TERMIN SKŁADANIA OFERT</a:t>
          </a:r>
          <a:endParaRPr lang="pl-PL" sz="1800" kern="1200" dirty="0"/>
        </a:p>
      </dsp:txBody>
      <dsp:txXfrm>
        <a:off x="95768" y="63879"/>
        <a:ext cx="3821471" cy="1132950"/>
      </dsp:txXfrm>
    </dsp:sp>
    <dsp:sp modelId="{54239917-F039-4269-94CA-D8272A17B8E9}">
      <dsp:nvSpPr>
        <dsp:cNvPr id="0" name=""/>
        <dsp:cNvSpPr/>
      </dsp:nvSpPr>
      <dsp:spPr>
        <a:xfrm rot="5400000">
          <a:off x="7488845" y="-1902494"/>
          <a:ext cx="496575" cy="751720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m.in. powiązania osobowe lub kapitałowe.</a:t>
          </a:r>
          <a:endParaRPr lang="pl-PL" sz="1400" kern="1200" dirty="0"/>
        </a:p>
      </dsp:txBody>
      <dsp:txXfrm rot="-5400000">
        <a:off x="3978530" y="1632062"/>
        <a:ext cx="7492966" cy="448093"/>
      </dsp:txXfrm>
    </dsp:sp>
    <dsp:sp modelId="{53234AF6-C877-4CCA-A87F-6E2894611230}">
      <dsp:nvSpPr>
        <dsp:cNvPr id="0" name=""/>
        <dsp:cNvSpPr/>
      </dsp:nvSpPr>
      <dsp:spPr>
        <a:xfrm>
          <a:off x="34478" y="1496144"/>
          <a:ext cx="3944051" cy="71992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WSKAZANIE PRZESŁANEK ODRZUCENIA OFERTY</a:t>
          </a:r>
          <a:endParaRPr lang="pl-PL" sz="1800" kern="1200" dirty="0"/>
        </a:p>
      </dsp:txBody>
      <dsp:txXfrm>
        <a:off x="69622" y="1531288"/>
        <a:ext cx="3873763" cy="649640"/>
      </dsp:txXfrm>
    </dsp:sp>
    <dsp:sp modelId="{03792798-3C98-46FE-B08C-49799B341934}">
      <dsp:nvSpPr>
        <dsp:cNvPr id="0" name=""/>
        <dsp:cNvSpPr/>
      </dsp:nvSpPr>
      <dsp:spPr>
        <a:xfrm rot="5400000" flipH="1">
          <a:off x="7504482" y="-957712"/>
          <a:ext cx="473649" cy="752555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W przypadku zadań podzielonych, dla których dopuszczono taką możliwość;</a:t>
          </a:r>
          <a:endParaRPr lang="pl-PL" sz="1400" kern="1200" dirty="0"/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Oferta częściowa – wykonanie części zadania.</a:t>
          </a:r>
          <a:endParaRPr lang="pl-PL" sz="1400" kern="1200" dirty="0"/>
        </a:p>
      </dsp:txBody>
      <dsp:txXfrm rot="-5400000">
        <a:off x="3978530" y="2591362"/>
        <a:ext cx="7502432" cy="427405"/>
      </dsp:txXfrm>
    </dsp:sp>
    <dsp:sp modelId="{F36506C2-CD26-45F5-93E5-06673343AAB9}">
      <dsp:nvSpPr>
        <dsp:cNvPr id="0" name=""/>
        <dsp:cNvSpPr/>
      </dsp:nvSpPr>
      <dsp:spPr>
        <a:xfrm>
          <a:off x="34478" y="2454097"/>
          <a:ext cx="3944051" cy="7019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INFORMACJA O </a:t>
          </a:r>
          <a:r>
            <a:rPr lang="pl-PL" sz="1800" kern="1200" dirty="0" smtClean="0"/>
            <a:t>MOŻLIWOŚCI </a:t>
          </a:r>
          <a:r>
            <a:rPr lang="pl-PL" sz="1800" kern="1200" dirty="0" smtClean="0"/>
            <a:t>SKŁADANIA OFERT CZĘŚCIOWYCH</a:t>
          </a:r>
          <a:endParaRPr lang="pl-PL" sz="1800" kern="1200" dirty="0"/>
        </a:p>
      </dsp:txBody>
      <dsp:txXfrm>
        <a:off x="68744" y="2488363"/>
        <a:ext cx="3875519" cy="633401"/>
      </dsp:txXfrm>
    </dsp:sp>
    <dsp:sp modelId="{4DBBFED8-61C8-49F6-B7D0-49FAE8CF3870}">
      <dsp:nvSpPr>
        <dsp:cNvPr id="0" name=""/>
        <dsp:cNvSpPr/>
      </dsp:nvSpPr>
      <dsp:spPr>
        <a:xfrm rot="5400000" flipH="1">
          <a:off x="7359971" y="124004"/>
          <a:ext cx="748119" cy="75110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Jeżeli przewiduje się taką możliwość</a:t>
          </a:r>
          <a:r>
            <a:rPr lang="pl-PL" sz="1100" kern="1200" dirty="0" smtClean="0"/>
            <a:t>.</a:t>
          </a:r>
          <a:endParaRPr lang="pl-PL" sz="1100" kern="1200" dirty="0"/>
        </a:p>
      </dsp:txBody>
      <dsp:txXfrm rot="-5400000">
        <a:off x="3978530" y="3541965"/>
        <a:ext cx="7474482" cy="675079"/>
      </dsp:txXfrm>
    </dsp:sp>
    <dsp:sp modelId="{1377C097-5808-44D8-9461-A5E9EA0F3284}">
      <dsp:nvSpPr>
        <dsp:cNvPr id="0" name=""/>
        <dsp:cNvSpPr/>
      </dsp:nvSpPr>
      <dsp:spPr>
        <a:xfrm>
          <a:off x="34478" y="3394055"/>
          <a:ext cx="3944051" cy="9709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WARUNKI ZMIANY UMOWY ZAWARTEJ W WYNIKU PRZEPROWADZONEGO POSTĘPOWANIA</a:t>
          </a:r>
          <a:endParaRPr lang="pl-PL" sz="1800" kern="1200" dirty="0"/>
        </a:p>
      </dsp:txBody>
      <dsp:txXfrm>
        <a:off x="81873" y="3441450"/>
        <a:ext cx="3849261" cy="876111"/>
      </dsp:txXfrm>
    </dsp:sp>
    <dsp:sp modelId="{EC72D8B2-BA48-48D9-8C94-380271E299D0}">
      <dsp:nvSpPr>
        <dsp:cNvPr id="0" name=""/>
        <dsp:cNvSpPr/>
      </dsp:nvSpPr>
      <dsp:spPr>
        <a:xfrm rot="5400000">
          <a:off x="7305313" y="1500051"/>
          <a:ext cx="829467" cy="74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kern="1200" dirty="0" smtClean="0"/>
            <a:t> Opcjonalnie.</a:t>
          </a:r>
          <a:endParaRPr lang="pl-PL" sz="1400" kern="1200" dirty="0"/>
        </a:p>
      </dsp:txBody>
      <dsp:txXfrm rot="-5400000">
        <a:off x="3976328" y="4869528"/>
        <a:ext cx="7446947" cy="748485"/>
      </dsp:txXfrm>
    </dsp:sp>
    <dsp:sp modelId="{32AC76DD-E269-4468-AA56-D83292987C13}">
      <dsp:nvSpPr>
        <dsp:cNvPr id="0" name=""/>
        <dsp:cNvSpPr/>
      </dsp:nvSpPr>
      <dsp:spPr>
        <a:xfrm>
          <a:off x="34478" y="4602981"/>
          <a:ext cx="3945589" cy="119078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MOŻLIWOŚĆ ZAKOŃCZENIA POSTĘPOWANIA BEZ WYBORU ŻADNEJ Z OFERT</a:t>
          </a:r>
          <a:endParaRPr lang="pl-PL" sz="1800" kern="1200" dirty="0"/>
        </a:p>
      </dsp:txBody>
      <dsp:txXfrm>
        <a:off x="92607" y="4661110"/>
        <a:ext cx="3829331" cy="10745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9EB8EC-63EA-452F-95B4-6F8174C1A23A}">
      <dsp:nvSpPr>
        <dsp:cNvPr id="0" name=""/>
        <dsp:cNvSpPr/>
      </dsp:nvSpPr>
      <dsp:spPr>
        <a:xfrm rot="10800000">
          <a:off x="1589516" y="0"/>
          <a:ext cx="5311402" cy="10267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089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TREŚĆ NIEZGODNA Z TREŚCIĄ ZAPYTANIA OFERTOWEGO</a:t>
          </a:r>
          <a:endParaRPr lang="pl-PL" sz="2100" kern="1200" dirty="0"/>
        </a:p>
      </dsp:txBody>
      <dsp:txXfrm rot="10800000">
        <a:off x="1846200" y="0"/>
        <a:ext cx="5054718" cy="1026735"/>
      </dsp:txXfrm>
    </dsp:sp>
    <dsp:sp modelId="{C5448A83-9428-4F77-AD21-55EF072E4C0B}">
      <dsp:nvSpPr>
        <dsp:cNvPr id="0" name=""/>
        <dsp:cNvSpPr/>
      </dsp:nvSpPr>
      <dsp:spPr>
        <a:xfrm>
          <a:off x="1076538" y="668"/>
          <a:ext cx="1045183" cy="10451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0957EA-73BF-462B-9866-F7475138BF5B}">
      <dsp:nvSpPr>
        <dsp:cNvPr id="0" name=""/>
        <dsp:cNvSpPr/>
      </dsp:nvSpPr>
      <dsp:spPr>
        <a:xfrm rot="10800000">
          <a:off x="1599130" y="1357846"/>
          <a:ext cx="5311402" cy="10451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089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PODMIOT POWIĄZANY OSOBOWO LUB KAPITAŁOWO</a:t>
          </a:r>
          <a:endParaRPr lang="pl-PL" sz="2100" kern="1200" dirty="0"/>
        </a:p>
      </dsp:txBody>
      <dsp:txXfrm rot="10800000">
        <a:off x="1860426" y="1357846"/>
        <a:ext cx="5050106" cy="1045183"/>
      </dsp:txXfrm>
    </dsp:sp>
    <dsp:sp modelId="{32D5A152-1EE5-4387-BAE4-774D0A332904}">
      <dsp:nvSpPr>
        <dsp:cNvPr id="0" name=""/>
        <dsp:cNvSpPr/>
      </dsp:nvSpPr>
      <dsp:spPr>
        <a:xfrm>
          <a:off x="1076538" y="1357846"/>
          <a:ext cx="1045183" cy="10451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24BA2A-64C4-4741-9D1E-1C0CA9AA67B0}">
      <dsp:nvSpPr>
        <dsp:cNvPr id="0" name=""/>
        <dsp:cNvSpPr/>
      </dsp:nvSpPr>
      <dsp:spPr>
        <a:xfrm rot="10800000">
          <a:off x="1599130" y="2715024"/>
          <a:ext cx="5311402" cy="10451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089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ZŁOŻENIE PO TERMINIE SKŁADANIA OFERT</a:t>
          </a:r>
          <a:endParaRPr lang="pl-PL" sz="2100" kern="1200" dirty="0"/>
        </a:p>
      </dsp:txBody>
      <dsp:txXfrm rot="10800000">
        <a:off x="1860426" y="2715024"/>
        <a:ext cx="5050106" cy="1045183"/>
      </dsp:txXfrm>
    </dsp:sp>
    <dsp:sp modelId="{1C14B7AC-8DD7-461E-8F11-CD237AFDF107}">
      <dsp:nvSpPr>
        <dsp:cNvPr id="0" name=""/>
        <dsp:cNvSpPr/>
      </dsp:nvSpPr>
      <dsp:spPr>
        <a:xfrm>
          <a:off x="1076538" y="2715024"/>
          <a:ext cx="1045183" cy="10451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440AC4-608A-4E51-B8BC-8D967512C303}">
      <dsp:nvSpPr>
        <dsp:cNvPr id="0" name=""/>
        <dsp:cNvSpPr/>
      </dsp:nvSpPr>
      <dsp:spPr>
        <a:xfrm rot="10800000">
          <a:off x="1599130" y="4072203"/>
          <a:ext cx="5311402" cy="104518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0897" tIns="80010" rIns="149352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PODMIOT NIESPEŁNIAJĄCY WARUNKÓW UDZIAŁU OKREŚLONYCH W ZAPYTANIU</a:t>
          </a:r>
          <a:endParaRPr lang="pl-PL" sz="2100" kern="1200" dirty="0"/>
        </a:p>
      </dsp:txBody>
      <dsp:txXfrm rot="10800000">
        <a:off x="1860426" y="4072203"/>
        <a:ext cx="5050106" cy="1045183"/>
      </dsp:txXfrm>
    </dsp:sp>
    <dsp:sp modelId="{181BA92C-731C-4B19-B19F-C74467D3DA41}">
      <dsp:nvSpPr>
        <dsp:cNvPr id="0" name=""/>
        <dsp:cNvSpPr/>
      </dsp:nvSpPr>
      <dsp:spPr>
        <a:xfrm>
          <a:off x="1076538" y="4072203"/>
          <a:ext cx="1045183" cy="104518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5625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2419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8264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3176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7422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8267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5126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8777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6756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2288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1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5F275-0036-4521-893D-F1E8D7AB4A89}" type="datetimeFigureOut">
              <a:rPr lang="pl-PL" smtClean="0"/>
              <a:t>2017-04-28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DDA10-F840-4391-9509-27B84F04E70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094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portalogloszen.arimr.gov.pl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06" y="201676"/>
            <a:ext cx="1195387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4" descr="Leader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088" y="201678"/>
            <a:ext cx="752452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012" y="201676"/>
            <a:ext cx="645602" cy="754063"/>
          </a:xfrm>
          <a:prstGeom prst="rect">
            <a:avLst/>
          </a:prstGeom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2" b="5714"/>
          <a:stretch>
            <a:fillRect/>
          </a:stretch>
        </p:blipFill>
        <p:spPr bwMode="auto">
          <a:xfrm>
            <a:off x="10199087" y="166752"/>
            <a:ext cx="1338263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rostokąt 7"/>
          <p:cNvSpPr/>
          <p:nvPr/>
        </p:nvSpPr>
        <p:spPr>
          <a:xfrm>
            <a:off x="655167" y="1069539"/>
            <a:ext cx="10882183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l-PL" altLang="pl-PL" sz="1150" dirty="0">
                <a:solidFill>
                  <a:srgbClr val="365F91"/>
                </a:solidFill>
                <a:cs typeface="Times New Roman" pitchFamily="18" charset="0"/>
              </a:rPr>
              <a:t>„Europejski Fundusz Rolny na rzecz Rozwoju Obszarów Wiejskich: Europa inwestująca w obszary wiejskie”. Materiał opracowany przez Departament Rozwoju Obszarów Wiejskich </a:t>
            </a:r>
            <a:br>
              <a:rPr lang="pl-PL" altLang="pl-PL" sz="1150" dirty="0">
                <a:solidFill>
                  <a:srgbClr val="365F91"/>
                </a:solidFill>
                <a:cs typeface="Times New Roman" pitchFamily="18" charset="0"/>
              </a:rPr>
            </a:br>
            <a:r>
              <a:rPr lang="pl-PL" altLang="pl-PL" sz="1150" dirty="0">
                <a:solidFill>
                  <a:srgbClr val="365F91"/>
                </a:solidFill>
                <a:cs typeface="Times New Roman" pitchFamily="18" charset="0"/>
              </a:rPr>
              <a:t>Urząd Marszałkowski Województwa Kujawsko-Pomorskiego. Instytucja Zarządzająca PROW 2014-2020 – Minister Rolnictwa i Rozwoju Wsi.        </a:t>
            </a:r>
          </a:p>
          <a:p>
            <a:pPr algn="ctr" eaLnBrk="0" hangingPunct="0"/>
            <a:r>
              <a:rPr lang="pl-PL" altLang="pl-PL" sz="1150" dirty="0">
                <a:solidFill>
                  <a:srgbClr val="365F91"/>
                </a:solidFill>
                <a:cs typeface="Times New Roman" pitchFamily="18" charset="0"/>
              </a:rPr>
              <a:t>Materiał współfinansowany ze środków Unii Europejskiej w ramach Pomocy Technicznej Programu Rozwoju Obszarów Wiejskich na lata 2014-2020.</a:t>
            </a:r>
            <a:endParaRPr lang="pl-PL" altLang="pl-PL" sz="115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935252" y="2427865"/>
            <a:ext cx="10668000" cy="1077218"/>
          </a:xfrm>
          <a:prstGeom prst="rect">
            <a:avLst/>
          </a:prstGeom>
          <a:solidFill>
            <a:schemeClr val="accent4">
              <a:lumMod val="40000"/>
              <a:lumOff val="60000"/>
              <a:alpha val="6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l-PL" sz="3200" b="1" i="1" dirty="0"/>
              <a:t>KONKURENCYJNY WYBÓR WYKONAWCÓW ZADAŃ UJĘTYCH </a:t>
            </a:r>
            <a:br>
              <a:rPr lang="pl-PL" sz="3200" b="1" i="1" dirty="0"/>
            </a:br>
            <a:r>
              <a:rPr lang="pl-PL" sz="3200" b="1" i="1" dirty="0"/>
              <a:t>W ZESTAWIENIU RZECZOWO-FINANSOWYM OPERACJI</a:t>
            </a:r>
            <a:r>
              <a:rPr lang="pl-PL" sz="3200" b="1" i="1" dirty="0" smtClean="0"/>
              <a:t>.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462" y="3840281"/>
            <a:ext cx="7905750" cy="2504915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4857752" y="6476999"/>
            <a:ext cx="23336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Toruń, 09.05.2017 r.</a:t>
            </a:r>
          </a:p>
        </p:txBody>
      </p:sp>
      <p:cxnSp>
        <p:nvCxnSpPr>
          <p:cNvPr id="13" name="Łącznik prosty 12"/>
          <p:cNvCxnSpPr/>
          <p:nvPr/>
        </p:nvCxnSpPr>
        <p:spPr>
          <a:xfrm flipV="1">
            <a:off x="390526" y="1847851"/>
            <a:ext cx="11477625" cy="9524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709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3200" b="1" dirty="0">
                <a:latin typeface="+mn-lt"/>
              </a:rPr>
              <a:t>PODSTAWA PRAWNA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838200" y="1499286"/>
            <a:ext cx="10515600" cy="4677677"/>
          </a:xfrm>
        </p:spPr>
        <p:txBody>
          <a:bodyPr/>
          <a:lstStyle/>
          <a:p>
            <a:pPr algn="just"/>
            <a:r>
              <a:rPr lang="pl-PL" dirty="0"/>
              <a:t>ROZPORZĄDZENIE MINISTRA ROLNICTWA I ROZWOJU WSI z dnia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13 </a:t>
            </a:r>
            <a:r>
              <a:rPr lang="pl-PL" dirty="0"/>
              <a:t>stycznia 2017 r. w sprawie szczegółowych warunków i trybu konkurencyjnego wyboru wykonawców zadań ujętych w zestawieniu rzeczowo-finansowym operacji i warunków dokonywania zmniejszeń kwot pomocy oraz pomocy technicznej.</a:t>
            </a:r>
          </a:p>
          <a:p>
            <a:pPr algn="just"/>
            <a:r>
              <a:rPr lang="pl-PL" dirty="0" smtClean="0"/>
              <a:t>USTAWA z dnia 20 lutego 2015 r. o wspieraniu rozwoju obszarów wiejskich z udziałem środków Europejskiego Funduszu Rolnego na rzecz Rozwoju Obszarów Wiejskich w ramach Programu Rozwoju Obszarów Wiejskich na lata 2014-2020 (Dz. U. poz. 349 i 1888, z 2016 r. poz.337 i 1579 oraz z 2017 r. poz. 5 i 60).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134166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05339" y="155842"/>
            <a:ext cx="118775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ZOBOWIĄZANIE </a:t>
            </a:r>
            <a:r>
              <a:rPr lang="pl-PL" sz="3200" b="1" dirty="0"/>
              <a:t>DO STOSOWANIA KONKURENCYJNEGO TRYBU WYBORU WYKONAWCÓW 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458803" y="1233060"/>
            <a:ext cx="11524648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pl-PL" sz="2400" dirty="0" smtClean="0"/>
              <a:t>Do stosowania konkurencyjnego trybu wyboru wykonawców zobowiązani są Wnioskodawcy </a:t>
            </a:r>
            <a:r>
              <a:rPr lang="pl-PL" sz="2400" dirty="0"/>
              <a:t>oraz </a:t>
            </a:r>
            <a:r>
              <a:rPr lang="pl-PL" sz="2400" dirty="0" smtClean="0"/>
              <a:t>Beneficjenci </a:t>
            </a:r>
            <a:r>
              <a:rPr lang="pl-PL" sz="2400" dirty="0"/>
              <a:t>pomocy, przyznawanej w ramach PROW 2014-2020 </a:t>
            </a:r>
            <a:r>
              <a:rPr lang="pl-PL" sz="2400" dirty="0" smtClean="0"/>
              <a:t>w </a:t>
            </a:r>
            <a:r>
              <a:rPr lang="pl-PL" sz="2400" dirty="0"/>
              <a:t>formie refundacji kosztów kwalifikowalnych, tj.:</a:t>
            </a:r>
          </a:p>
          <a:p>
            <a:pPr marL="285750" indent="-285750" algn="just">
              <a:spcAft>
                <a:spcPts val="1200"/>
              </a:spcAft>
              <a:buFont typeface="Wingdings" panose="05000000000000000000" pitchFamily="2" charset="2"/>
              <a:buChar char="q"/>
            </a:pPr>
            <a:r>
              <a:rPr lang="pl-PL" sz="2400" dirty="0" smtClean="0"/>
              <a:t>Wnioskodawcy/Beneficjenci</a:t>
            </a:r>
            <a:r>
              <a:rPr lang="pl-PL" sz="2400" dirty="0"/>
              <a:t>, którzy </a:t>
            </a:r>
            <a:r>
              <a:rPr lang="pl-PL" sz="2400" dirty="0">
                <a:solidFill>
                  <a:srgbClr val="7030A0"/>
                </a:solidFill>
              </a:rPr>
              <a:t>nie </a:t>
            </a:r>
            <a:r>
              <a:rPr lang="pl-PL" sz="2400" dirty="0"/>
              <a:t>są</a:t>
            </a:r>
            <a:r>
              <a:rPr lang="pl-PL" sz="2400" dirty="0">
                <a:solidFill>
                  <a:srgbClr val="7030A0"/>
                </a:solidFill>
              </a:rPr>
              <a:t> zobowiązani do stosowania przepisów ustawy Prawo zamówień publicznych - dla wszystkich zadań </a:t>
            </a:r>
            <a:r>
              <a:rPr lang="pl-PL" sz="2400" dirty="0"/>
              <a:t>ujętych w zestawieniu rzeczowo-finansowym operacji </a:t>
            </a:r>
            <a:r>
              <a:rPr lang="pl-PL" sz="2400" dirty="0">
                <a:solidFill>
                  <a:srgbClr val="7030A0"/>
                </a:solidFill>
              </a:rPr>
              <a:t>o wartości powyżej 20 tys. zł netto</a:t>
            </a:r>
            <a:r>
              <a:rPr lang="pl-PL" sz="2400" dirty="0"/>
              <a:t>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sz="2400" dirty="0" smtClean="0"/>
              <a:t>Wnioskodawcy/Beneficjenci </a:t>
            </a:r>
            <a:r>
              <a:rPr lang="pl-PL" sz="2400" dirty="0" smtClean="0">
                <a:solidFill>
                  <a:srgbClr val="7030A0"/>
                </a:solidFill>
              </a:rPr>
              <a:t>zobowiązani </a:t>
            </a:r>
            <a:r>
              <a:rPr lang="pl-PL" sz="2400" dirty="0">
                <a:solidFill>
                  <a:srgbClr val="7030A0"/>
                </a:solidFill>
              </a:rPr>
              <a:t>do stosowania ustawy Prawo zamówień publicznych - dla wszystkich zadań </a:t>
            </a:r>
            <a:r>
              <a:rPr lang="pl-PL" sz="2400" dirty="0"/>
              <a:t>ujętych w zestawieniu rzeczowo-finansowym operacji o wartości </a:t>
            </a:r>
            <a:r>
              <a:rPr lang="pl-PL" sz="2400" dirty="0">
                <a:solidFill>
                  <a:srgbClr val="7030A0"/>
                </a:solidFill>
              </a:rPr>
              <a:t>powyżej 20 tys. zł </a:t>
            </a:r>
            <a:r>
              <a:rPr lang="pl-PL" sz="2400" dirty="0" smtClean="0">
                <a:solidFill>
                  <a:srgbClr val="7030A0"/>
                </a:solidFill>
              </a:rPr>
              <a:t>netto</a:t>
            </a:r>
            <a:r>
              <a:rPr lang="pl-PL" sz="2400" dirty="0" smtClean="0"/>
              <a:t>, a </a:t>
            </a:r>
            <a:r>
              <a:rPr lang="pl-PL" sz="2400" dirty="0" smtClean="0">
                <a:solidFill>
                  <a:srgbClr val="7030A0"/>
                </a:solidFill>
              </a:rPr>
              <a:t>poniżej </a:t>
            </a:r>
            <a:r>
              <a:rPr lang="pl-PL" sz="2400" dirty="0">
                <a:solidFill>
                  <a:srgbClr val="7030A0"/>
                </a:solidFill>
              </a:rPr>
              <a:t>30 tys. </a:t>
            </a:r>
            <a:r>
              <a:rPr lang="pl-PL" sz="2400" dirty="0" smtClean="0">
                <a:solidFill>
                  <a:srgbClr val="7030A0"/>
                </a:solidFill>
              </a:rPr>
              <a:t>euro</a:t>
            </a:r>
            <a:r>
              <a:rPr lang="pl-PL" sz="2400" dirty="0" smtClean="0"/>
              <a:t>.</a:t>
            </a:r>
            <a:endParaRPr lang="pl-PL" sz="2400" dirty="0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952" y="4979771"/>
            <a:ext cx="2680237" cy="178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542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4860757" y="519766"/>
            <a:ext cx="3484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b="1" dirty="0">
                <a:solidFill>
                  <a:srgbClr val="FF0000"/>
                </a:solidFill>
              </a:rPr>
              <a:t>UWAGA !!!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587141" y="1790299"/>
            <a:ext cx="38404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ŚRODKI Z PROW 2014-2020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7745131" y="2036522"/>
            <a:ext cx="4446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ŚRODKI PUBLICZNE</a:t>
            </a:r>
          </a:p>
        </p:txBody>
      </p:sp>
      <p:sp>
        <p:nvSpPr>
          <p:cNvPr id="5" name="Równa się 4"/>
          <p:cNvSpPr/>
          <p:nvPr/>
        </p:nvSpPr>
        <p:spPr>
          <a:xfrm>
            <a:off x="5043640" y="1949115"/>
            <a:ext cx="1819175" cy="759584"/>
          </a:xfrm>
          <a:prstGeom prst="mathEqual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rgbClr val="FF000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837399" y="3176337"/>
            <a:ext cx="10943924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pl-PL" dirty="0"/>
              <a:t>USTAWA O FINANSACH PUBLICZNYCH: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Wydatki publiczne powinny być dokonywane w sposób celowy i oszczędny 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Podmiot wnioskujący o przyznanie środków publicznych na realizację wyodrębnionego zadania powinien przedstawić ofertę wykonania zadania zgodnie z zasadami uczciwej konkurencji, gwarantującą wykonanie zadania w sposób efektywny, oszczędny i terminowy.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8667" y="4446871"/>
            <a:ext cx="3413760" cy="227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16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76736663"/>
              </p:ext>
            </p:extLst>
          </p:nvPr>
        </p:nvGraphicFramePr>
        <p:xfrm>
          <a:off x="2666313" y="752754"/>
          <a:ext cx="8344034" cy="5815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2800953" y="2"/>
            <a:ext cx="82777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/>
              <a:t>SPEŁNIENIE ZASAD KONKURENCYJNOŚCI</a:t>
            </a: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09" y="803655"/>
            <a:ext cx="3138616" cy="571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41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154004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UPUBLICZNIENIE ZAPYTANIA, JEGO MODYFIKACJI I INFORMACJI PO ZAKOŃCZENIU POSTĘPOWANIA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336882" y="2861881"/>
            <a:ext cx="3166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/>
              <a:t>UPUBLICZNIENIE</a:t>
            </a:r>
            <a:r>
              <a:rPr lang="pl-PL" b="1" dirty="0"/>
              <a:t>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4591252" y="1992917"/>
            <a:ext cx="71419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b="1" dirty="0">
                <a:solidFill>
                  <a:schemeClr val="accent6"/>
                </a:solidFill>
              </a:rPr>
              <a:t>ZAMIESZCZENIE NA STRONIE INTERNETOWEJ PROWADZONEJ PRZEZ ARiMR</a:t>
            </a:r>
          </a:p>
        </p:txBody>
      </p:sp>
      <p:sp>
        <p:nvSpPr>
          <p:cNvPr id="9" name="pole tekstowe 8"/>
          <p:cNvSpPr txBox="1"/>
          <p:nvPr/>
        </p:nvSpPr>
        <p:spPr>
          <a:xfrm>
            <a:off x="4591253" y="3927919"/>
            <a:ext cx="7141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>
                <a:solidFill>
                  <a:srgbClr val="FF0000"/>
                </a:solidFill>
              </a:rPr>
              <a:t>WYŁĄCZNIE DO CZASU URUCHOMIENIA STRONY: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 zamieszczenie na stronie internetowej </a:t>
            </a:r>
            <a:r>
              <a:rPr lang="pl-PL" dirty="0" smtClean="0"/>
              <a:t>podmiotu zobowiązanego do udostepnienia (jeżeli </a:t>
            </a:r>
            <a:r>
              <a:rPr lang="pl-PL" dirty="0"/>
              <a:t>posiada);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 wysłanie zapytania do </a:t>
            </a:r>
            <a:r>
              <a:rPr lang="pl-PL" dirty="0" smtClean="0"/>
              <a:t>co najmniej trzech </a:t>
            </a:r>
            <a:r>
              <a:rPr lang="pl-PL" dirty="0"/>
              <a:t>potencjalnych </a:t>
            </a:r>
            <a:r>
              <a:rPr lang="pl-PL" dirty="0" smtClean="0"/>
              <a:t>wykonawców lub wszystkich potencjalnych wykonawców, gdy jest ich mniej niż trzech – </a:t>
            </a:r>
            <a:r>
              <a:rPr lang="pl-PL" dirty="0"/>
              <a:t>ZAPYTANIE OFERTOWE;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 wysłanie do wszystkich podmiotów, do których skierowano zapytanie – MODYFIKACJA;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 wysłanie do wszystkich podmiotów, które złożyły oferty – INFORMACJA PO ZAKOŃCZENIU</a:t>
            </a:r>
          </a:p>
        </p:txBody>
      </p:sp>
      <p:cxnSp>
        <p:nvCxnSpPr>
          <p:cNvPr id="11" name="Łącznik prosty ze strzałką 10"/>
          <p:cNvCxnSpPr/>
          <p:nvPr/>
        </p:nvCxnSpPr>
        <p:spPr>
          <a:xfrm>
            <a:off x="3503595" y="3351215"/>
            <a:ext cx="731520" cy="576704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Łącznik prosty ze strzałką 12"/>
          <p:cNvCxnSpPr/>
          <p:nvPr/>
        </p:nvCxnSpPr>
        <p:spPr>
          <a:xfrm flipV="1">
            <a:off x="3511616" y="2316081"/>
            <a:ext cx="839005" cy="545800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8867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115504" y="221380"/>
            <a:ext cx="119609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PORTAL OGŁOSZEŃ ARIMR DLA WNIOSKODAWCÓW/BENEFICJENTÓW PROW 2014-2020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327259" y="2030931"/>
            <a:ext cx="448216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/>
              <a:t> Dostępny </a:t>
            </a:r>
            <a:r>
              <a:rPr lang="pl-PL" b="1" dirty="0"/>
              <a:t>od 18 MARCA 2017 r</a:t>
            </a:r>
            <a:r>
              <a:rPr lang="pl-PL" dirty="0"/>
              <a:t>.;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/>
              <a:t> ADRES: </a:t>
            </a:r>
            <a:r>
              <a:rPr lang="pl-PL" b="1" dirty="0">
                <a:hlinkClick r:id="rId2"/>
              </a:rPr>
              <a:t>www.portalogloszen.arimr.gov.pl</a:t>
            </a:r>
            <a:r>
              <a:rPr lang="pl-PL" dirty="0"/>
              <a:t>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/>
              <a:t> </a:t>
            </a:r>
            <a:r>
              <a:rPr lang="pl-PL" b="1" dirty="0"/>
              <a:t>Opublikowanie zapytania </a:t>
            </a:r>
            <a:r>
              <a:rPr lang="pl-PL" dirty="0"/>
              <a:t>ofertowego na Portalu jest możliwe </a:t>
            </a:r>
            <a:r>
              <a:rPr lang="pl-PL" b="1" dirty="0"/>
              <a:t>po zalogowaniu się loginem i hasłem nadanym przez ARiMR</a:t>
            </a:r>
            <a:r>
              <a:rPr lang="pl-PL" dirty="0"/>
              <a:t>; 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/>
              <a:t>O uprawnienia do zamieszczania ogłoszeń na Portalu należy wystąpić składając </a:t>
            </a:r>
            <a:r>
              <a:rPr lang="pl-PL" b="1" i="1" dirty="0"/>
              <a:t>Wniosek o nadanie uprawnień do Portalu Ogłoszeń Agencji Restrukturyzacji </a:t>
            </a:r>
            <a:br>
              <a:rPr lang="pl-PL" b="1" i="1" dirty="0"/>
            </a:br>
            <a:r>
              <a:rPr lang="pl-PL" b="1" i="1" dirty="0"/>
              <a:t>i Modernizacji Rolnictwa</a:t>
            </a:r>
            <a:r>
              <a:rPr lang="pl-PL" dirty="0"/>
              <a:t>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dirty="0"/>
              <a:t> </a:t>
            </a:r>
            <a:r>
              <a:rPr lang="pl-PL" b="1" dirty="0"/>
              <a:t>Przeglądanie </a:t>
            </a:r>
            <a:r>
              <a:rPr lang="pl-PL" dirty="0"/>
              <a:t>opublikowanych na Portalu </a:t>
            </a:r>
            <a:r>
              <a:rPr lang="pl-PL" b="1" dirty="0"/>
              <a:t>zapytań ofertowych </a:t>
            </a:r>
            <a:r>
              <a:rPr lang="pl-PL" dirty="0"/>
              <a:t>jest</a:t>
            </a:r>
            <a:r>
              <a:rPr lang="pl-PL" b="1" dirty="0"/>
              <a:t> możliwe bez konieczności logowania.</a:t>
            </a:r>
            <a:endParaRPr lang="pl-PL" dirty="0"/>
          </a:p>
        </p:txBody>
      </p:sp>
      <p:pic>
        <p:nvPicPr>
          <p:cNvPr id="6" name="Obraz 5"/>
          <p:cNvPicPr/>
          <p:nvPr/>
        </p:nvPicPr>
        <p:blipFill rotWithShape="1">
          <a:blip r:embed="rId3"/>
          <a:srcRect l="14" t="2870" r="36" b="59055"/>
          <a:stretch/>
        </p:blipFill>
        <p:spPr bwMode="auto">
          <a:xfrm>
            <a:off x="4809422" y="1298600"/>
            <a:ext cx="7267074" cy="27343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Obraz 8"/>
          <p:cNvPicPr/>
          <p:nvPr/>
        </p:nvPicPr>
        <p:blipFill rotWithShape="1">
          <a:blip r:embed="rId4"/>
          <a:srcRect l="-1" r="207" b="43808"/>
          <a:stretch/>
        </p:blipFill>
        <p:spPr bwMode="auto">
          <a:xfrm>
            <a:off x="4809422" y="3513221"/>
            <a:ext cx="7382578" cy="32511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36676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85037026"/>
              </p:ext>
            </p:extLst>
          </p:nvPr>
        </p:nvGraphicFramePr>
        <p:xfrm>
          <a:off x="409882" y="700919"/>
          <a:ext cx="11411415" cy="59520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pole tekstowe 22"/>
          <p:cNvSpPr txBox="1"/>
          <p:nvPr/>
        </p:nvSpPr>
        <p:spPr>
          <a:xfrm>
            <a:off x="409882" y="116144"/>
            <a:ext cx="11191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ZAPYTANIE OFERTOWE </a:t>
            </a:r>
          </a:p>
        </p:txBody>
      </p:sp>
    </p:spTree>
    <p:extLst>
      <p:ext uri="{BB962C8B-B14F-4D97-AF65-F5344CB8AC3E}">
        <p14:creationId xmlns:p14="http://schemas.microsoft.com/office/powerpoint/2010/main" val="225187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510027" y="86629"/>
            <a:ext cx="11191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ZAPYTANIE OFERTOWE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804716857"/>
              </p:ext>
            </p:extLst>
          </p:nvPr>
        </p:nvGraphicFramePr>
        <p:xfrm>
          <a:off x="334946" y="784134"/>
          <a:ext cx="11542035" cy="5796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8718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199025" y="344617"/>
            <a:ext cx="61834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3200" b="1" dirty="0"/>
              <a:t>ZMIANA ZAPYTANIA OFERTOWEGO</a:t>
            </a:r>
          </a:p>
        </p:txBody>
      </p:sp>
      <p:cxnSp>
        <p:nvCxnSpPr>
          <p:cNvPr id="9" name="Łącznik prosty ze strzałką 8"/>
          <p:cNvCxnSpPr/>
          <p:nvPr/>
        </p:nvCxnSpPr>
        <p:spPr>
          <a:xfrm flipH="1">
            <a:off x="3270422" y="1334532"/>
            <a:ext cx="1103870" cy="1581665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8152608" y="1334532"/>
            <a:ext cx="1131436" cy="158166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Prostokąt 11"/>
          <p:cNvSpPr/>
          <p:nvPr/>
        </p:nvSpPr>
        <p:spPr>
          <a:xfrm>
            <a:off x="1081052" y="2976716"/>
            <a:ext cx="4014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/>
              <a:t>PRZED</a:t>
            </a:r>
            <a:r>
              <a:rPr lang="pl-PL" dirty="0"/>
              <a:t> upływem terminu składania ofert </a:t>
            </a:r>
          </a:p>
        </p:txBody>
      </p:sp>
      <p:sp>
        <p:nvSpPr>
          <p:cNvPr id="13" name="Prostokąt 12"/>
          <p:cNvSpPr/>
          <p:nvPr/>
        </p:nvSpPr>
        <p:spPr>
          <a:xfrm>
            <a:off x="7828752" y="2976716"/>
            <a:ext cx="34971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/>
              <a:t>PO</a:t>
            </a:r>
            <a:r>
              <a:rPr lang="pl-PL" dirty="0"/>
              <a:t> upływie terminu składania ofert</a:t>
            </a:r>
          </a:p>
        </p:txBody>
      </p:sp>
      <p:sp>
        <p:nvSpPr>
          <p:cNvPr id="18" name="Prostokąt 17"/>
          <p:cNvSpPr/>
          <p:nvPr/>
        </p:nvSpPr>
        <p:spPr>
          <a:xfrm>
            <a:off x="8351741" y="3423047"/>
            <a:ext cx="26861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rgbClr val="FF0000"/>
                </a:solidFill>
              </a:rPr>
              <a:t>NIEDOPUSZCZALNA</a:t>
            </a:r>
            <a:endParaRPr lang="pl-PL" sz="2400" b="1" dirty="0"/>
          </a:p>
        </p:txBody>
      </p:sp>
      <p:sp>
        <p:nvSpPr>
          <p:cNvPr id="19" name="Prostokąt 18"/>
          <p:cNvSpPr/>
          <p:nvPr/>
        </p:nvSpPr>
        <p:spPr>
          <a:xfrm>
            <a:off x="1794199" y="3423046"/>
            <a:ext cx="22974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solidFill>
                  <a:schemeClr val="accent6">
                    <a:lumMod val="50000"/>
                  </a:schemeClr>
                </a:solidFill>
              </a:rPr>
              <a:t>MOŻLIWA JEŻELI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0" y="3884709"/>
            <a:ext cx="6096000" cy="2185214"/>
          </a:xfrm>
          <a:prstGeom prst="rect">
            <a:avLst/>
          </a:prstGeom>
        </p:spPr>
        <p:txBody>
          <a:bodyPr>
            <a:spAutoFit/>
          </a:bodyPr>
          <a:lstStyle/>
          <a:p>
            <a:pPr marL="957150" indent="-3429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dirty="0"/>
              <a:t>zmienione zapytanie zostanie </a:t>
            </a:r>
            <a:r>
              <a:rPr lang="pl-PL" b="1" dirty="0">
                <a:solidFill>
                  <a:schemeClr val="accent6">
                    <a:lumMod val="50000"/>
                  </a:schemeClr>
                </a:solidFill>
              </a:rPr>
              <a:t>udostępnione</a:t>
            </a:r>
            <a:r>
              <a:rPr lang="pl-PL" dirty="0"/>
              <a:t> różnym podmiotom przez zamieszczenie na stronie internetowej prowadzonej przez ARiMR;</a:t>
            </a:r>
          </a:p>
          <a:p>
            <a:pPr marL="957150" indent="-342900" algn="just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pl-PL" dirty="0"/>
              <a:t>w zmienionym zapytaniu zostanie wskazany  nowy </a:t>
            </a:r>
            <a:r>
              <a:rPr lang="pl-PL" b="1" dirty="0">
                <a:solidFill>
                  <a:schemeClr val="accent6">
                    <a:lumMod val="50000"/>
                  </a:schemeClr>
                </a:solidFill>
              </a:rPr>
              <a:t>termin składania ofert dłuższy </a:t>
            </a:r>
            <a:r>
              <a:rPr lang="pl-PL" dirty="0"/>
              <a:t>od pierwotnego terminu o 3 dni w przypadku dostaw i usług oraz 7 dni w przypadku robót budowlanych;</a:t>
            </a:r>
          </a:p>
        </p:txBody>
      </p:sp>
      <p:sp>
        <p:nvSpPr>
          <p:cNvPr id="21" name="Mnożenie 20"/>
          <p:cNvSpPr/>
          <p:nvPr/>
        </p:nvSpPr>
        <p:spPr>
          <a:xfrm>
            <a:off x="8788347" y="3861995"/>
            <a:ext cx="2135026" cy="220792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4674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344129" y="203271"/>
            <a:ext cx="11592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PRZESŁANKI ODRZUCENIA OFERTY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442453" y="1691148"/>
            <a:ext cx="11395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 </a:t>
            </a:r>
          </a:p>
        </p:txBody>
      </p:sp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3374547146"/>
              </p:ext>
            </p:extLst>
          </p:nvPr>
        </p:nvGraphicFramePr>
        <p:xfrm>
          <a:off x="-664143" y="1366787"/>
          <a:ext cx="7987071" cy="5118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Prostokąt zaokrąglony 9"/>
          <p:cNvSpPr/>
          <p:nvPr/>
        </p:nvSpPr>
        <p:spPr>
          <a:xfrm>
            <a:off x="7447005" y="1054444"/>
            <a:ext cx="4629544" cy="41683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endParaRPr lang="pl-PL" sz="12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chemeClr val="tx1"/>
                </a:solidFill>
              </a:rPr>
              <a:t>Wspólnik w spółce cywilnej lub osobowej;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chemeClr val="tx1"/>
                </a:solidFill>
              </a:rPr>
              <a:t>10 % udziałów lub akcji spółki kapitałowej;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chemeClr val="tx1"/>
                </a:solidFill>
              </a:rPr>
              <a:t>Funkcja członka organu nadzorczego lub zarządzającego, prokurenta lub pełnomocnika;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chemeClr val="tx1"/>
                </a:solidFill>
              </a:rPr>
              <a:t>Związek małżeński, pokrewieństwo lub powinowactwo </a:t>
            </a:r>
            <a:br>
              <a:rPr lang="pl-PL" sz="1200" dirty="0" smtClean="0">
                <a:solidFill>
                  <a:schemeClr val="tx1"/>
                </a:solidFill>
              </a:rPr>
            </a:br>
            <a:r>
              <a:rPr lang="pl-PL" sz="1200" dirty="0" smtClean="0">
                <a:solidFill>
                  <a:schemeClr val="tx1"/>
                </a:solidFill>
              </a:rPr>
              <a:t>w linii prostej, pokrewieństwo lub powinowactwo drugiego stopnia w linii bocznej, przysposobienie, opieka lub kuratela;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pl-PL" sz="1200" dirty="0" smtClean="0">
                <a:solidFill>
                  <a:schemeClr val="tx1"/>
                </a:solidFill>
              </a:rPr>
              <a:t>Stosunek prawny lub faktyczny mogący budzić wątpliwości co do bezstronności.</a:t>
            </a:r>
            <a:endParaRPr lang="pl-PL" sz="1200" dirty="0">
              <a:solidFill>
                <a:schemeClr val="tx1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7531126" y="1460314"/>
            <a:ext cx="2842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pl-PL" sz="1200" dirty="0"/>
              <a:t>Beneficjent;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pl-PL" sz="1200" dirty="0"/>
              <a:t>Osoba upoważniona do zaciągania zobowiązań;</a:t>
            </a:r>
          </a:p>
          <a:p>
            <a:pPr marL="171450" indent="-171450" algn="just">
              <a:buFont typeface="Wingdings" panose="05000000000000000000" pitchFamily="2" charset="2"/>
              <a:buChar char="q"/>
            </a:pPr>
            <a:r>
              <a:rPr lang="pl-PL" sz="1200" dirty="0"/>
              <a:t>Osoba wykonująca czynności związane </a:t>
            </a:r>
            <a:r>
              <a:rPr lang="pl-PL" sz="1200" dirty="0" smtClean="0"/>
              <a:t/>
            </a:r>
            <a:br>
              <a:rPr lang="pl-PL" sz="1200" dirty="0" smtClean="0"/>
            </a:br>
            <a:r>
              <a:rPr lang="pl-PL" sz="1200" dirty="0" smtClean="0"/>
              <a:t>z </a:t>
            </a:r>
            <a:r>
              <a:rPr lang="pl-PL" sz="1200" dirty="0"/>
              <a:t>przygotowaniem i przeprowadzeniem postepowania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10497258" y="1460314"/>
            <a:ext cx="12974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sz="1200" dirty="0" smtClean="0"/>
              <a:t> Wykonawca</a:t>
            </a:r>
            <a:endParaRPr lang="pl-PL" sz="1200" dirty="0"/>
          </a:p>
        </p:txBody>
      </p:sp>
      <p:cxnSp>
        <p:nvCxnSpPr>
          <p:cNvPr id="14" name="Łącznik prosty 13"/>
          <p:cNvCxnSpPr/>
          <p:nvPr/>
        </p:nvCxnSpPr>
        <p:spPr>
          <a:xfrm>
            <a:off x="10418745" y="1460315"/>
            <a:ext cx="8237" cy="12003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ole tekstowe 17"/>
          <p:cNvSpPr txBox="1"/>
          <p:nvPr/>
        </p:nvSpPr>
        <p:spPr>
          <a:xfrm>
            <a:off x="7409874" y="4703547"/>
            <a:ext cx="47038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600" dirty="0" smtClean="0"/>
              <a:t>Wyjątek – wyłączenie osoby z postepowania</a:t>
            </a:r>
            <a:endParaRPr lang="pl-PL" sz="1600" dirty="0"/>
          </a:p>
        </p:txBody>
      </p:sp>
      <p:sp>
        <p:nvSpPr>
          <p:cNvPr id="9" name="Strzałka w prawo 8"/>
          <p:cNvSpPr/>
          <p:nvPr/>
        </p:nvSpPr>
        <p:spPr>
          <a:xfrm>
            <a:off x="6392562" y="3138616"/>
            <a:ext cx="930366" cy="4118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9218141" y="1072713"/>
            <a:ext cx="3418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OBJAŚNIENIE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58645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3493970" y="2593375"/>
            <a:ext cx="94327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b="1" dirty="0"/>
              <a:t>ZMIANA ZAWARTEJ UMOWY</a:t>
            </a:r>
          </a:p>
        </p:txBody>
      </p:sp>
      <p:sp>
        <p:nvSpPr>
          <p:cNvPr id="3" name="Prostokąt zaokrąglony 2"/>
          <p:cNvSpPr/>
          <p:nvPr/>
        </p:nvSpPr>
        <p:spPr>
          <a:xfrm>
            <a:off x="644893" y="327258"/>
            <a:ext cx="3619099" cy="16988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NIE POWODUJE ZMNIEJSZENIA LUB ZWIĘKSZENIA ZAKRESU ŚWIADCZENIA</a:t>
            </a:r>
          </a:p>
        </p:txBody>
      </p:sp>
      <p:sp>
        <p:nvSpPr>
          <p:cNvPr id="4" name="Prostokąt zaokrąglony 3"/>
          <p:cNvSpPr/>
          <p:nvPr/>
        </p:nvSpPr>
        <p:spPr>
          <a:xfrm>
            <a:off x="7496608" y="333634"/>
            <a:ext cx="4280379" cy="1742173"/>
          </a:xfrm>
          <a:prstGeom prst="roundRect">
            <a:avLst>
              <a:gd name="adj" fmla="val 101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ZMNIEJSZENIE ZAKRESU ŚWIADCZENIA – ICH WYKONANIE STAŁO SIĘ ZBĘDNE NA SKUTEK OKOLICZNOŚCI NIEMOŻLIWYCH DO PRZEWIDZENIA </a:t>
            </a:r>
          </a:p>
        </p:txBody>
      </p:sp>
      <p:sp>
        <p:nvSpPr>
          <p:cNvPr id="5" name="Prostokąt zaokrąglony 4"/>
          <p:cNvSpPr/>
          <p:nvPr/>
        </p:nvSpPr>
        <p:spPr>
          <a:xfrm>
            <a:off x="2454444" y="4117246"/>
            <a:ext cx="6939815" cy="23798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  <a:p>
            <a:pPr algn="ctr"/>
            <a:r>
              <a:rPr lang="pl-PL" dirty="0"/>
              <a:t>ZWIĘKSZENIE ZAKRESU ŚWIADCZENIA –DODATKOWE PRACE NIEZBĘDNE DO WYKONANIA DANEGO ZADANIA NA SKUTEK OKOLICZNOŚCI NIEMOŻLIWYCH DO PRZEWIDZENIA, przy czym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wykonanie tych prac jako odrębnego zadania – znaczny    kosztów;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wykonanie zadania jest uzależnione od wykonania tych prac;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pl-PL" dirty="0"/>
              <a:t>bez wykonania prac wykonanie zadania w całości jest niemożliwe.</a:t>
            </a:r>
          </a:p>
          <a:p>
            <a:pPr marL="285750" indent="-285750" algn="ctr">
              <a:buFont typeface="Wingdings" panose="05000000000000000000" pitchFamily="2" charset="2"/>
              <a:buChar char="q"/>
            </a:pPr>
            <a:endParaRPr lang="pl-PL" dirty="0"/>
          </a:p>
          <a:p>
            <a:pPr marL="285750" indent="-285750" algn="ctr">
              <a:buFont typeface="Wingdings" panose="05000000000000000000" pitchFamily="2" charset="2"/>
              <a:buChar char="q"/>
            </a:pPr>
            <a:endParaRPr lang="pl-PL" dirty="0"/>
          </a:p>
        </p:txBody>
      </p:sp>
      <p:sp>
        <p:nvSpPr>
          <p:cNvPr id="7" name="Strzałka w górę 6"/>
          <p:cNvSpPr/>
          <p:nvPr/>
        </p:nvSpPr>
        <p:spPr>
          <a:xfrm>
            <a:off x="2906829" y="4288053"/>
            <a:ext cx="125128" cy="341698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dół 7"/>
          <p:cNvSpPr/>
          <p:nvPr/>
        </p:nvSpPr>
        <p:spPr>
          <a:xfrm>
            <a:off x="7562509" y="683740"/>
            <a:ext cx="175408" cy="248304"/>
          </a:xfrm>
          <a:prstGeom prst="down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Strzałka w górę 8"/>
          <p:cNvSpPr/>
          <p:nvPr/>
        </p:nvSpPr>
        <p:spPr>
          <a:xfrm>
            <a:off x="8075596" y="5165802"/>
            <a:ext cx="134753" cy="208387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Wygięta strzałka 9"/>
          <p:cNvSpPr/>
          <p:nvPr/>
        </p:nvSpPr>
        <p:spPr>
          <a:xfrm>
            <a:off x="6795438" y="1155033"/>
            <a:ext cx="635267" cy="137877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2" name="Strzałka w dół 11"/>
          <p:cNvSpPr/>
          <p:nvPr/>
        </p:nvSpPr>
        <p:spPr>
          <a:xfrm>
            <a:off x="5746282" y="3237717"/>
            <a:ext cx="356134" cy="7603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Wygięta strzałka 12"/>
          <p:cNvSpPr/>
          <p:nvPr/>
        </p:nvSpPr>
        <p:spPr>
          <a:xfrm>
            <a:off x="4514251" y="1143121"/>
            <a:ext cx="635267" cy="1378778"/>
          </a:xfrm>
          <a:prstGeom prst="bentArrow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4193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734569" y="-13519"/>
            <a:ext cx="78588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3200" b="1" dirty="0">
                <a:solidFill>
                  <a:prstClr val="black"/>
                </a:solidFill>
              </a:rPr>
              <a:t>PROTOKÓŁ Z PRZEBIEGU POSTĘPOWANIA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265101"/>
              </p:ext>
            </p:extLst>
          </p:nvPr>
        </p:nvGraphicFramePr>
        <p:xfrm>
          <a:off x="697785" y="526918"/>
          <a:ext cx="10983470" cy="6213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77131"/>
                <a:gridCol w="1680543"/>
                <a:gridCol w="1092145"/>
                <a:gridCol w="1213052"/>
                <a:gridCol w="1220599"/>
              </a:tblGrid>
              <a:tr h="478098">
                <a:tc>
                  <a:txBody>
                    <a:bodyPr/>
                    <a:lstStyle/>
                    <a:p>
                      <a:pPr algn="ctr"/>
                      <a:r>
                        <a:rPr lang="pl-PL" sz="1200" b="0" i="0" dirty="0" smtClean="0"/>
                        <a:t>Wymagana</a:t>
                      </a:r>
                      <a:r>
                        <a:rPr lang="pl-PL" sz="1200" b="0" i="0" baseline="0" dirty="0" smtClean="0"/>
                        <a:t> informacja</a:t>
                      </a:r>
                      <a:endParaRPr lang="pl-PL" sz="12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0" i="0" dirty="0" smtClean="0"/>
                        <a:t>Zakończenie</a:t>
                      </a:r>
                      <a:r>
                        <a:rPr lang="pl-PL" sz="1200" b="0" i="0" baseline="0" dirty="0" smtClean="0"/>
                        <a:t> </a:t>
                      </a:r>
                      <a:br>
                        <a:rPr lang="pl-PL" sz="1200" b="0" i="0" baseline="0" dirty="0" smtClean="0"/>
                      </a:br>
                      <a:r>
                        <a:rPr lang="pl-PL" sz="1200" b="0" i="0" baseline="0" dirty="0" smtClean="0"/>
                        <a:t>z wyborem wykonawcy</a:t>
                      </a:r>
                      <a:endParaRPr lang="pl-PL" sz="12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0" i="0" dirty="0" smtClean="0"/>
                        <a:t>Nie wpłynęła żadna oferta</a:t>
                      </a:r>
                      <a:endParaRPr lang="pl-PL" sz="12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0" i="0" dirty="0" smtClean="0"/>
                        <a:t>Odrzucenie wszystkich ofert</a:t>
                      </a:r>
                      <a:endParaRPr lang="pl-PL" sz="1200" b="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b="0" i="0" dirty="0" smtClean="0"/>
                        <a:t>Zakończenie bez wyboru oferty</a:t>
                      </a:r>
                      <a:endParaRPr lang="pl-PL" sz="1200" b="0" i="0" dirty="0"/>
                    </a:p>
                  </a:txBody>
                  <a:tcPr/>
                </a:tc>
              </a:tr>
              <a:tr h="67122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Sposób upublicznienia zapytania ofertowego oraz zmienionego zapytania ofertowego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71229">
                <a:tc>
                  <a:txBody>
                    <a:bodyPr/>
                    <a:lstStyle/>
                    <a:p>
                      <a:pPr marL="0" indent="0" algn="just">
                        <a:buFont typeface="Wingdings" panose="05000000000000000000" pitchFamily="2" charset="2"/>
                        <a:buNone/>
                      </a:pPr>
                      <a:r>
                        <a:rPr lang="pl-PL" sz="1300" dirty="0" smtClean="0"/>
                        <a:t>Wykaz ofert wraz z datą wpływu oraz danymi będącymi odpowiedzią na warunki udziału i kryteria oceny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47731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Informacja w sprawie spełnienia przez oferentów warunków udziału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49036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Punkty przyznane poszczególnym ofertom z podziałem na kryteria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9036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Wskazanie wybranej oferty wraz z uzasadnieniem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47731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Wskazanie ofert odrzuconych wraz z powodami odrzucenia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7731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300" dirty="0" smtClean="0"/>
                        <a:t>Data sporządzenia protokołu i podpis Beneficjenta lub osoby upoważnionej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1252960">
                <a:tc>
                  <a:txBody>
                    <a:bodyPr/>
                    <a:lstStyle/>
                    <a:p>
                      <a:pPr marL="0" indent="0" algn="just">
                        <a:buFont typeface="Wingdings" panose="05000000000000000000" pitchFamily="2" charset="2"/>
                        <a:buNone/>
                      </a:pPr>
                      <a:r>
                        <a:rPr lang="pl-PL" sz="1300" dirty="0" smtClean="0"/>
                        <a:t>Dokumenty potwierdzające przebieg postępowania, tj.:</a:t>
                      </a:r>
                    </a:p>
                    <a:p>
                      <a:pPr marL="1260000" indent="-285750" algn="just">
                        <a:buFont typeface="Wingdings" panose="05000000000000000000" pitchFamily="2" charset="2"/>
                        <a:buChar char="ü"/>
                      </a:pPr>
                      <a:r>
                        <a:rPr lang="pl-PL" sz="1300" dirty="0" smtClean="0"/>
                        <a:t>Złożone oferty;</a:t>
                      </a:r>
                    </a:p>
                    <a:p>
                      <a:pPr marL="1260000" indent="-285750" algn="just">
                        <a:buFont typeface="Wingdings" panose="05000000000000000000" pitchFamily="2" charset="2"/>
                        <a:buChar char="ü"/>
                      </a:pPr>
                      <a:r>
                        <a:rPr lang="pl-PL" sz="1300" dirty="0" smtClean="0"/>
                        <a:t>Oświadczenia Beneficjenta i każdej z osób o braku albo istnieniu powiązań kapitałowych lub osobowych z podmiotami, które złożyły oferty;</a:t>
                      </a:r>
                    </a:p>
                    <a:p>
                      <a:pPr algn="just"/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626480">
                <a:tc>
                  <a:txBody>
                    <a:bodyPr/>
                    <a:lstStyle/>
                    <a:p>
                      <a:pPr algn="just"/>
                      <a:r>
                        <a:rPr lang="pl-PL" sz="1300" dirty="0" smtClean="0"/>
                        <a:t>Inne</a:t>
                      </a:r>
                      <a:endParaRPr lang="pl-PL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Informacja o niezłożeniu żadnej oferty</a:t>
                      </a:r>
                      <a:endParaRPr lang="pl-P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200" dirty="0" smtClean="0"/>
                        <a:t>Informacja o zakończeniu bez wyboru oferty</a:t>
                      </a:r>
                      <a:endParaRPr lang="pl-PL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Mnożenie 4"/>
          <p:cNvSpPr/>
          <p:nvPr/>
        </p:nvSpPr>
        <p:spPr>
          <a:xfrm>
            <a:off x="7016457" y="1254692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Mnożenie 28"/>
          <p:cNvSpPr/>
          <p:nvPr/>
        </p:nvSpPr>
        <p:spPr>
          <a:xfrm>
            <a:off x="8354354" y="1257034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Mnożenie 29"/>
          <p:cNvSpPr/>
          <p:nvPr/>
        </p:nvSpPr>
        <p:spPr>
          <a:xfrm>
            <a:off x="7026235" y="2498566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Mnożenie 30"/>
          <p:cNvSpPr/>
          <p:nvPr/>
        </p:nvSpPr>
        <p:spPr>
          <a:xfrm>
            <a:off x="7016556" y="19558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Mnożenie 31"/>
          <p:cNvSpPr/>
          <p:nvPr/>
        </p:nvSpPr>
        <p:spPr>
          <a:xfrm>
            <a:off x="10870715" y="1254197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Mnożenie 32"/>
          <p:cNvSpPr/>
          <p:nvPr/>
        </p:nvSpPr>
        <p:spPr>
          <a:xfrm>
            <a:off x="9532818" y="1254197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Mnożenie 33"/>
          <p:cNvSpPr/>
          <p:nvPr/>
        </p:nvSpPr>
        <p:spPr>
          <a:xfrm>
            <a:off x="9544944" y="1939075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Mnożenie 34"/>
          <p:cNvSpPr/>
          <p:nvPr/>
        </p:nvSpPr>
        <p:spPr>
          <a:xfrm>
            <a:off x="10827554" y="1938128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Mnożenie 35"/>
          <p:cNvSpPr/>
          <p:nvPr/>
        </p:nvSpPr>
        <p:spPr>
          <a:xfrm>
            <a:off x="9544944" y="2510422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Mnożenie 36"/>
          <p:cNvSpPr/>
          <p:nvPr/>
        </p:nvSpPr>
        <p:spPr>
          <a:xfrm>
            <a:off x="10888265" y="2498566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Mnożenie 37"/>
          <p:cNvSpPr/>
          <p:nvPr/>
        </p:nvSpPr>
        <p:spPr>
          <a:xfrm>
            <a:off x="9606959" y="3998897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Mnożenie 38"/>
          <p:cNvSpPr/>
          <p:nvPr/>
        </p:nvSpPr>
        <p:spPr>
          <a:xfrm>
            <a:off x="7023634" y="4009990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Mnożenie 39"/>
          <p:cNvSpPr/>
          <p:nvPr/>
        </p:nvSpPr>
        <p:spPr>
          <a:xfrm>
            <a:off x="7023634" y="3515624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Mnożenie 40"/>
          <p:cNvSpPr/>
          <p:nvPr/>
        </p:nvSpPr>
        <p:spPr>
          <a:xfrm>
            <a:off x="7012315" y="2996858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Mnożenie 41"/>
          <p:cNvSpPr/>
          <p:nvPr/>
        </p:nvSpPr>
        <p:spPr>
          <a:xfrm>
            <a:off x="9606959" y="29906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Mnożenie 42"/>
          <p:cNvSpPr/>
          <p:nvPr/>
        </p:nvSpPr>
        <p:spPr>
          <a:xfrm>
            <a:off x="10888265" y="2999621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Mnożenie 43"/>
          <p:cNvSpPr/>
          <p:nvPr/>
        </p:nvSpPr>
        <p:spPr>
          <a:xfrm>
            <a:off x="10899549" y="44481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Mnożenie 44"/>
          <p:cNvSpPr/>
          <p:nvPr/>
        </p:nvSpPr>
        <p:spPr>
          <a:xfrm>
            <a:off x="10899549" y="401454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Mnożenie 45"/>
          <p:cNvSpPr/>
          <p:nvPr/>
        </p:nvSpPr>
        <p:spPr>
          <a:xfrm>
            <a:off x="8473228" y="44481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7" name="Mnożenie 46"/>
          <p:cNvSpPr/>
          <p:nvPr/>
        </p:nvSpPr>
        <p:spPr>
          <a:xfrm>
            <a:off x="7080027" y="44481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Mnożenie 47"/>
          <p:cNvSpPr/>
          <p:nvPr/>
        </p:nvSpPr>
        <p:spPr>
          <a:xfrm>
            <a:off x="7016457" y="5348940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9" name="Mnożenie 48"/>
          <p:cNvSpPr/>
          <p:nvPr/>
        </p:nvSpPr>
        <p:spPr>
          <a:xfrm>
            <a:off x="10835185" y="5348940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0" name="Mnożenie 49"/>
          <p:cNvSpPr/>
          <p:nvPr/>
        </p:nvSpPr>
        <p:spPr>
          <a:xfrm>
            <a:off x="9544944" y="5348940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Mnożenie 50"/>
          <p:cNvSpPr/>
          <p:nvPr/>
        </p:nvSpPr>
        <p:spPr>
          <a:xfrm>
            <a:off x="9646187" y="4448183"/>
            <a:ext cx="424446" cy="28040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376997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175414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NARUSZENIE KONKURENCYJNEGO TRYBU WYBORU WYKONAWCY</a:t>
            </a:r>
            <a:endParaRPr lang="pl-PL" sz="3200" b="1" dirty="0"/>
          </a:p>
        </p:txBody>
      </p:sp>
      <p:cxnSp>
        <p:nvCxnSpPr>
          <p:cNvPr id="5" name="Łącznik prosty ze strzałką 4"/>
          <p:cNvCxnSpPr/>
          <p:nvPr/>
        </p:nvCxnSpPr>
        <p:spPr>
          <a:xfrm flipH="1">
            <a:off x="2636108" y="1375719"/>
            <a:ext cx="708454" cy="1243913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7974226" y="2799928"/>
            <a:ext cx="199355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pl-PL" sz="2400" b="1" dirty="0" err="1"/>
              <a:t>W</a:t>
            </a:r>
            <a:r>
              <a:rPr lang="pl-PL" sz="2400" b="1" dirty="0" err="1" smtClean="0"/>
              <a:t>k</a:t>
            </a:r>
            <a:r>
              <a:rPr lang="pl-PL" sz="2400" b="1" dirty="0" smtClean="0"/>
              <a:t> = W% x </a:t>
            </a:r>
            <a:r>
              <a:rPr lang="pl-PL" sz="2400" b="1" dirty="0" err="1" smtClean="0"/>
              <a:t>Wp</a:t>
            </a:r>
            <a:endParaRPr lang="pl-PL" sz="24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7274012" y="3465866"/>
            <a:ext cx="4168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 err="1" smtClean="0">
                <a:solidFill>
                  <a:srgbClr val="7030A0"/>
                </a:solidFill>
              </a:rPr>
              <a:t>Wk</a:t>
            </a:r>
            <a:r>
              <a:rPr lang="pl-PL" sz="1600" dirty="0" smtClean="0">
                <a:solidFill>
                  <a:schemeClr val="accent5"/>
                </a:solidFill>
              </a:rPr>
              <a:t> </a:t>
            </a:r>
            <a:r>
              <a:rPr lang="pl-PL" sz="1600" dirty="0" smtClean="0"/>
              <a:t>-</a:t>
            </a:r>
            <a:r>
              <a:rPr lang="pl-PL" sz="1600" dirty="0" smtClean="0">
                <a:solidFill>
                  <a:schemeClr val="accent5"/>
                </a:solidFill>
              </a:rPr>
              <a:t> </a:t>
            </a:r>
            <a:r>
              <a:rPr lang="pl-PL" sz="1600" dirty="0" smtClean="0"/>
              <a:t>wysokość zmniejszenia;</a:t>
            </a:r>
          </a:p>
          <a:p>
            <a:pPr algn="just"/>
            <a:r>
              <a:rPr lang="pl-PL" sz="1600" dirty="0" smtClean="0">
                <a:solidFill>
                  <a:srgbClr val="7030A0"/>
                </a:solidFill>
              </a:rPr>
              <a:t>W% </a:t>
            </a:r>
            <a:r>
              <a:rPr lang="pl-PL" sz="1600" dirty="0" smtClean="0"/>
              <a:t>- wskaźnik przypisany do stwierdzonej   niezgodności (załącznik nr 2 do rozporządzenia);</a:t>
            </a:r>
          </a:p>
          <a:p>
            <a:pPr algn="just"/>
            <a:r>
              <a:rPr lang="pl-PL" sz="1600" dirty="0" err="1" smtClean="0">
                <a:solidFill>
                  <a:srgbClr val="7030A0"/>
                </a:solidFill>
              </a:rPr>
              <a:t>Wp</a:t>
            </a:r>
            <a:r>
              <a:rPr lang="pl-PL" sz="1600" dirty="0" smtClean="0"/>
              <a:t> - kwota pomocy.</a:t>
            </a:r>
            <a:endParaRPr lang="pl-PL" sz="1600" dirty="0"/>
          </a:p>
        </p:txBody>
      </p:sp>
      <p:sp>
        <p:nvSpPr>
          <p:cNvPr id="15" name="Strzałka w dół 14"/>
          <p:cNvSpPr/>
          <p:nvPr/>
        </p:nvSpPr>
        <p:spPr>
          <a:xfrm>
            <a:off x="137962" y="3006158"/>
            <a:ext cx="255373" cy="462256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393335" y="2885308"/>
            <a:ext cx="5044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/>
              <a:t>Zmniejszenie pomocy o kwotę odpowiadającą kwocie pomocy, która przysługiwałby na refundację kosztów poniesionych z naruszeniem</a:t>
            </a:r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6985688" y="4640488"/>
            <a:ext cx="492622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sz="1600" dirty="0" smtClean="0"/>
              <a:t> wskaźnik, którego wysokość jest współmierna do charakteru i wagi niezgodności;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sz="1600" dirty="0"/>
              <a:t> </a:t>
            </a:r>
            <a:r>
              <a:rPr lang="pl-PL" sz="1600" dirty="0" smtClean="0"/>
              <a:t>niezgodność taka sama, jak wcześniej stwierdzona </a:t>
            </a:r>
            <a:br>
              <a:rPr lang="pl-PL" sz="1600" dirty="0" smtClean="0"/>
            </a:br>
            <a:r>
              <a:rPr lang="pl-PL" sz="1600" dirty="0" smtClean="0"/>
              <a:t>w ramach PROW 2014-2020 – zastosowanie najwyższego możliwego wskaźnika;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pl-PL" sz="1600" dirty="0"/>
              <a:t> </a:t>
            </a:r>
            <a:r>
              <a:rPr lang="pl-PL" sz="1600" dirty="0" smtClean="0"/>
              <a:t>kilka niezgodności – zmniejszenie z tytułu jednej niezgodności z najwyższym wskaźnikiem</a:t>
            </a:r>
            <a:r>
              <a:rPr lang="pl-PL" dirty="0" smtClean="0"/>
              <a:t>.</a:t>
            </a:r>
            <a:endParaRPr lang="pl-PL" dirty="0"/>
          </a:p>
        </p:txBody>
      </p:sp>
      <p:cxnSp>
        <p:nvCxnSpPr>
          <p:cNvPr id="19" name="Łącznik prosty ze strzałką 18"/>
          <p:cNvCxnSpPr/>
          <p:nvPr/>
        </p:nvCxnSpPr>
        <p:spPr>
          <a:xfrm>
            <a:off x="7908325" y="1375719"/>
            <a:ext cx="856734" cy="1234695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4097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149552"/>
              </p:ext>
            </p:extLst>
          </p:nvPr>
        </p:nvGraphicFramePr>
        <p:xfrm>
          <a:off x="1194487" y="1390256"/>
          <a:ext cx="9803026" cy="51595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9442"/>
                <a:gridCol w="5935909"/>
                <a:gridCol w="3267675"/>
              </a:tblGrid>
              <a:tr h="592095">
                <a:tc>
                  <a:txBody>
                    <a:bodyPr/>
                    <a:lstStyle/>
                    <a:p>
                      <a:r>
                        <a:rPr lang="pl-PL" dirty="0" smtClean="0"/>
                        <a:t>Lp.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Rodzaj niezgodności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Wskaźnik</a:t>
                      </a:r>
                      <a:r>
                        <a:rPr lang="pl-PL" baseline="0" dirty="0" smtClean="0"/>
                        <a:t> procentowy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Niedopełnienie obowiązku upublicznienia zapytania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100 %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Wybranie wykonawcy będącego podmiotem powiązanym osobowo lub kapitałowo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100%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3. 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Określenie dyskryminujących warunków udziału </a:t>
                      </a:r>
                      <a:br>
                        <a:rPr lang="pl-PL" dirty="0" smtClean="0"/>
                      </a:br>
                      <a:r>
                        <a:rPr lang="pl-PL" dirty="0" smtClean="0"/>
                        <a:t>w postępowaniu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5%,</a:t>
                      </a:r>
                      <a:r>
                        <a:rPr lang="pl-PL" baseline="0" dirty="0" smtClean="0"/>
                        <a:t> 10% lub 25%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4.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Niezgodność w zakresie wyboru najkorzystniejszej oferty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25% lub 100 %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Niedozwolona zmiana umowy z wykonawcą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100 % kosztów kwalifikowalnych zmniejszenia lub zwiększenia zakresu świadczenia + 25% kosztów ostatecznego zakresu świadczenia</a:t>
                      </a:r>
                      <a:endParaRPr lang="pl-PL" dirty="0"/>
                    </a:p>
                  </a:txBody>
                  <a:tcPr/>
                </a:tc>
              </a:tr>
              <a:tr h="592095"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6.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Niedopełnienie obowiązku upublicznienia</a:t>
                      </a:r>
                      <a:r>
                        <a:rPr lang="pl-PL" baseline="0" dirty="0" smtClean="0"/>
                        <a:t> informacji o wyniku postępowania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5%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pole tekstowe 1"/>
          <p:cNvSpPr txBox="1"/>
          <p:nvPr/>
        </p:nvSpPr>
        <p:spPr>
          <a:xfrm>
            <a:off x="0" y="313038"/>
            <a:ext cx="12192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/>
              <a:t>PRZYKŁADOWE WSKAŹNIKI PROCENTOWE PRZYPISANE DO NIEZGODNOŚCI</a:t>
            </a:r>
            <a:endParaRPr lang="pl-PL" sz="3200" b="1" dirty="0"/>
          </a:p>
        </p:txBody>
      </p:sp>
    </p:spTree>
    <p:extLst>
      <p:ext uri="{BB962C8B-B14F-4D97-AF65-F5344CB8AC3E}">
        <p14:creationId xmlns:p14="http://schemas.microsoft.com/office/powerpoint/2010/main" val="4209923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49254" y="5048747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/>
              <a:t>Dziękuję za uwagę </a:t>
            </a:r>
            <a:r>
              <a:rPr lang="pl-PL" sz="3600" b="1" dirty="0" smtClean="0">
                <a:sym typeface="Wingdings" panose="05000000000000000000" pitchFamily="2" charset="2"/>
              </a:rPr>
              <a:t></a:t>
            </a:r>
            <a:endParaRPr lang="pl-PL" sz="36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12345" y="5760999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/>
              <a:t>Departament Rozwoju Obszarów Wiejskich</a:t>
            </a:r>
          </a:p>
          <a:p>
            <a:pPr algn="ctr"/>
            <a:r>
              <a:rPr lang="pl-PL" sz="2400" b="1" dirty="0" smtClean="0"/>
              <a:t>Urząd Marszałkowski Województwa Kujawsko-Pomorskiego</a:t>
            </a:r>
            <a:endParaRPr lang="pl-PL" sz="2400" b="1" dirty="0"/>
          </a:p>
        </p:txBody>
      </p:sp>
      <p:pic>
        <p:nvPicPr>
          <p:cNvPr id="4" name="Obraz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17255"/>
            <a:ext cx="1195387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az 4" descr="Leaderlog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085" y="217254"/>
            <a:ext cx="752452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542" y="217254"/>
            <a:ext cx="645602" cy="754063"/>
          </a:xfrm>
          <a:prstGeom prst="rect">
            <a:avLst/>
          </a:prstGeom>
        </p:spPr>
      </p:pic>
      <p:pic>
        <p:nvPicPr>
          <p:cNvPr id="7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2" b="5714"/>
          <a:stretch>
            <a:fillRect/>
          </a:stretch>
        </p:blipFill>
        <p:spPr bwMode="auto">
          <a:xfrm>
            <a:off x="10064771" y="217254"/>
            <a:ext cx="1338263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rostokąt 7"/>
          <p:cNvSpPr/>
          <p:nvPr/>
        </p:nvSpPr>
        <p:spPr>
          <a:xfrm>
            <a:off x="214184" y="1156037"/>
            <a:ext cx="118377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pl-PL" altLang="pl-PL" sz="1200" dirty="0">
                <a:solidFill>
                  <a:srgbClr val="365F91"/>
                </a:solidFill>
                <a:cs typeface="Times New Roman" pitchFamily="18" charset="0"/>
              </a:rPr>
              <a:t>„Europejski Fundusz Rolny na rzecz Rozwoju Obszarów Wiejskich: Europa inwestująca w obszary wiejskie”. Materiał opracowany przez Departament Rozwoju Obszarów Wiejskich </a:t>
            </a:r>
            <a:br>
              <a:rPr lang="pl-PL" altLang="pl-PL" sz="1200" dirty="0">
                <a:solidFill>
                  <a:srgbClr val="365F91"/>
                </a:solidFill>
                <a:cs typeface="Times New Roman" pitchFamily="18" charset="0"/>
              </a:rPr>
            </a:br>
            <a:r>
              <a:rPr lang="pl-PL" altLang="pl-PL" sz="1200" dirty="0">
                <a:solidFill>
                  <a:srgbClr val="365F91"/>
                </a:solidFill>
                <a:cs typeface="Times New Roman" pitchFamily="18" charset="0"/>
              </a:rPr>
              <a:t>Urząd Marszałkowski Województwa Kujawsko-Pomorskiego. Instytucja Zarządzająca PROW 2014-2020 – Minister Rolnictwa i Rozwoju Wsi.        </a:t>
            </a:r>
          </a:p>
          <a:p>
            <a:pPr algn="ctr" eaLnBrk="0" hangingPunct="0"/>
            <a:r>
              <a:rPr lang="pl-PL" altLang="pl-PL" sz="1200" dirty="0">
                <a:solidFill>
                  <a:srgbClr val="365F91"/>
                </a:solidFill>
                <a:cs typeface="Times New Roman" pitchFamily="18" charset="0"/>
              </a:rPr>
              <a:t>Materiał współfinansowany ze środków Unii Europejskiej w ramach Pomocy Technicznej Programu Rozwoju Obszarów Wiejskich na lata 2014-2020.</a:t>
            </a:r>
            <a:endParaRPr lang="pl-PL" altLang="pl-PL" sz="1200" dirty="0"/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693" y="1952164"/>
            <a:ext cx="3030662" cy="303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9527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1461</TotalTime>
  <Words>1139</Words>
  <Application>Microsoft Office PowerPoint</Application>
  <PresentationFormat>Panoramiczny</PresentationFormat>
  <Paragraphs>161</Paragraphs>
  <Slides>16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Wingdings</vt:lpstr>
      <vt:lpstr>Motyw pakietu Office</vt:lpstr>
      <vt:lpstr>Prezentacja programu PowerPoint</vt:lpstr>
      <vt:lpstr>PODSTAWA PRAWNA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Ilona Bruchwałd</dc:creator>
  <cp:lastModifiedBy>Ilona Bruchwałd</cp:lastModifiedBy>
  <cp:revision>136</cp:revision>
  <dcterms:created xsi:type="dcterms:W3CDTF">2017-04-14T08:10:16Z</dcterms:created>
  <dcterms:modified xsi:type="dcterms:W3CDTF">2017-04-28T11:14:20Z</dcterms:modified>
</cp:coreProperties>
</file>