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8"/>
  </p:notesMasterIdLst>
  <p:sldIdLst>
    <p:sldId id="256" r:id="rId2"/>
    <p:sldId id="294" r:id="rId3"/>
    <p:sldId id="304" r:id="rId4"/>
    <p:sldId id="306" r:id="rId5"/>
    <p:sldId id="318" r:id="rId6"/>
    <p:sldId id="305" r:id="rId7"/>
    <p:sldId id="307" r:id="rId8"/>
    <p:sldId id="308" r:id="rId9"/>
    <p:sldId id="310" r:id="rId10"/>
    <p:sldId id="317" r:id="rId11"/>
    <p:sldId id="312" r:id="rId12"/>
    <p:sldId id="315" r:id="rId13"/>
    <p:sldId id="319" r:id="rId14"/>
    <p:sldId id="314" r:id="rId15"/>
    <p:sldId id="311" r:id="rId16"/>
    <p:sldId id="279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EBD953"/>
    <a:srgbClr val="E5DB59"/>
    <a:srgbClr val="E8E555"/>
    <a:srgbClr val="CCFF33"/>
    <a:srgbClr val="66FFCC"/>
    <a:srgbClr val="99FF66"/>
    <a:srgbClr val="99CCFF"/>
    <a:srgbClr val="FFFF99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BBA92-7C61-476C-8CBD-597F1C2908F3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BB44-BF30-46B5-B616-E557F72BD86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3340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1232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806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9652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2285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88635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819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5260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4405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547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7595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13763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58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60770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76062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0BB44-BF30-46B5-B616-E557F72BD862}" type="slidenum">
              <a:rPr lang="pl-PL" smtClean="0"/>
              <a:pPr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560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367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308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762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743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1993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6868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3054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819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039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6773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5030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CCE8A-8310-4564-ADBE-D06881B77587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1AB11-B0CC-4F0D-A612-47BED0B4AD1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68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5.jp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7899"/>
            <a:ext cx="945950" cy="596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5" descr="Leader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641" y="185018"/>
            <a:ext cx="598315" cy="599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7899"/>
            <a:ext cx="510886" cy="596715"/>
          </a:xfrm>
          <a:prstGeom prst="rect">
            <a:avLst/>
          </a:prstGeom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2" b="5714"/>
          <a:stretch>
            <a:fillRect/>
          </a:stretch>
        </p:blipFill>
        <p:spPr bwMode="auto">
          <a:xfrm>
            <a:off x="7789417" y="182801"/>
            <a:ext cx="1024541" cy="604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317015" y="935378"/>
            <a:ext cx="849694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pl-PL" altLang="pl-PL" sz="800" dirty="0">
                <a:latin typeface="Century Gothic" panose="020B0502020202020204" pitchFamily="34" charset="0"/>
                <a:cs typeface="Arial" panose="020B0604020202020204" pitchFamily="34" charset="0"/>
              </a:rPr>
              <a:t>„Europejski Fundusz Rolny na rzecz Rozwoju Obszarów Wiejskich: Europa inwestująca w obszary wiejskie</a:t>
            </a:r>
            <a:r>
              <a:rPr lang="pl-PL" altLang="pl-PL" sz="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”. Materiał </a:t>
            </a:r>
            <a:r>
              <a:rPr lang="pl-PL" altLang="pl-PL" sz="800" dirty="0">
                <a:latin typeface="Century Gothic" panose="020B0502020202020204" pitchFamily="34" charset="0"/>
                <a:cs typeface="Arial" panose="020B0604020202020204" pitchFamily="34" charset="0"/>
              </a:rPr>
              <a:t>opracowany przez Departament Rozwoju Obszarów Wiejskich – </a:t>
            </a:r>
            <a:r>
              <a:rPr lang="pl-PL" altLang="pl-PL" sz="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Urząd </a:t>
            </a:r>
            <a:r>
              <a:rPr lang="pl-PL" altLang="pl-PL" sz="800" dirty="0">
                <a:latin typeface="Century Gothic" panose="020B0502020202020204" pitchFamily="34" charset="0"/>
                <a:cs typeface="Arial" panose="020B0604020202020204" pitchFamily="34" charset="0"/>
              </a:rPr>
              <a:t>Marszałkowski Województwa Kujawsko-Pomorskiego. Instytucja Zarządzająca </a:t>
            </a:r>
            <a:r>
              <a:rPr lang="pl-PL" altLang="pl-PL" sz="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PROW 2014-2020 </a:t>
            </a:r>
            <a:r>
              <a:rPr lang="pl-PL" altLang="pl-PL" sz="800" dirty="0">
                <a:latin typeface="Century Gothic" panose="020B0502020202020204" pitchFamily="34" charset="0"/>
                <a:cs typeface="Arial" panose="020B0604020202020204" pitchFamily="34" charset="0"/>
              </a:rPr>
              <a:t>– Minister Rolnictwa i Rozwoju Wsi. </a:t>
            </a:r>
            <a:r>
              <a:rPr lang="pl-PL" altLang="pl-PL" sz="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Materiał </a:t>
            </a:r>
            <a:r>
              <a:rPr lang="pl-PL" altLang="pl-PL" sz="800" dirty="0">
                <a:latin typeface="Century Gothic" panose="020B0502020202020204" pitchFamily="34" charset="0"/>
                <a:cs typeface="Arial" panose="020B0604020202020204" pitchFamily="34" charset="0"/>
              </a:rPr>
              <a:t>współfinansowany ze środków Unii Europejskiej w ramach Pomocy Technicznej Programu Rozwoju Obszarów Wiejskich na lata 2014-2020</a:t>
            </a:r>
            <a:r>
              <a:rPr lang="pl-PL" altLang="pl-PL" sz="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  <a:endParaRPr lang="pl-PL" altLang="pl-PL" sz="8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 eaLnBrk="0" hangingPunct="0"/>
            <a:r>
              <a:rPr lang="pl-PL" altLang="pl-PL" sz="1000" b="1" dirty="0" smtClean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</a:t>
            </a:r>
            <a:endParaRPr lang="pl-PL" altLang="pl-PL" sz="1000" b="1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0" y="4653136"/>
            <a:ext cx="913043" cy="1147391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1413494" y="4934061"/>
            <a:ext cx="72650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z wyłączeniem:</a:t>
            </a: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projektów grantowych oraz podejmowania działalności gospodarczej</a:t>
            </a:r>
            <a:endParaRPr lang="pl-PL" sz="16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951062" y="6026492"/>
            <a:ext cx="14579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200" b="1" dirty="0"/>
              <a:t>Toruń, 09.05.2017 r.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67544" y="2530695"/>
            <a:ext cx="8226195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Działanie:</a:t>
            </a:r>
          </a:p>
          <a:p>
            <a:r>
              <a:rPr lang="pl-PL" sz="15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19</a:t>
            </a:r>
            <a:r>
              <a:rPr lang="pl-PL" sz="15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pl-PL" sz="15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Wsparcie dla rozwoju lokalnego w ramach inicjatywy LEADER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52390" y="3324182"/>
            <a:ext cx="8226195" cy="7386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pl-PL" sz="1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Poddziałanie</a:t>
            </a:r>
            <a:r>
              <a:rPr lang="pl-PL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</a:t>
            </a:r>
          </a:p>
          <a:p>
            <a:r>
              <a:rPr lang="pl-PL" sz="15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19.2</a:t>
            </a:r>
            <a:r>
              <a:rPr lang="pl-PL" sz="15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Wsparcie na wdrażanie </a:t>
            </a:r>
            <a:r>
              <a:rPr lang="pl-PL" sz="15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operacji</a:t>
            </a:r>
          </a:p>
          <a:p>
            <a:r>
              <a:rPr lang="pl-PL" sz="15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5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ramach strategii rozwoju lokalnego kierowanego przez społeczność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52388" y="1815290"/>
            <a:ext cx="8226195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Umowa o przyznaniu pomocy – </a:t>
            </a:r>
            <a:r>
              <a:rPr lang="pl-PL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wybrane elementy</a:t>
            </a:r>
          </a:p>
        </p:txBody>
      </p:sp>
    </p:spTree>
    <p:extLst>
      <p:ext uri="{BB962C8B-B14F-4D97-AF65-F5344CB8AC3E}">
        <p14:creationId xmlns:p14="http://schemas.microsoft.com/office/powerpoint/2010/main" val="111296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ole tekstowe 24"/>
          <p:cNvSpPr txBox="1"/>
          <p:nvPr/>
        </p:nvSpPr>
        <p:spPr>
          <a:xfrm>
            <a:off x="465158" y="298739"/>
            <a:ext cx="3492388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Postanowienia ogólne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465158" y="1815654"/>
            <a:ext cx="4770530" cy="615553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zestawieniu </a:t>
            </a:r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rzeczowo-finansowym </a:t>
            </a:r>
            <a:r>
              <a:rPr lang="pl-PL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operacji, stanowiącym </a:t>
            </a:r>
            <a:r>
              <a:rPr lang="pl-PL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załącznik nr 1 do umowy</a:t>
            </a:r>
          </a:p>
        </p:txBody>
      </p:sp>
      <p:sp>
        <p:nvSpPr>
          <p:cNvPr id="32" name="pole tekstowe 31"/>
          <p:cNvSpPr txBox="1"/>
          <p:nvPr/>
        </p:nvSpPr>
        <p:spPr>
          <a:xfrm>
            <a:off x="5737010" y="1814163"/>
            <a:ext cx="2965211" cy="615553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ctr"/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biznesplanie</a:t>
            </a:r>
          </a:p>
          <a:p>
            <a:pPr algn="ctr" fontAlgn="ctr"/>
            <a:r>
              <a:rPr lang="pl-PL" sz="1400" b="1" dirty="0">
                <a:solidFill>
                  <a:schemeClr val="tx1"/>
                </a:solidFill>
                <a:cs typeface="Times New Roman" pitchFamily="18" charset="0"/>
              </a:rPr>
              <a:t>w</a:t>
            </a:r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 przypadku operacji w zakresie:</a:t>
            </a:r>
          </a:p>
        </p:txBody>
      </p:sp>
      <p:sp>
        <p:nvSpPr>
          <p:cNvPr id="23" name="pole tekstowe 22"/>
          <p:cNvSpPr txBox="1"/>
          <p:nvPr/>
        </p:nvSpPr>
        <p:spPr>
          <a:xfrm>
            <a:off x="476025" y="949132"/>
            <a:ext cx="8226195" cy="5539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15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Beneficjent zobowiązany jest realizacji operacji w jednym etapie/ dwóch </a:t>
            </a:r>
            <a:r>
              <a:rPr lang="pl-PL" sz="15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etapach, której </a:t>
            </a:r>
            <a:r>
              <a:rPr lang="pl-PL" sz="15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zakres rzeczowy i finansowy </a:t>
            </a:r>
            <a:r>
              <a:rPr lang="pl-PL" sz="15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określono w</a:t>
            </a:r>
          </a:p>
        </p:txBody>
      </p:sp>
      <p:sp>
        <p:nvSpPr>
          <p:cNvPr id="42" name="pole tekstowe 41"/>
          <p:cNvSpPr txBox="1"/>
          <p:nvPr/>
        </p:nvSpPr>
        <p:spPr>
          <a:xfrm>
            <a:off x="1475656" y="3862748"/>
            <a:ext cx="5870902" cy="58477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ctr"/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rozwoju przedsiębiorczości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(…), przez </a:t>
            </a:r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rozwijanie działalności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gospodarczej</a:t>
            </a:r>
            <a:endParaRPr lang="pl-PL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3" name="pole tekstowe 42"/>
          <p:cNvSpPr txBox="1"/>
          <p:nvPr/>
        </p:nvSpPr>
        <p:spPr>
          <a:xfrm>
            <a:off x="1475656" y="3001569"/>
            <a:ext cx="5856614" cy="58477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ctr"/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rozwoju przedsiębiorczości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(…), przez </a:t>
            </a:r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tworzenie lub rozwój inkubatorów przetwórstwa lokalnego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produktów </a:t>
            </a:r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rolnych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(…)</a:t>
            </a:r>
            <a:endParaRPr lang="pl-PL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2" name="pole tekstowe 91"/>
          <p:cNvSpPr txBox="1"/>
          <p:nvPr/>
        </p:nvSpPr>
        <p:spPr>
          <a:xfrm>
            <a:off x="5232955" y="1694515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smtClean="0"/>
              <a:t>+</a:t>
            </a:r>
            <a:endParaRPr lang="pl-PL" sz="4800" b="1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1487890" y="4697310"/>
            <a:ext cx="5844380" cy="58477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wspierania </a:t>
            </a:r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współpracy miedzy podmiotami wykonującymi działalność gospodarczą na obszarze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wiejskim </a:t>
            </a:r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objętym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LSR</a:t>
            </a:r>
            <a:r>
              <a:rPr lang="pl-PL" sz="1600" dirty="0" smtClean="0">
                <a:solidFill>
                  <a:schemeClr val="tx1"/>
                </a:solidFill>
              </a:rPr>
              <a:t> </a:t>
            </a:r>
            <a:endParaRPr lang="pl-PL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4" name="pole tekstowe 33"/>
          <p:cNvSpPr txBox="1"/>
          <p:nvPr/>
        </p:nvSpPr>
        <p:spPr>
          <a:xfrm>
            <a:off x="1475656" y="5531872"/>
            <a:ext cx="5830880" cy="830997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600" b="1" dirty="0">
                <a:solidFill>
                  <a:schemeClr val="tx1"/>
                </a:solidFill>
                <a:cs typeface="Times New Roman" pitchFamily="18" charset="0"/>
              </a:rPr>
              <a:t>rozwoju rynków zbytu produktów i usług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lokalnych (z wyłączeniem budowy lub modernizacji targowisk, objętych działaniem podstawowe usługi i odnowa wsi na obszarach wiejskich)</a:t>
            </a:r>
            <a:endParaRPr lang="pl-PL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6" name="Strzałka w dół 35"/>
          <p:cNvSpPr/>
          <p:nvPr/>
        </p:nvSpPr>
        <p:spPr>
          <a:xfrm>
            <a:off x="2084010" y="1538459"/>
            <a:ext cx="183734" cy="278297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5" name="Łącznik łamany 4"/>
          <p:cNvCxnSpPr/>
          <p:nvPr/>
        </p:nvCxnSpPr>
        <p:spPr>
          <a:xfrm rot="5400000">
            <a:off x="7085624" y="2663251"/>
            <a:ext cx="877354" cy="384061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łamany 6"/>
          <p:cNvCxnSpPr>
            <a:endCxn id="42" idx="3"/>
          </p:cNvCxnSpPr>
          <p:nvPr/>
        </p:nvCxnSpPr>
        <p:spPr>
          <a:xfrm rot="5400000">
            <a:off x="6769014" y="3007262"/>
            <a:ext cx="1725418" cy="570330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łamany 8"/>
          <p:cNvCxnSpPr>
            <a:endCxn id="28" idx="3"/>
          </p:cNvCxnSpPr>
          <p:nvPr/>
        </p:nvCxnSpPr>
        <p:spPr>
          <a:xfrm rot="5400000">
            <a:off x="6444437" y="3317552"/>
            <a:ext cx="2559980" cy="784313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łamany 10"/>
          <p:cNvCxnSpPr>
            <a:endCxn id="34" idx="3"/>
          </p:cNvCxnSpPr>
          <p:nvPr/>
        </p:nvCxnSpPr>
        <p:spPr>
          <a:xfrm rot="5400000">
            <a:off x="6047189" y="3675951"/>
            <a:ext cx="3530768" cy="1012073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553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2" grpId="0" animBg="1"/>
      <p:bldP spid="42" grpId="0" animBg="1"/>
      <p:bldP spid="43" grpId="0" animBg="1"/>
      <p:bldP spid="92" grpId="0"/>
      <p:bldP spid="28" grpId="0" animBg="1"/>
      <p:bldP spid="34" grpId="0" animBg="1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448743" y="1087829"/>
            <a:ext cx="8190138" cy="630942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</a:t>
            </a: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ależy osiągnąć</a:t>
            </a:r>
          </a:p>
          <a:p>
            <a:pPr algn="ctr"/>
            <a:endParaRPr lang="pl-PL" sz="3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nie </a:t>
            </a:r>
            <a:r>
              <a:rPr lang="pl-PL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później niż </a:t>
            </a: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do dnia złożenia wniosku o płatność końcową</a:t>
            </a:r>
          </a:p>
        </p:txBody>
      </p:sp>
      <p:sp>
        <p:nvSpPr>
          <p:cNvPr id="23" name="pole tekstowe 22"/>
          <p:cNvSpPr txBox="1"/>
          <p:nvPr/>
        </p:nvSpPr>
        <p:spPr>
          <a:xfrm>
            <a:off x="1844889" y="232855"/>
            <a:ext cx="6796902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CEL OPERACJI   oraz   WSKAŹNIKI   jego realizacji</a:t>
            </a:r>
          </a:p>
        </p:txBody>
      </p:sp>
      <p:sp>
        <p:nvSpPr>
          <p:cNvPr id="43" name="pole tekstowe 42"/>
          <p:cNvSpPr txBox="1"/>
          <p:nvPr/>
        </p:nvSpPr>
        <p:spPr>
          <a:xfrm>
            <a:off x="5441430" y="3993118"/>
            <a:ext cx="3193095" cy="307777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400" b="1" dirty="0">
                <a:solidFill>
                  <a:schemeClr val="tx1"/>
                </a:solidFill>
                <a:cs typeface="Times New Roman" pitchFamily="18" charset="0"/>
              </a:rPr>
              <a:t>nie później niż do dnia 31 grudnia 2022 r. </a:t>
            </a:r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         </a:t>
            </a:r>
            <a:endParaRPr lang="pl-PL" sz="1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1628824" y="2799608"/>
            <a:ext cx="7010056" cy="58477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z zastrzeżeniem zachowania terminów przewidzianych na zakończenie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realizacji operacji i złożenie wniosku o płatność końcową</a:t>
            </a:r>
          </a:p>
        </p:txBody>
      </p:sp>
      <p:sp>
        <p:nvSpPr>
          <p:cNvPr id="34" name="pole tekstowe 33"/>
          <p:cNvSpPr txBox="1"/>
          <p:nvPr/>
        </p:nvSpPr>
        <p:spPr>
          <a:xfrm>
            <a:off x="1624469" y="3982858"/>
            <a:ext cx="3517611" cy="307777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400" b="1" dirty="0">
                <a:solidFill>
                  <a:schemeClr val="tx1"/>
                </a:solidFill>
                <a:cs typeface="Times New Roman" pitchFamily="18" charset="0"/>
              </a:rPr>
              <a:t>m</a:t>
            </a:r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aksymalnie 2 lata od </a:t>
            </a:r>
            <a:r>
              <a:rPr lang="pl-PL" sz="1400" b="1" dirty="0">
                <a:solidFill>
                  <a:schemeClr val="tx1"/>
                </a:solidFill>
                <a:cs typeface="Times New Roman" pitchFamily="18" charset="0"/>
              </a:rPr>
              <a:t>dnia zawarcia </a:t>
            </a:r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umowy  </a:t>
            </a:r>
            <a:endParaRPr lang="pl-PL" sz="1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6" name="Strzałka w dół 35"/>
          <p:cNvSpPr/>
          <p:nvPr/>
        </p:nvSpPr>
        <p:spPr>
          <a:xfrm>
            <a:off x="4435800" y="701004"/>
            <a:ext cx="216024" cy="318786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3" y="2736944"/>
            <a:ext cx="1030406" cy="1294878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</a:ln>
        </p:spPr>
      </p:pic>
      <p:cxnSp>
        <p:nvCxnSpPr>
          <p:cNvPr id="4" name="Łącznik prosty ze strzałką 3"/>
          <p:cNvCxnSpPr>
            <a:stCxn id="28" idx="2"/>
            <a:endCxn id="34" idx="0"/>
          </p:cNvCxnSpPr>
          <p:nvPr/>
        </p:nvCxnSpPr>
        <p:spPr>
          <a:xfrm flipH="1">
            <a:off x="3383275" y="3384383"/>
            <a:ext cx="1750577" cy="59847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>
            <a:stCxn id="28" idx="2"/>
            <a:endCxn id="43" idx="0"/>
          </p:cNvCxnSpPr>
          <p:nvPr/>
        </p:nvCxnSpPr>
        <p:spPr>
          <a:xfrm>
            <a:off x="5133852" y="3384383"/>
            <a:ext cx="1904126" cy="60873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ole tekstowe 26"/>
          <p:cNvSpPr txBox="1"/>
          <p:nvPr/>
        </p:nvSpPr>
        <p:spPr>
          <a:xfrm>
            <a:off x="448743" y="2038817"/>
            <a:ext cx="8190137" cy="532273"/>
          </a:xfrm>
          <a:prstGeom prst="rect">
            <a:avLst/>
          </a:prstGeom>
          <a:solidFill>
            <a:srgbClr val="0070C0"/>
          </a:solidFill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ctr"/>
            <a:r>
              <a:rPr lang="pl-PL" sz="1400" b="1" dirty="0">
                <a:solidFill>
                  <a:schemeClr val="bg1"/>
                </a:solidFill>
                <a:cs typeface="Times New Roman" pitchFamily="18" charset="0"/>
              </a:rPr>
              <a:t>a</a:t>
            </a:r>
            <a:r>
              <a:rPr lang="pl-PL" sz="1400" b="1" dirty="0" smtClean="0">
                <a:solidFill>
                  <a:schemeClr val="bg1"/>
                </a:solidFill>
                <a:cs typeface="Times New Roman" pitchFamily="18" charset="0"/>
              </a:rPr>
              <a:t> w przypadku , gdy Beneficjent został wezwany  przez ZW do usunięcia braków </a:t>
            </a:r>
            <a:r>
              <a:rPr lang="pl-PL" sz="1000" b="1" dirty="0" smtClean="0">
                <a:solidFill>
                  <a:schemeClr val="bg1"/>
                </a:solidFill>
                <a:cs typeface="Times New Roman" pitchFamily="18" charset="0"/>
              </a:rPr>
              <a:t>(2 wezwania / 14 dni na uzupełnienie),  </a:t>
            </a:r>
            <a:r>
              <a:rPr lang="pl-PL" sz="1400" b="1" dirty="0" smtClean="0">
                <a:solidFill>
                  <a:schemeClr val="bg1"/>
                </a:solidFill>
                <a:cs typeface="Times New Roman" pitchFamily="18" charset="0"/>
              </a:rPr>
              <a:t>nie później niż w terminie przewidzianym na uzupełnienie tych braków.</a:t>
            </a:r>
            <a:endParaRPr lang="pl-PL" sz="14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26" y="4825239"/>
            <a:ext cx="702541" cy="1039760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43" y="83204"/>
            <a:ext cx="1268647" cy="953112"/>
          </a:xfrm>
          <a:prstGeom prst="rect">
            <a:avLst/>
          </a:prstGeom>
        </p:spPr>
      </p:pic>
      <p:sp>
        <p:nvSpPr>
          <p:cNvPr id="52" name="pole tekstowe 51"/>
          <p:cNvSpPr txBox="1"/>
          <p:nvPr/>
        </p:nvSpPr>
        <p:spPr>
          <a:xfrm>
            <a:off x="1637052" y="4825239"/>
            <a:ext cx="7010056" cy="1138773"/>
          </a:xfrm>
          <a:prstGeom prst="rect">
            <a:avLst/>
          </a:prstGeom>
          <a:solidFill>
            <a:srgbClr val="CCFF3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 osiągnięcie wskaźników realizacji celu operacji</a:t>
            </a:r>
          </a:p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uznaje się ich realizację</a:t>
            </a:r>
          </a:p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</a:t>
            </a:r>
            <a:r>
              <a:rPr lang="pl-PL" sz="2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5% </a:t>
            </a:r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odchyleniem</a:t>
            </a:r>
          </a:p>
        </p:txBody>
      </p:sp>
      <p:cxnSp>
        <p:nvCxnSpPr>
          <p:cNvPr id="33" name="Łącznik prosty ze strzałką 32"/>
          <p:cNvCxnSpPr>
            <a:stCxn id="29" idx="2"/>
            <a:endCxn id="27" idx="0"/>
          </p:cNvCxnSpPr>
          <p:nvPr/>
        </p:nvCxnSpPr>
        <p:spPr>
          <a:xfrm>
            <a:off x="4543812" y="1718771"/>
            <a:ext cx="0" cy="3200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62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43" grpId="0" animBg="1"/>
      <p:bldP spid="28" grpId="0" animBg="1"/>
      <p:bldP spid="34" grpId="0" animBg="1"/>
      <p:bldP spid="36" grpId="0" animBg="1"/>
      <p:bldP spid="27" grpId="0" animBg="1"/>
      <p:bldP spid="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467544" y="2056669"/>
            <a:ext cx="3528392" cy="1138773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</a:t>
            </a: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 dnia zawarcia umowy,</a:t>
            </a: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/>
            </a:r>
            <a:b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a w przypadku kosztów ogólnych od dnia 1 stycznia 2014 r.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467544" y="332656"/>
            <a:ext cx="8237062" cy="6155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PONIESIENIE KOSZTÓW KWALIFIKOWALNYCH,</a:t>
            </a:r>
            <a:b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stanowiących podstawę wyliczenia przysługującej Beneficjentowi pomocy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28241"/>
            <a:ext cx="1771392" cy="689356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020716"/>
            <a:ext cx="2079922" cy="696881"/>
          </a:xfrm>
          <a:prstGeom prst="rect">
            <a:avLst/>
          </a:prstGeom>
        </p:spPr>
      </p:pic>
      <p:sp>
        <p:nvSpPr>
          <p:cNvPr id="31" name="pole tekstowe 30"/>
          <p:cNvSpPr txBox="1"/>
          <p:nvPr/>
        </p:nvSpPr>
        <p:spPr>
          <a:xfrm>
            <a:off x="4355976" y="2084315"/>
            <a:ext cx="4344238" cy="892552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nie </a:t>
            </a:r>
            <a:r>
              <a:rPr lang="pl-PL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później niż do </a:t>
            </a: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dnia</a:t>
            </a:r>
          </a:p>
          <a:p>
            <a:pPr algn="ctr"/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złożenia </a:t>
            </a:r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wniosku o płatność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2915816" y="4328356"/>
            <a:ext cx="5774057" cy="738664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z zastrzeżeniem zachowania terminów przewidzianych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na zakończenie realizacji operacji i złożenie wniosku o płatność końcową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cs typeface="Times New Roman" pitchFamily="18" charset="0"/>
              </a:rPr>
              <a:t>(2 lata od zawarcia umowy i nie później niż do dnia 31 grudnia 2022 r.)</a:t>
            </a:r>
          </a:p>
        </p:txBody>
      </p:sp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720" y="3703854"/>
            <a:ext cx="1034584" cy="1363166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</a:ln>
        </p:spPr>
      </p:pic>
      <p:sp>
        <p:nvSpPr>
          <p:cNvPr id="49" name="Strzałka w dół 48"/>
          <p:cNvSpPr/>
          <p:nvPr/>
        </p:nvSpPr>
        <p:spPr>
          <a:xfrm>
            <a:off x="1259632" y="1735351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0" name="Strzałka w dół 49"/>
          <p:cNvSpPr/>
          <p:nvPr/>
        </p:nvSpPr>
        <p:spPr>
          <a:xfrm>
            <a:off x="7516459" y="1780783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7" name="pole tekstowe 66"/>
          <p:cNvSpPr txBox="1"/>
          <p:nvPr/>
        </p:nvSpPr>
        <p:spPr>
          <a:xfrm>
            <a:off x="2451601" y="5320277"/>
            <a:ext cx="4191732" cy="33855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Wymagana forma rozliczenia</a:t>
            </a:r>
            <a:endParaRPr lang="pl-PL" sz="16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75" name="pole tekstowe 74"/>
          <p:cNvSpPr txBox="1"/>
          <p:nvPr/>
        </p:nvSpPr>
        <p:spPr>
          <a:xfrm>
            <a:off x="450645" y="5928610"/>
            <a:ext cx="4464496" cy="707886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o 1 000,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00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 PLN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10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rozliczenie gotówkowe i bezgotówkowe</a:t>
            </a:r>
          </a:p>
        </p:txBody>
      </p:sp>
      <p:sp>
        <p:nvSpPr>
          <p:cNvPr id="81" name="pole tekstowe 80"/>
          <p:cNvSpPr txBox="1"/>
          <p:nvPr/>
        </p:nvSpPr>
        <p:spPr>
          <a:xfrm>
            <a:off x="5203172" y="5928611"/>
            <a:ext cx="3520083" cy="707886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powyżej 1 000,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>00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 PLN</a:t>
            </a:r>
            <a:r>
              <a:rPr lang="pl-PL" sz="10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wyłącznie bezgotówkowe</a:t>
            </a:r>
          </a:p>
        </p:txBody>
      </p:sp>
      <p:cxnSp>
        <p:nvCxnSpPr>
          <p:cNvPr id="83" name="Łącznik łamany 82"/>
          <p:cNvCxnSpPr>
            <a:stCxn id="67" idx="1"/>
          </p:cNvCxnSpPr>
          <p:nvPr/>
        </p:nvCxnSpPr>
        <p:spPr>
          <a:xfrm rot="10800000" flipV="1">
            <a:off x="2222037" y="5489554"/>
            <a:ext cx="229564" cy="439056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Łącznik łamany 84"/>
          <p:cNvCxnSpPr>
            <a:stCxn id="67" idx="3"/>
          </p:cNvCxnSpPr>
          <p:nvPr/>
        </p:nvCxnSpPr>
        <p:spPr>
          <a:xfrm>
            <a:off x="6643333" y="5489554"/>
            <a:ext cx="167774" cy="439056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/>
          <p:cNvSpPr txBox="1"/>
          <p:nvPr/>
        </p:nvSpPr>
        <p:spPr>
          <a:xfrm>
            <a:off x="4355976" y="3251685"/>
            <a:ext cx="4321160" cy="970800"/>
          </a:xfrm>
          <a:prstGeom prst="rect">
            <a:avLst/>
          </a:prstGeom>
          <a:solidFill>
            <a:srgbClr val="0070C0"/>
          </a:solidFill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ctr"/>
            <a:r>
              <a:rPr lang="pl-PL" sz="1400" b="1" dirty="0">
                <a:solidFill>
                  <a:schemeClr val="bg1"/>
                </a:solidFill>
                <a:cs typeface="Times New Roman" pitchFamily="18" charset="0"/>
              </a:rPr>
              <a:t>a</a:t>
            </a:r>
            <a:r>
              <a:rPr lang="pl-PL" sz="1400" b="1" dirty="0" smtClean="0">
                <a:solidFill>
                  <a:schemeClr val="bg1"/>
                </a:solidFill>
                <a:cs typeface="Times New Roman" pitchFamily="18" charset="0"/>
              </a:rPr>
              <a:t> w przypadku, gdy Beneficjent został wezwany  przez ZW do usunięcia braków </a:t>
            </a:r>
            <a:r>
              <a:rPr lang="pl-PL" sz="1000" b="1" dirty="0" smtClean="0">
                <a:solidFill>
                  <a:schemeClr val="bg1"/>
                </a:solidFill>
                <a:cs typeface="Times New Roman" pitchFamily="18" charset="0"/>
              </a:rPr>
              <a:t>(2 wezwania / 14 dni na uzupełnienie), </a:t>
            </a:r>
          </a:p>
          <a:p>
            <a:pPr algn="ctr" fontAlgn="ctr"/>
            <a:r>
              <a:rPr lang="pl-PL" sz="1400" b="1" dirty="0" smtClean="0">
                <a:solidFill>
                  <a:schemeClr val="bg1"/>
                </a:solidFill>
                <a:cs typeface="Times New Roman" pitchFamily="18" charset="0"/>
              </a:rPr>
              <a:t>nie później niż w terminie przewidzianym</a:t>
            </a:r>
          </a:p>
          <a:p>
            <a:pPr algn="ctr" fontAlgn="ctr"/>
            <a:r>
              <a:rPr lang="pl-PL" sz="1400" b="1" dirty="0" smtClean="0">
                <a:solidFill>
                  <a:schemeClr val="bg1"/>
                </a:solidFill>
                <a:cs typeface="Times New Roman" pitchFamily="18" charset="0"/>
              </a:rPr>
              <a:t>na uzupełnienie tych braków.</a:t>
            </a:r>
            <a:endParaRPr lang="pl-PL" sz="14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cxnSp>
        <p:nvCxnSpPr>
          <p:cNvPr id="22" name="Łącznik prosty ze strzałką 21"/>
          <p:cNvCxnSpPr/>
          <p:nvPr/>
        </p:nvCxnSpPr>
        <p:spPr>
          <a:xfrm>
            <a:off x="6444208" y="2931638"/>
            <a:ext cx="0" cy="3200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5" grpId="0" animBg="1"/>
      <p:bldP spid="49" grpId="0" animBg="1"/>
      <p:bldP spid="50" grpId="0" animBg="1"/>
      <p:bldP spid="67" grpId="0" animBg="1"/>
      <p:bldP spid="75" grpId="0" animBg="1"/>
      <p:bldP spid="81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113580" y="972173"/>
            <a:ext cx="6591025" cy="830997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Z wyodrębnionego rachunku bankowego,</a:t>
            </a: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mogą być wykonywane transakcje,</a:t>
            </a: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dotyczące tylko i wyłącznie realizowanej operacji.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467543" y="143133"/>
            <a:ext cx="8237062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ZALICZKA / WYPRZEDZJĄCE FINANSOWANIE (WF)</a:t>
            </a:r>
          </a:p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-- WYODRĘBNIONY RACHUNEK BANKOWY --</a:t>
            </a:r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2113580" y="1945165"/>
            <a:ext cx="6591025" cy="1077218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Weryfikacja wykonania zakresu rzeczowego operacji</a:t>
            </a: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zgodnie z umową, będzie prowadzona</a:t>
            </a: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 oparciu o transakcje przeprowadzone</a:t>
            </a:r>
          </a:p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z wyodrębnionego rachunku.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726" y="1058422"/>
            <a:ext cx="1411262" cy="1773486"/>
          </a:xfrm>
          <a:prstGeom prst="rect">
            <a:avLst/>
          </a:prstGeom>
        </p:spPr>
      </p:pic>
      <p:sp>
        <p:nvSpPr>
          <p:cNvPr id="24" name="pole tekstowe 23"/>
          <p:cNvSpPr txBox="1"/>
          <p:nvPr/>
        </p:nvSpPr>
        <p:spPr>
          <a:xfrm>
            <a:off x="478726" y="3164378"/>
            <a:ext cx="8237062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ZALICZKA / WYPRZEDZJĄCE FINANSOWANIE</a:t>
            </a:r>
          </a:p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-- ROZLICZENIE--</a:t>
            </a:r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2113579" y="4020230"/>
            <a:ext cx="6591025" cy="830997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Odsetki naliczone od zaliczki/WF od dnia wpływu tych środków na rachunek, podlegają rozliczeniu we wniosku o płatność lub zwrotowi na rachunek bankowy wskazany przez ARiMR.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pole tekstowe 26"/>
          <p:cNvSpPr txBox="1"/>
          <p:nvPr/>
        </p:nvSpPr>
        <p:spPr>
          <a:xfrm>
            <a:off x="2113579" y="4988112"/>
            <a:ext cx="6591025" cy="584775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Rozliczenie zaliczki polega na pomniejszeniu kwoty pomocy do wypłaty, na warunkach wskazanych w umowie.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396" y="4350940"/>
            <a:ext cx="1411262" cy="1773486"/>
          </a:xfrm>
          <a:prstGeom prst="rect">
            <a:avLst/>
          </a:prstGeom>
        </p:spPr>
      </p:pic>
      <p:sp>
        <p:nvSpPr>
          <p:cNvPr id="30" name="pole tekstowe 29"/>
          <p:cNvSpPr txBox="1"/>
          <p:nvPr/>
        </p:nvSpPr>
        <p:spPr>
          <a:xfrm>
            <a:off x="2113579" y="5728118"/>
            <a:ext cx="6591025" cy="830997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Rozliczenie WF następuje przez pomniejszenie kwoty pomocy do wypłaty o kwotę stanowiącą udział krajowych środków publicznych </a:t>
            </a: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(36,37% kwoty pomocy).</a:t>
            </a:r>
            <a:endParaRPr lang="pl-PL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7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ole tekstowe 31"/>
          <p:cNvSpPr txBox="1"/>
          <p:nvPr/>
        </p:nvSpPr>
        <p:spPr>
          <a:xfrm>
            <a:off x="467544" y="332656"/>
            <a:ext cx="8237062" cy="6155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KOSZTY KWALIFIKOWALNE,</a:t>
            </a:r>
            <a:b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stanowiące podstawę wyliczenia przysługującej Beneficjentowi pomocy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46" y="1156332"/>
            <a:ext cx="1913310" cy="1081658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2627784" y="1156332"/>
            <a:ext cx="6076822" cy="2062103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Współfinansowanie kosztów kwalifikowalnych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operacji z innych środków publicznych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jest niedozwolone,</a:t>
            </a:r>
          </a:p>
          <a:p>
            <a:pPr algn="ctr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 w przypadku stwierdzenia takiego finansowania, kwotę kosztów kwalifikowalnych operacji, pomniejsza się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 wartość tych kosztów, które zostały sfinansowane z tych środków.</a:t>
            </a:r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172601"/>
            <a:ext cx="720080" cy="72008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79" y="2596546"/>
            <a:ext cx="470594" cy="780618"/>
          </a:xfrm>
          <a:prstGeom prst="rect">
            <a:avLst/>
          </a:prstGeom>
        </p:spPr>
      </p:pic>
      <p:sp>
        <p:nvSpPr>
          <p:cNvPr id="35" name="pole tekstowe 34"/>
          <p:cNvSpPr txBox="1"/>
          <p:nvPr/>
        </p:nvSpPr>
        <p:spPr>
          <a:xfrm>
            <a:off x="462446" y="3426558"/>
            <a:ext cx="8242160" cy="181588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Powyższe nie dotyczy:</a:t>
            </a:r>
          </a:p>
          <a:p>
            <a:pPr marL="285750" indent="-285750" fontAlgn="ctr">
              <a:buFont typeface="Wingdings" panose="05000000000000000000" pitchFamily="2" charset="2"/>
              <a:buChar char="ü"/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jednostek sektora finansów publicznych oraz</a:t>
            </a:r>
          </a:p>
          <a:p>
            <a:pPr marL="285750" indent="-285750" fontAlgn="ctr">
              <a:buFont typeface="Wingdings" panose="05000000000000000000" pitchFamily="2" charset="2"/>
              <a:buChar char="ü"/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organizacji pożytku publicznego, będących organizacjami pozarządowymi,</a:t>
            </a:r>
          </a:p>
          <a:p>
            <a:pPr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just" fontAlgn="ctr">
              <a:defRPr/>
            </a:pPr>
            <a:r>
              <a:rPr lang="pl-PL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 przypadku, gdy wydatki współfinansowane przez EFRROW nie są współfinansowane w drodze wkładu z funduszy strukturalnych, Funduszu Spójności lub jakiegokolwiek innego unijnego instrumentu finansowego.</a:t>
            </a:r>
            <a:endParaRPr lang="pl-PL" sz="1600" b="1" dirty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54" y="2596546"/>
            <a:ext cx="470594" cy="780618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740" y="2596546"/>
            <a:ext cx="470594" cy="78061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15" y="5341229"/>
            <a:ext cx="914400" cy="1019556"/>
          </a:xfrm>
          <a:prstGeom prst="rect">
            <a:avLst/>
          </a:prstGeom>
        </p:spPr>
      </p:pic>
      <p:sp>
        <p:nvSpPr>
          <p:cNvPr id="40" name="pole tekstowe 39"/>
          <p:cNvSpPr txBox="1"/>
          <p:nvPr/>
        </p:nvSpPr>
        <p:spPr>
          <a:xfrm>
            <a:off x="1394027" y="5484449"/>
            <a:ext cx="7310580" cy="830997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Ponoszenie kosztów zatrudnienia pracownika, w związku z utworzeniem miejsca pracy w ramach operacji, wyklucza całkowicie możliwość finansowania tych kosztów z udziałem innych środków publicznych. </a:t>
            </a:r>
          </a:p>
        </p:txBody>
      </p:sp>
    </p:spTree>
    <p:extLst>
      <p:ext uri="{BB962C8B-B14F-4D97-AF65-F5344CB8AC3E}">
        <p14:creationId xmlns:p14="http://schemas.microsoft.com/office/powerpoint/2010/main" val="348502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1136889" y="2456390"/>
            <a:ext cx="6870221" cy="646331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nie </a:t>
            </a:r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</a:rPr>
              <a:t>później niż </a:t>
            </a: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do</a:t>
            </a:r>
          </a:p>
          <a:p>
            <a:pPr algn="ctr"/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ostatniego uzupełnienia wniosku </a:t>
            </a:r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</a:rPr>
              <a:t>o </a:t>
            </a: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płatność</a:t>
            </a:r>
            <a:endParaRPr lang="pl-PL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395536" y="980728"/>
            <a:ext cx="3870272" cy="11695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Opinie, zaświadczenia, uzgodnienia, pozwolenia lub decyzje, związane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realizacją operacji lub jej etapu</a:t>
            </a:r>
          </a:p>
          <a:p>
            <a:pPr algn="ctr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należy uzyskać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Strzałka w dół 35"/>
          <p:cNvSpPr/>
          <p:nvPr/>
        </p:nvSpPr>
        <p:spPr>
          <a:xfrm>
            <a:off x="2260296" y="2168412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4639082" y="980728"/>
            <a:ext cx="3870272" cy="11695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Zamontowanie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oraz uruchomienie nabytych maszyn, urządzeń, infrastruktury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technicznej </a:t>
            </a:r>
            <a:r>
              <a:rPr lang="pl-PL" sz="1000" dirty="0">
                <a:solidFill>
                  <a:schemeClr val="tx1"/>
                </a:solidFill>
                <a:latin typeface="Century Gothic" panose="020B0502020202020204" pitchFamily="34" charset="0"/>
              </a:rPr>
              <a:t>(jeżeli dotyczy</a:t>
            </a:r>
            <a:r>
              <a:rPr lang="pl-PL" sz="10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)</a:t>
            </a:r>
            <a:endParaRPr lang="pl-PL" sz="10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powinno nastąpić 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Strzałka w dół 30"/>
          <p:cNvSpPr/>
          <p:nvPr/>
        </p:nvSpPr>
        <p:spPr>
          <a:xfrm>
            <a:off x="6585044" y="2168412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2242820" y="204241"/>
            <a:ext cx="4191732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58381" y="4530904"/>
            <a:ext cx="5653779" cy="15081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Utworzenie, w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przeliczeniu na pełne etaty średnioroczne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zadeklarowanych miejsc pracy,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odniesieniu do momentu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bazowego,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wynoszącego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określoną liczbą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etatów</a:t>
            </a:r>
          </a:p>
          <a:p>
            <a:pPr algn="ctr"/>
            <a:r>
              <a:rPr lang="pl-PL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(jeżeli dotyczy)</a:t>
            </a:r>
          </a:p>
          <a:p>
            <a:pPr algn="ctr"/>
            <a:endParaRPr lang="pl-PL" sz="16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" name="Łącznik prosty 3"/>
          <p:cNvCxnSpPr/>
          <p:nvPr/>
        </p:nvCxnSpPr>
        <p:spPr>
          <a:xfrm>
            <a:off x="0" y="3329454"/>
            <a:ext cx="91440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/>
          <p:cNvSpPr txBox="1"/>
          <p:nvPr/>
        </p:nvSpPr>
        <p:spPr>
          <a:xfrm>
            <a:off x="1136888" y="3556188"/>
            <a:ext cx="6870221" cy="646331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</a:rPr>
              <a:t>najpóźniej </a:t>
            </a: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do</a:t>
            </a:r>
            <a:b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dnia </a:t>
            </a:r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</a:rPr>
              <a:t>złożenia wniosku o płatność końcową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6277106" y="4524699"/>
            <a:ext cx="2232248" cy="12618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zatrudnienia osób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grupy </a:t>
            </a:r>
            <a:r>
              <a:rPr lang="pl-PL" sz="1600" b="1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defaworyzowanej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(jeżeli </a:t>
            </a:r>
            <a:r>
              <a:rPr lang="pl-PL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dotyczy)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6" name="Strzałka w dół 25"/>
          <p:cNvSpPr/>
          <p:nvPr/>
        </p:nvSpPr>
        <p:spPr>
          <a:xfrm rot="10800000">
            <a:off x="2260296" y="4230021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Strzałka w dół 26"/>
          <p:cNvSpPr/>
          <p:nvPr/>
        </p:nvSpPr>
        <p:spPr>
          <a:xfrm rot="10800000">
            <a:off x="6585044" y="4228687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012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ole tekstowe 12"/>
          <p:cNvSpPr txBox="1"/>
          <p:nvPr/>
        </p:nvSpPr>
        <p:spPr>
          <a:xfrm>
            <a:off x="2242820" y="204241"/>
            <a:ext cx="4191732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67544" y="620688"/>
            <a:ext cx="8374340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KOSZTY KWALIFIKOWALNE,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muszą być poniesione z zachowaniem</a:t>
            </a:r>
            <a:b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zasad równego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traktowania, uczciwej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konkurencji i przejrzystości. 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3199283" y="1690052"/>
            <a:ext cx="3248917" cy="338554"/>
          </a:xfrm>
          <a:prstGeom prst="rect">
            <a:avLst/>
          </a:prstGeom>
          <a:noFill/>
          <a:ln w="28575"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itchFamily="18" charset="0"/>
              </a:rPr>
              <a:t>Co to oznacza w praktyce?</a:t>
            </a:r>
            <a:endParaRPr lang="pl-PL" sz="1600" dirty="0">
              <a:solidFill>
                <a:schemeClr val="tx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1535293"/>
            <a:ext cx="648072" cy="648072"/>
          </a:xfrm>
          <a:prstGeom prst="rect">
            <a:avLst/>
          </a:prstGeom>
        </p:spPr>
      </p:pic>
      <p:sp>
        <p:nvSpPr>
          <p:cNvPr id="19" name="pole tekstowe 18"/>
          <p:cNvSpPr txBox="1"/>
          <p:nvPr/>
        </p:nvSpPr>
        <p:spPr>
          <a:xfrm>
            <a:off x="462445" y="2293393"/>
            <a:ext cx="8379439" cy="1200329"/>
          </a:xfrm>
          <a:prstGeom prst="rect">
            <a:avLst/>
          </a:prstGeom>
          <a:noFill/>
          <a:ln w="28575"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200" b="1" dirty="0">
                <a:latin typeface="Century Gothic" panose="020B0502020202020204" pitchFamily="34" charset="0"/>
              </a:rPr>
              <a:t>Beneficjent </a:t>
            </a:r>
            <a:r>
              <a:rPr lang="pl-PL" sz="1200" b="1" dirty="0" smtClean="0">
                <a:latin typeface="Century Gothic" panose="020B0502020202020204" pitchFamily="34" charset="0"/>
              </a:rPr>
              <a:t>jest zobowiązany do </a:t>
            </a:r>
            <a:r>
              <a:rPr lang="pl-PL" sz="1200" b="1" dirty="0">
                <a:latin typeface="Century Gothic" panose="020B0502020202020204" pitchFamily="34" charset="0"/>
              </a:rPr>
              <a:t>ponoszenia kosztów kwalifikowalnych </a:t>
            </a:r>
            <a:r>
              <a:rPr lang="pl-PL" sz="1200" b="1" dirty="0" smtClean="0">
                <a:latin typeface="Century Gothic" panose="020B0502020202020204" pitchFamily="34" charset="0"/>
              </a:rPr>
              <a:t>operacji:</a:t>
            </a:r>
            <a:endParaRPr lang="pl-PL" sz="1200" b="1" dirty="0">
              <a:latin typeface="Century Gothic" panose="020B0502020202020204" pitchFamily="34" charset="0"/>
            </a:endParaRPr>
          </a:p>
          <a:p>
            <a:pPr marL="457189" indent="-457189" algn="just">
              <a:buFont typeface="+mj-lt"/>
              <a:buAutoNum type="arabicPeriod"/>
            </a:pPr>
            <a:r>
              <a:rPr lang="pl-PL" sz="1200" b="1" dirty="0">
                <a:latin typeface="Century Gothic" panose="020B0502020202020204" pitchFamily="34" charset="0"/>
              </a:rPr>
              <a:t>z</a:t>
            </a:r>
            <a:r>
              <a:rPr lang="pl-PL" sz="1200" b="1" dirty="0" smtClean="0">
                <a:latin typeface="Century Gothic" panose="020B0502020202020204" pitchFamily="34" charset="0"/>
              </a:rPr>
              <a:t>godnie z przepisami </a:t>
            </a:r>
            <a:r>
              <a:rPr lang="pl-PL" sz="1200" b="1" dirty="0">
                <a:latin typeface="Century Gothic" panose="020B0502020202020204" pitchFamily="34" charset="0"/>
              </a:rPr>
              <a:t>o zamówieniach publicznych, </a:t>
            </a:r>
          </a:p>
          <a:p>
            <a:pPr marL="457189" indent="-457189" algn="just">
              <a:buFont typeface="+mj-lt"/>
              <a:buAutoNum type="arabicPeriod"/>
            </a:pPr>
            <a:r>
              <a:rPr lang="pl-PL" sz="1200" b="1" dirty="0" smtClean="0">
                <a:latin typeface="Century Gothic" panose="020B0502020202020204" pitchFamily="34" charset="0"/>
              </a:rPr>
              <a:t>w </a:t>
            </a:r>
            <a:r>
              <a:rPr lang="pl-PL" sz="1200" b="1" dirty="0">
                <a:latin typeface="Century Gothic" panose="020B0502020202020204" pitchFamily="34" charset="0"/>
              </a:rPr>
              <a:t>przypadku gdy przepisy ustawy </a:t>
            </a:r>
            <a:r>
              <a:rPr lang="pl-PL" sz="1200" b="1" dirty="0" err="1">
                <a:latin typeface="Century Gothic" panose="020B0502020202020204" pitchFamily="34" charset="0"/>
              </a:rPr>
              <a:t>pzp</a:t>
            </a:r>
            <a:r>
              <a:rPr lang="pl-PL" sz="1200" b="1" dirty="0">
                <a:latin typeface="Century Gothic" panose="020B0502020202020204" pitchFamily="34" charset="0"/>
              </a:rPr>
              <a:t> nie </a:t>
            </a:r>
            <a:r>
              <a:rPr lang="pl-PL" sz="1200" b="1" dirty="0" smtClean="0">
                <a:latin typeface="Century Gothic" panose="020B0502020202020204" pitchFamily="34" charset="0"/>
              </a:rPr>
              <a:t>mają zastosowania</a:t>
            </a:r>
            <a:r>
              <a:rPr lang="pl-PL" sz="1200" b="1" dirty="0">
                <a:latin typeface="Century Gothic" panose="020B0502020202020204" pitchFamily="34" charset="0"/>
              </a:rPr>
              <a:t>, a wartość danego zadania    </a:t>
            </a:r>
            <a:r>
              <a:rPr lang="pl-PL" sz="1200" b="1" dirty="0" smtClean="0">
                <a:latin typeface="Century Gothic" panose="020B0502020202020204" pitchFamily="34" charset="0"/>
              </a:rPr>
              <a:t>ujętego</a:t>
            </a:r>
            <a:br>
              <a:rPr lang="pl-PL" sz="1200" b="1" dirty="0" smtClean="0">
                <a:latin typeface="Century Gothic" panose="020B0502020202020204" pitchFamily="34" charset="0"/>
              </a:rPr>
            </a:br>
            <a:r>
              <a:rPr lang="pl-PL" sz="1200" b="1" dirty="0" smtClean="0">
                <a:latin typeface="Century Gothic" panose="020B0502020202020204" pitchFamily="34" charset="0"/>
              </a:rPr>
              <a:t>w </a:t>
            </a:r>
            <a:r>
              <a:rPr lang="pl-PL" sz="1200" b="1" dirty="0">
                <a:latin typeface="Century Gothic" panose="020B0502020202020204" pitchFamily="34" charset="0"/>
              </a:rPr>
              <a:t>ZRF operacji przekracza 20 000 złotych netto</a:t>
            </a:r>
            <a:r>
              <a:rPr lang="pl-PL" sz="1200" b="1" dirty="0" smtClean="0">
                <a:latin typeface="Century Gothic" panose="020B0502020202020204" pitchFamily="34" charset="0"/>
              </a:rPr>
              <a:t>, zgodnie z zachowaniem konkurencyjnego </a:t>
            </a:r>
            <a:r>
              <a:rPr lang="pl-PL" sz="1200" b="1" dirty="0">
                <a:latin typeface="Century Gothic" panose="020B0502020202020204" pitchFamily="34" charset="0"/>
              </a:rPr>
              <a:t>trybu wyboru wykonawców poszczególnych zadań </a:t>
            </a:r>
            <a:r>
              <a:rPr lang="pl-PL" sz="1200" b="1" dirty="0" smtClean="0">
                <a:latin typeface="Century Gothic" panose="020B0502020202020204" pitchFamily="34" charset="0"/>
              </a:rPr>
              <a:t>ujętych w </a:t>
            </a:r>
            <a:r>
              <a:rPr lang="pl-PL" sz="1200" b="1" dirty="0">
                <a:latin typeface="Century Gothic" panose="020B0502020202020204" pitchFamily="34" charset="0"/>
              </a:rPr>
              <a:t>zestawieniu rzeczowo – finansowym </a:t>
            </a:r>
            <a:r>
              <a:rPr lang="pl-PL" sz="1200" b="1" dirty="0" smtClean="0">
                <a:latin typeface="Century Gothic" panose="020B0502020202020204" pitchFamily="34" charset="0"/>
              </a:rPr>
              <a:t>operacji,</a:t>
            </a:r>
            <a:br>
              <a:rPr lang="pl-PL" sz="1200" b="1" dirty="0" smtClean="0">
                <a:latin typeface="Century Gothic" panose="020B0502020202020204" pitchFamily="34" charset="0"/>
              </a:rPr>
            </a:br>
            <a:r>
              <a:rPr lang="pl-PL" sz="1200" b="1" dirty="0" smtClean="0">
                <a:latin typeface="Century Gothic" panose="020B0502020202020204" pitchFamily="34" charset="0"/>
              </a:rPr>
              <a:t>z </a:t>
            </a:r>
            <a:r>
              <a:rPr lang="pl-PL" sz="1200" b="1" dirty="0">
                <a:latin typeface="Century Gothic" panose="020B0502020202020204" pitchFamily="34" charset="0"/>
              </a:rPr>
              <a:t>wyłączeniem kosztów ogólnych poniesionych przed dniem zawarcia umowy. </a:t>
            </a:r>
          </a:p>
        </p:txBody>
      </p:sp>
      <p:pic>
        <p:nvPicPr>
          <p:cNvPr id="20" name="Obraz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60" y="3570968"/>
            <a:ext cx="374565" cy="577269"/>
          </a:xfrm>
          <a:prstGeom prst="rect">
            <a:avLst/>
          </a:prstGeom>
        </p:spPr>
      </p:pic>
      <p:sp>
        <p:nvSpPr>
          <p:cNvPr id="11" name="pole tekstowe 21"/>
          <p:cNvSpPr txBox="1"/>
          <p:nvPr/>
        </p:nvSpPr>
        <p:spPr>
          <a:xfrm>
            <a:off x="599725" y="3606569"/>
            <a:ext cx="8242159" cy="49244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defRPr/>
            </a:pPr>
            <a:r>
              <a:rPr lang="pl-PL" sz="1300" b="1" dirty="0" smtClean="0">
                <a:latin typeface="Century Gothic" panose="020B0502020202020204" pitchFamily="34" charset="0"/>
              </a:rPr>
              <a:t>W przypadku, gdy wartość </a:t>
            </a:r>
            <a:r>
              <a:rPr lang="pl-PL" sz="1300" b="1" dirty="0">
                <a:latin typeface="Century Gothic" panose="020B0502020202020204" pitchFamily="34" charset="0"/>
              </a:rPr>
              <a:t>danego </a:t>
            </a:r>
            <a:r>
              <a:rPr lang="pl-PL" sz="1300" b="1" dirty="0" smtClean="0">
                <a:latin typeface="Century Gothic" panose="020B0502020202020204" pitchFamily="34" charset="0"/>
              </a:rPr>
              <a:t>zadania, ujętego </a:t>
            </a:r>
            <a:r>
              <a:rPr lang="pl-PL" sz="1300" b="1" dirty="0">
                <a:latin typeface="Century Gothic" panose="020B0502020202020204" pitchFamily="34" charset="0"/>
              </a:rPr>
              <a:t>w ZRF operacji </a:t>
            </a:r>
            <a:r>
              <a:rPr lang="pl-PL" sz="1300" b="1" dirty="0" smtClean="0">
                <a:latin typeface="Century Gothic" panose="020B0502020202020204" pitchFamily="34" charset="0"/>
              </a:rPr>
              <a:t>nie przekracza 20 </a:t>
            </a:r>
            <a:r>
              <a:rPr lang="pl-PL" sz="1300" b="1" dirty="0">
                <a:latin typeface="Century Gothic" panose="020B0502020202020204" pitchFamily="34" charset="0"/>
              </a:rPr>
              <a:t>000 złotych </a:t>
            </a:r>
            <a:r>
              <a:rPr lang="pl-PL" sz="1300" b="1" dirty="0" smtClean="0">
                <a:latin typeface="Century Gothic" panose="020B0502020202020204" pitchFamily="34" charset="0"/>
              </a:rPr>
              <a:t>netto, należy dołożyć wszelkiej staranności w zakresie racjonalnego wydatkowania środków.</a:t>
            </a:r>
            <a:endParaRPr lang="pl-PL" sz="1300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67544" y="4655555"/>
            <a:ext cx="8374340" cy="20005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BGK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przypadku korzystania przez Beneficjenta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pożyczki uzyskanej w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Banku Gospodarstwa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Krajowego,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 wyprzedające finansowanie kosztów kwalifikowalnych operacji,</a:t>
            </a:r>
          </a:p>
          <a:p>
            <a:pPr algn="ctr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powstaje obowiązek poinformowania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Zarządu Województwa o pożyczce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otrzymanej BGK, 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niezwłocznie po jej otrzymaniu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4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ole tekstowe 22"/>
          <p:cNvSpPr txBox="1"/>
          <p:nvPr/>
        </p:nvSpPr>
        <p:spPr>
          <a:xfrm>
            <a:off x="395536" y="648226"/>
            <a:ext cx="8352928" cy="7342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Prowadzenie oddzielnego systemu rachunkowości albo kodu rachunkowego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dla wszystkich transakcji związanych z realizacją operacji,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ramach prowadzonych ksiąg rachunkowych; 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395536" y="2923105"/>
            <a:ext cx="8352928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nformowanie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rozpowszechnianie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informacji o pomocy otrzymanej z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EFRROW,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zgodnie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 przepisami Załącznika III do rozporządzenia nr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808/2014,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opisanymi w Księdze wizualizacji znaku PROW,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uwzględnieniem zasad określonych przez LGD i zamieszczonych na jej stronie internetowej, w trakcie realizacji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operacji, w terminie</a:t>
            </a:r>
          </a:p>
          <a:p>
            <a:pPr algn="ctr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od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dnia zawarcia umowy do dnia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złożenia wniosku o płatność końcową,</a:t>
            </a:r>
          </a:p>
          <a:p>
            <a:pPr algn="ctr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 gdy Beneficjent został wezwany do usunięcia braków,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nie później niż do dnia ostatniego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uzupełnienia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tego wniosku.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242820" y="204241"/>
            <a:ext cx="4191732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526" y="1893694"/>
            <a:ext cx="518160" cy="51816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834" y="5749501"/>
            <a:ext cx="518160" cy="518160"/>
          </a:xfrm>
          <a:prstGeom prst="rect">
            <a:avLst/>
          </a:prstGeom>
        </p:spPr>
      </p:pic>
      <p:sp>
        <p:nvSpPr>
          <p:cNvPr id="18" name="pole tekstowe 17"/>
          <p:cNvSpPr txBox="1"/>
          <p:nvPr/>
        </p:nvSpPr>
        <p:spPr>
          <a:xfrm>
            <a:off x="4526502" y="1658040"/>
            <a:ext cx="4221962" cy="113877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</a:t>
            </a:r>
          </a:p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skutkuje</a:t>
            </a:r>
          </a:p>
          <a:p>
            <a:pPr algn="ctr"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pomniejszeniem kwoty pomocy 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22" name="Strzałka w dół 21"/>
          <p:cNvSpPr/>
          <p:nvPr/>
        </p:nvSpPr>
        <p:spPr>
          <a:xfrm>
            <a:off x="6781543" y="1358282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Strzałka w dół 23"/>
          <p:cNvSpPr/>
          <p:nvPr/>
        </p:nvSpPr>
        <p:spPr>
          <a:xfrm>
            <a:off x="6766341" y="5167247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4537810" y="5469972"/>
            <a:ext cx="4221962" cy="120032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</a:t>
            </a:r>
          </a:p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skutkuje</a:t>
            </a:r>
          </a:p>
          <a:p>
            <a:pPr algn="ctr" fontAlgn="ctr">
              <a:defRPr/>
            </a:pPr>
            <a:endParaRPr lang="pl-PL" sz="20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pomniejszeniem kwoty pomocy 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92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4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ole tekstowe 22"/>
          <p:cNvSpPr txBox="1"/>
          <p:nvPr/>
        </p:nvSpPr>
        <p:spPr>
          <a:xfrm>
            <a:off x="467544" y="814007"/>
            <a:ext cx="8272710" cy="16927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trakcie realizacji operacji oraz w okresie</a:t>
            </a:r>
          </a:p>
          <a:p>
            <a:pPr algn="ctr"/>
            <a:r>
              <a:rPr lang="pl-PL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5 lat</a:t>
            </a:r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od dnia wypłaty przez ARiMR płatności końcowej</a:t>
            </a:r>
          </a:p>
          <a:p>
            <a:pPr algn="ctr"/>
            <a:endParaRPr lang="pl-PL" sz="16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Beneficjent jest zobowiązany do wypełniania szeregu zobowiązań,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zawartych w  § 5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umowy</a:t>
            </a:r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2339752" y="2766277"/>
            <a:ext cx="6400502" cy="39087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pl-PL" sz="8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przypadku prowadzenia mikroprzedsiębiorstwa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albo</a:t>
            </a:r>
            <a:b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małego przedsiębiorstwa</a:t>
            </a:r>
          </a:p>
          <a:p>
            <a:pPr algn="ctr"/>
            <a: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rozumieniu przepisów rozporządzenia nr </a:t>
            </a:r>
            <a: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651/2014</a:t>
            </a:r>
          </a:p>
          <a:p>
            <a:pPr algn="ctr"/>
            <a:endParaRPr lang="pl-PL" sz="10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la 4 niżej wymienionych zobowiązań:</a:t>
            </a:r>
          </a:p>
          <a:p>
            <a:endParaRPr lang="pl-PL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171450" indent="-1714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nieprzenoszenie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prawa własności lub posiadania nabytych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dóbr (…),</a:t>
            </a:r>
          </a:p>
          <a:p>
            <a:pPr marL="171450" indent="-1714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zapewnienie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trwałości operacji zgodnie z art. 71 rozporządzenia nr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1303/2013;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171450" indent="-1714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utrzymanie wymaganych miejsc pracy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 łącznym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wymaganym wymiarze etatów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;</a:t>
            </a:r>
          </a:p>
          <a:p>
            <a:pPr marL="171450" indent="-1714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prowadzenie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działalności związanej z przyznaną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pomocą;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kres związania celem został skrócony</a:t>
            </a:r>
          </a:p>
          <a:p>
            <a:pPr algn="ctr"/>
            <a:r>
              <a:rPr lang="pl-PL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do 3 lat</a:t>
            </a:r>
            <a:endParaRPr lang="pl-PL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od dnia wypłaty przez ARiMR płatności końcowej</a:t>
            </a:r>
          </a:p>
          <a:p>
            <a:pPr marL="171450" indent="-17145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508033" y="213688"/>
            <a:ext cx="4191732" cy="30777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4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Times New Roman" pitchFamily="18" charset="0"/>
              </a:rPr>
              <a:t>ZWIĄZANIE CELEM</a:t>
            </a:r>
          </a:p>
        </p:txBody>
      </p:sp>
      <p:sp>
        <p:nvSpPr>
          <p:cNvPr id="10" name="Strzałka w dół 9"/>
          <p:cNvSpPr/>
          <p:nvPr/>
        </p:nvSpPr>
        <p:spPr>
          <a:xfrm>
            <a:off x="4512032" y="554508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85" y="3429000"/>
            <a:ext cx="185737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9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99690"/>
            <a:ext cx="1913310" cy="1081658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2906614" y="620688"/>
            <a:ext cx="5797992" cy="1846659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Niedozwolone jest osiąganie zysków</a:t>
            </a:r>
            <a:b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operacji realizowanej w zakresie:</a:t>
            </a:r>
          </a:p>
          <a:p>
            <a:pPr algn="r"/>
            <a:endParaRPr lang="pl-PL" sz="16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tworzenia lub rozwoju inkubatorów przetwórstwa lokalnego produktów rolnych (…);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udowy lub przebudowy ogólnodostępnej i niekomercyjnej infrastruktury turystycznej lub rekreacyjnej lub kulturalnej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639650"/>
            <a:ext cx="720080" cy="720080"/>
          </a:xfrm>
          <a:prstGeom prst="rect">
            <a:avLst/>
          </a:prstGeom>
        </p:spPr>
      </p:pic>
      <p:sp>
        <p:nvSpPr>
          <p:cNvPr id="40" name="pole tekstowe 39"/>
          <p:cNvSpPr txBox="1"/>
          <p:nvPr/>
        </p:nvSpPr>
        <p:spPr>
          <a:xfrm>
            <a:off x="1394026" y="4005064"/>
            <a:ext cx="7310580" cy="2523768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 etapie rozpatrywania całej operacji (wniosek o płatność końcową) </a:t>
            </a:r>
          </a:p>
          <a:p>
            <a:pPr algn="just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Kwota kosztów ogólnych, nie może przekroczyć 10% pozostałych kosztów kwalifikowalnych operacji;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Przy obliczaniu kwoty pomocy przysługującej do wypłaty, poniesione koszty ogólne będą uwzględnione w wysokości nie wyższej niż określone w umowie, dla poszczególnych pozycji wskazanych w ZRF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Koszty zakupu środka transportu, nie mogą przekroczyć</a:t>
            </a:r>
            <a:b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30% pozostałych kosztów kwalifikowalnych, pomniejszonych o koszty ogólne;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242820" y="204241"/>
            <a:ext cx="4191732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96" y="4693252"/>
            <a:ext cx="913043" cy="114739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14" y="2866597"/>
            <a:ext cx="507993" cy="638378"/>
          </a:xfrm>
          <a:prstGeom prst="rect">
            <a:avLst/>
          </a:prstGeom>
        </p:spPr>
      </p:pic>
      <p:sp>
        <p:nvSpPr>
          <p:cNvPr id="10" name="Strzałka w dół 9"/>
          <p:cNvSpPr/>
          <p:nvPr/>
        </p:nvSpPr>
        <p:spPr>
          <a:xfrm>
            <a:off x="6042380" y="2467347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3563889" y="2750711"/>
            <a:ext cx="5140717" cy="89255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 skutkuje</a:t>
            </a:r>
          </a:p>
          <a:p>
            <a:pPr algn="ctr"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z</a:t>
            </a: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wrotem całości wypłaconej pomocy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66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0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21" y="1242798"/>
            <a:ext cx="1610051" cy="910216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2030409" y="1052736"/>
            <a:ext cx="6768752" cy="1169551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dnia, w którym upłynie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rok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od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dnia wypłaty płatności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końcowej</a:t>
            </a:r>
          </a:p>
          <a:p>
            <a:pPr algn="ctr"/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Należy osiągnąć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 najmniej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30%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zakładanego w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biznesplanie </a:t>
            </a:r>
            <a: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(jeśli dotyczy),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ilościowego lub wartościowego poziomu sprzedaży produktów lub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usług.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284396" y="3933056"/>
            <a:ext cx="8514765" cy="800219"/>
          </a:xfrm>
          <a:prstGeom prst="rect">
            <a:avLst/>
          </a:prstGeom>
          <a:solidFill>
            <a:srgbClr val="EBD953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Utrzymanie utworzonych miejsc pracy i wymaganego wymiaru etatów,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zatrudnienie osób z grupy </a:t>
            </a:r>
            <a:r>
              <a:rPr lang="pl-PL" sz="1600" b="1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defaworyzowanej</a:t>
            </a:r>
            <a:r>
              <a:rPr lang="pl-PL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(jeżeli dotyczy)</a:t>
            </a:r>
            <a:b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okresie związania celem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05707" y="165139"/>
            <a:ext cx="4191732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09" y="2622179"/>
            <a:ext cx="507993" cy="638378"/>
          </a:xfrm>
          <a:prstGeom prst="rect">
            <a:avLst/>
          </a:prstGeom>
        </p:spPr>
      </p:pic>
      <p:sp>
        <p:nvSpPr>
          <p:cNvPr id="9" name="Strzałka w dół 8"/>
          <p:cNvSpPr/>
          <p:nvPr/>
        </p:nvSpPr>
        <p:spPr>
          <a:xfrm>
            <a:off x="6136935" y="2241532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3658444" y="2495092"/>
            <a:ext cx="5140717" cy="89255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 skutkuje</a:t>
            </a:r>
          </a:p>
          <a:p>
            <a:pPr algn="ctr"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z</a:t>
            </a: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wrotem całości wypłaconej pomocy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09" y="5098413"/>
            <a:ext cx="507993" cy="638378"/>
          </a:xfrm>
          <a:prstGeom prst="rect">
            <a:avLst/>
          </a:prstGeom>
        </p:spPr>
      </p:pic>
      <p:sp>
        <p:nvSpPr>
          <p:cNvPr id="16" name="Strzałka w dół 15"/>
          <p:cNvSpPr/>
          <p:nvPr/>
        </p:nvSpPr>
        <p:spPr>
          <a:xfrm>
            <a:off x="6136935" y="4717766"/>
            <a:ext cx="183734" cy="269844"/>
          </a:xfrm>
          <a:prstGeom prst="downArrow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3658444" y="4971326"/>
            <a:ext cx="5140717" cy="89255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 skutkuje</a:t>
            </a:r>
          </a:p>
          <a:p>
            <a:pPr algn="ctr"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2000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z</a:t>
            </a:r>
            <a:r>
              <a:rPr lang="pl-PL" sz="20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wrotem całości wypłaconej pomocy</a:t>
            </a:r>
            <a:endParaRPr lang="pl-PL" sz="2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3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6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ole tekstowe 16"/>
          <p:cNvSpPr txBox="1"/>
          <p:nvPr/>
        </p:nvSpPr>
        <p:spPr>
          <a:xfrm>
            <a:off x="433916" y="4221088"/>
            <a:ext cx="8294542" cy="1846659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Sprawozdanie z realizacji biznesplanu</a:t>
            </a:r>
          </a:p>
          <a:p>
            <a:pPr algn="ctr"/>
            <a:r>
              <a:rPr lang="pl-PL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(jeżeli dotyczy)</a:t>
            </a:r>
          </a:p>
          <a:p>
            <a:pPr algn="ctr"/>
            <a:endParaRPr lang="pl-PL" sz="10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b="1" dirty="0">
                <a:solidFill>
                  <a:schemeClr val="tx1"/>
                </a:solidFill>
                <a:latin typeface="Century Gothic" panose="020B0502020202020204" pitchFamily="34" charset="0"/>
              </a:rPr>
              <a:t>Płatność końcowa jest dokonywana pod </a:t>
            </a:r>
            <a:r>
              <a:rPr lang="pl-PL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warunkiem złożenia </a:t>
            </a:r>
            <a:r>
              <a:rPr lang="pl-PL" b="1" dirty="0">
                <a:solidFill>
                  <a:schemeClr val="tx1"/>
                </a:solidFill>
                <a:latin typeface="Century Gothic" panose="020B0502020202020204" pitchFamily="34" charset="0"/>
              </a:rPr>
              <a:t>przez Beneficjenta w </a:t>
            </a:r>
            <a:r>
              <a:rPr lang="pl-PL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UM poprawnego </a:t>
            </a:r>
            <a:r>
              <a:rPr lang="pl-PL" b="1" dirty="0">
                <a:solidFill>
                  <a:schemeClr val="tx1"/>
                </a:solidFill>
                <a:latin typeface="Century Gothic" panose="020B0502020202020204" pitchFamily="34" charset="0"/>
              </a:rPr>
              <a:t>i </a:t>
            </a:r>
            <a:r>
              <a:rPr lang="pl-PL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kompletnego sprawozdania </a:t>
            </a:r>
            <a:r>
              <a:rPr lang="pl-PL" b="1" dirty="0">
                <a:solidFill>
                  <a:schemeClr val="tx1"/>
                </a:solidFill>
                <a:latin typeface="Century Gothic" panose="020B0502020202020204" pitchFamily="34" charset="0"/>
              </a:rPr>
              <a:t>z realizacji </a:t>
            </a:r>
            <a:r>
              <a:rPr lang="pl-PL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biznesplanu wraz </a:t>
            </a:r>
            <a:r>
              <a:rPr lang="pl-PL" b="1" dirty="0">
                <a:solidFill>
                  <a:schemeClr val="tx1"/>
                </a:solidFill>
                <a:latin typeface="Century Gothic" panose="020B0502020202020204" pitchFamily="34" charset="0"/>
              </a:rPr>
              <a:t>z wnioskiem o płatność końcową</a:t>
            </a:r>
            <a:r>
              <a:rPr lang="pl-PL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75530" y="476672"/>
            <a:ext cx="8352928" cy="30777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SPRAWOZDANIE/INFORMACJE składane do ZW</a:t>
            </a:r>
          </a:p>
          <a:p>
            <a:pPr algn="ctr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zależności od zakresu operacji Beneficjent jest zobowiązany złożyć do ZW następujące </a:t>
            </a:r>
            <a:r>
              <a:rPr lang="pl-PL" sz="1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dokumenty:</a:t>
            </a:r>
            <a:endParaRPr lang="pl-PL" sz="16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Sprawozdanie z realizacji </a:t>
            </a:r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biznesplanu;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Informacja po realizacji </a:t>
            </a:r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operacji;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Informacja monitorująca z realizacji </a:t>
            </a:r>
            <a:r>
              <a:rPr lang="pl-PL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biznesplanu.</a:t>
            </a:r>
            <a:endParaRPr lang="pl-PL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1200"/>
              </a:spcAft>
            </a:pPr>
            <a:endParaRPr lang="pl-PL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13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ole tekstowe 22"/>
          <p:cNvSpPr txBox="1"/>
          <p:nvPr/>
        </p:nvSpPr>
        <p:spPr>
          <a:xfrm>
            <a:off x="422856" y="548489"/>
            <a:ext cx="8294542" cy="46166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Informacja po realizacji operacji</a:t>
            </a:r>
          </a:p>
        </p:txBody>
      </p:sp>
      <p:sp>
        <p:nvSpPr>
          <p:cNvPr id="21" name="pole tekstowe 20"/>
          <p:cNvSpPr txBox="1"/>
          <p:nvPr/>
        </p:nvSpPr>
        <p:spPr>
          <a:xfrm>
            <a:off x="977488" y="1931439"/>
            <a:ext cx="7316611" cy="16261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terminie od 1 stycznia do 31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stycznia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drugiego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roku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kalendarzowego,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liczonego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od roku otrzymania płatności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końcowej, </a:t>
            </a:r>
            <a:r>
              <a:rPr lang="pl-PL" sz="10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albo</a:t>
            </a:r>
          </a:p>
          <a:p>
            <a:pPr algn="ctr"/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od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 do 30 dnia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roboczego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zakończeniu roku obrachunkowego następującego po roku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obrachunkowym,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którym otrzymał płatność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końcową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22856" y="162506"/>
            <a:ext cx="2974065" cy="24622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0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787" y="4712667"/>
            <a:ext cx="447098" cy="573085"/>
          </a:xfrm>
          <a:prstGeom prst="rect">
            <a:avLst/>
          </a:prstGeom>
        </p:spPr>
      </p:pic>
      <p:sp>
        <p:nvSpPr>
          <p:cNvPr id="20" name="pole tekstowe 19"/>
          <p:cNvSpPr txBox="1"/>
          <p:nvPr/>
        </p:nvSpPr>
        <p:spPr>
          <a:xfrm>
            <a:off x="5883739" y="5287798"/>
            <a:ext cx="2849254" cy="129266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400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 skutkuje</a:t>
            </a:r>
          </a:p>
          <a:p>
            <a:pPr algn="ctr" fontAlgn="ctr">
              <a:defRPr/>
            </a:pPr>
            <a:endParaRPr lang="pl-PL" sz="14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zwrotem </a:t>
            </a: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części</a:t>
            </a:r>
          </a:p>
          <a:p>
            <a:pPr algn="ctr" fontAlgn="ctr">
              <a:defRPr/>
            </a:pPr>
            <a:r>
              <a:rPr lang="pl-PL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wypłaconej </a:t>
            </a:r>
            <a:r>
              <a:rPr lang="pl-PL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pomocy</a:t>
            </a:r>
            <a:endParaRPr lang="pl-PL" b="1" i="1" dirty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189799" y="1110633"/>
            <a:ext cx="4891988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okument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należy złożyć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 Zarządu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Województwa</a:t>
            </a:r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977488" y="1523183"/>
            <a:ext cx="7317496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zgodnie ze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wzorem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dostępnym na stronie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internetowej Urzędu Marszałkowskiego 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977488" y="3658081"/>
            <a:ext cx="7316611" cy="9541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każdym kolejnym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roku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okresie związania celem (5 lat lub 3 lata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),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Beneficjent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zobowiązuje się do złożenia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informacji,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każde wezwanie Zarządu Województwa (nie częściej niż raz w roku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)</a:t>
            </a:r>
            <a:endParaRPr lang="pl-PL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22856" y="4695929"/>
            <a:ext cx="5301272" cy="1892826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ctr">
              <a:defRPr/>
            </a:pP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Dotyczy operacji w zakresie:</a:t>
            </a:r>
          </a:p>
          <a:p>
            <a:pPr marL="171450" indent="-171450" fontAlgn="ctr">
              <a:buFont typeface="Wingdings" panose="05000000000000000000" pitchFamily="2" charset="2"/>
              <a:buChar char="§"/>
              <a:defRPr/>
            </a:pP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itchFamily="18" charset="0"/>
                <a:sym typeface="Wingdings" panose="05000000000000000000" pitchFamily="2" charset="2"/>
              </a:rPr>
              <a:t>Zachowania dziedzictwa lokalnego;</a:t>
            </a:r>
          </a:p>
          <a:p>
            <a:pPr marL="171450" indent="-171450" fontAlgn="ctr">
              <a:buFont typeface="Wingdings" panose="05000000000000000000" pitchFamily="2" charset="2"/>
              <a:buChar char="§"/>
              <a:defRPr/>
            </a:pPr>
            <a:r>
              <a:rPr lang="pl-PL" sz="13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Budowy lub przebudowy ogólnodostępnej i niekomercyjnej infrastruktury turystycznej lub rekreacyjnej lub </a:t>
            </a: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kulturalnej;</a:t>
            </a:r>
          </a:p>
          <a:p>
            <a:pPr fontAlgn="ctr">
              <a:defRPr/>
            </a:pPr>
            <a:endParaRPr lang="pl-PL" sz="13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ctr">
              <a:defRPr/>
            </a:pP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 także</a:t>
            </a:r>
          </a:p>
          <a:p>
            <a:pPr fontAlgn="ctr">
              <a:spcAft>
                <a:spcPts val="600"/>
              </a:spcAft>
              <a:defRPr/>
            </a:pPr>
            <a:r>
              <a:rPr lang="pl-PL" sz="13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peracji, w wyniku których zostaną utworzone miejsca pracy,</a:t>
            </a:r>
            <a:b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pl-PL" sz="13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z wyłączeniem operacji, dla których wymagane jest złożenie informacji monitorującej z realizacji biznesplanu.</a:t>
            </a:r>
            <a:endParaRPr lang="pl-PL" sz="1300" b="1" dirty="0" smtClean="0">
              <a:solidFill>
                <a:schemeClr val="tx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539552" y="1010154"/>
            <a:ext cx="0" cy="36857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64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4" grpId="0" animBg="1"/>
      <p:bldP spid="16" grpId="0" animBg="1"/>
      <p:bldP spid="17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ole tekstowe 22"/>
          <p:cNvSpPr txBox="1"/>
          <p:nvPr/>
        </p:nvSpPr>
        <p:spPr>
          <a:xfrm>
            <a:off x="422856" y="702177"/>
            <a:ext cx="8294542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Informacja monitorująca z realizacji biznesplanu</a:t>
            </a:r>
          </a:p>
          <a:p>
            <a:pPr algn="r"/>
            <a:r>
              <a:rPr lang="pl-PL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</a:t>
            </a:r>
            <a:r>
              <a:rPr lang="pl-PL" sz="12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kładana w przypadku operacji realizowanych w zakresie:</a:t>
            </a:r>
          </a:p>
        </p:txBody>
      </p:sp>
      <p:sp>
        <p:nvSpPr>
          <p:cNvPr id="21" name="pole tekstowe 20"/>
          <p:cNvSpPr txBox="1"/>
          <p:nvPr/>
        </p:nvSpPr>
        <p:spPr>
          <a:xfrm>
            <a:off x="414391" y="2441768"/>
            <a:ext cx="7316611" cy="7386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 terminie do końca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kwartału,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następującego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 pierwszym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roku,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iczonym od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dnia wypłaty przez Agencję płatności końcowej 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22856" y="257957"/>
            <a:ext cx="2974065" cy="27699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Pozostałe zobowiązania Beneficjenta</a:t>
            </a:r>
            <a:endParaRPr lang="pl-PL" sz="12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422856" y="4379020"/>
            <a:ext cx="2060912" cy="200230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ctr">
              <a:defRPr/>
            </a:pPr>
            <a:r>
              <a:rPr lang="pl-PL" sz="1400" b="1" dirty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Niewypełnienie zobowiązania skutkuje</a:t>
            </a:r>
          </a:p>
          <a:p>
            <a:pPr algn="ctr" fontAlgn="ctr">
              <a:defRPr/>
            </a:pPr>
            <a:endParaRPr lang="pl-PL" sz="1600" b="1" dirty="0" smtClean="0">
              <a:solidFill>
                <a:schemeClr val="bg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fontAlgn="ctr"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wypowiedzeniem umowy i zwrotem wypłaconej kwoty pomocy</a:t>
            </a:r>
            <a:endParaRPr lang="pl-PL" sz="1600" b="1" i="1" dirty="0" smtClean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11808" y="1491676"/>
            <a:ext cx="4891988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okument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należy złożyć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 Zarządu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Województwa</a:t>
            </a:r>
            <a:endParaRPr lang="pl-PL" sz="1400" b="1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411808" y="1958184"/>
            <a:ext cx="7317496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zgodnie ze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wzorem </a:t>
            </a:r>
            <a:r>
              <a:rPr lang="pl-PL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dostępnym na stronie </a:t>
            </a:r>
            <a:r>
              <a:rPr lang="pl-PL" sz="1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internetowej Urzędu Marszałkowskiego 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2765820" y="4251296"/>
            <a:ext cx="5003311" cy="307777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ctr"/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rozwijanie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działalności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gospodarczej</a:t>
            </a:r>
            <a:endParaRPr lang="pl-PL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2765216" y="3591290"/>
            <a:ext cx="4989627" cy="54314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ctr"/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tworzenie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lub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rozwój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inkubatorów przetwórstwa lokalnego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produktów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rolnych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(…)</a:t>
            </a:r>
            <a:endParaRPr lang="pl-PL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0" name="pole tekstowe 29"/>
          <p:cNvSpPr txBox="1"/>
          <p:nvPr/>
        </p:nvSpPr>
        <p:spPr>
          <a:xfrm>
            <a:off x="2765820" y="4753361"/>
            <a:ext cx="5003311" cy="543145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 wspieranie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współpracy miedzy podmiotami wykonującymi działalność gospodarczą na obszarze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wiejskim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objętym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LSR</a:t>
            </a:r>
            <a:r>
              <a:rPr lang="pl-PL" sz="1400" dirty="0" smtClean="0">
                <a:solidFill>
                  <a:schemeClr val="tx1"/>
                </a:solidFill>
              </a:rPr>
              <a:t> </a:t>
            </a:r>
            <a:endParaRPr lang="pl-PL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1" name="pole tekstowe 30"/>
          <p:cNvSpPr txBox="1"/>
          <p:nvPr/>
        </p:nvSpPr>
        <p:spPr>
          <a:xfrm>
            <a:off x="2765250" y="5456065"/>
            <a:ext cx="4990382" cy="738664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rozwój </a:t>
            </a:r>
            <a:r>
              <a:rPr lang="pl-PL" sz="1400" dirty="0">
                <a:solidFill>
                  <a:schemeClr val="tx1"/>
                </a:solidFill>
                <a:cs typeface="Times New Roman" pitchFamily="18" charset="0"/>
              </a:rPr>
              <a:t>rynków zbytu produktów i usług </a:t>
            </a:r>
            <a:r>
              <a:rPr lang="pl-PL" sz="1400" dirty="0" smtClean="0">
                <a:solidFill>
                  <a:schemeClr val="tx1"/>
                </a:solidFill>
                <a:cs typeface="Times New Roman" pitchFamily="18" charset="0"/>
              </a:rPr>
              <a:t>lokalnych (z wyłączeniem budowy lub modernizacji targowisk, objętych działaniem podstawowe usługi i odnowa wsi na obszarach wiejskich)</a:t>
            </a:r>
            <a:endParaRPr lang="pl-PL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cxnSp>
        <p:nvCxnSpPr>
          <p:cNvPr id="32" name="Łącznik łamany 31"/>
          <p:cNvCxnSpPr/>
          <p:nvPr/>
        </p:nvCxnSpPr>
        <p:spPr>
          <a:xfrm rot="5400000">
            <a:off x="6652252" y="2435540"/>
            <a:ext cx="2550738" cy="345542"/>
          </a:xfrm>
          <a:prstGeom prst="bentConnector3">
            <a:avLst>
              <a:gd name="adj1" fmla="val 100027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łamany 32"/>
          <p:cNvCxnSpPr>
            <a:endCxn id="28" idx="3"/>
          </p:cNvCxnSpPr>
          <p:nvPr/>
        </p:nvCxnSpPr>
        <p:spPr>
          <a:xfrm rot="5400000">
            <a:off x="6478434" y="2639206"/>
            <a:ext cx="3056677" cy="475281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łamany 33"/>
          <p:cNvCxnSpPr>
            <a:endCxn id="30" idx="3"/>
          </p:cNvCxnSpPr>
          <p:nvPr/>
        </p:nvCxnSpPr>
        <p:spPr>
          <a:xfrm rot="5400000">
            <a:off x="6227259" y="2874816"/>
            <a:ext cx="3691990" cy="608246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Łącznik łamany 34"/>
          <p:cNvCxnSpPr>
            <a:endCxn id="31" idx="3"/>
          </p:cNvCxnSpPr>
          <p:nvPr/>
        </p:nvCxnSpPr>
        <p:spPr>
          <a:xfrm rot="5400000">
            <a:off x="5892286" y="3196289"/>
            <a:ext cx="4492454" cy="765762"/>
          </a:xfrm>
          <a:prstGeom prst="bentConnector2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Obraz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57" y="3307811"/>
            <a:ext cx="764768" cy="96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76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4" grpId="0" animBg="1"/>
      <p:bldP spid="16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kujawsko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188640"/>
            <a:ext cx="2997438" cy="3501008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827584" y="3712266"/>
            <a:ext cx="6156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800000"/>
                </a:solidFill>
                <a:latin typeface="Century Gothic" panose="020B0502020202020204" pitchFamily="34" charset="0"/>
                <a:cs typeface="Times New Roman" pitchFamily="18" charset="0"/>
              </a:rPr>
              <a:t>Dziękuję za uwagę</a:t>
            </a:r>
          </a:p>
          <a:p>
            <a:pPr algn="ctr"/>
            <a:endParaRPr lang="pl-PL" sz="3200" b="1" dirty="0">
              <a:solidFill>
                <a:srgbClr val="800000"/>
              </a:solidFill>
              <a:latin typeface="Century Gothic" panose="020B0502020202020204" pitchFamily="34" charset="0"/>
              <a:cs typeface="Times New Roman" pitchFamily="18" charset="0"/>
            </a:endParaRPr>
          </a:p>
          <a:p>
            <a:pPr algn="ctr"/>
            <a:endParaRPr lang="pl-PL" sz="3200" b="1" dirty="0">
              <a:solidFill>
                <a:srgbClr val="800000"/>
              </a:solidFill>
              <a:latin typeface="Century Gothic" panose="020B0502020202020204" pitchFamily="34" charset="0"/>
              <a:cs typeface="Times New Roman" pitchFamily="18" charset="0"/>
            </a:endParaRPr>
          </a:p>
          <a:p>
            <a:r>
              <a:rPr lang="pl-PL" sz="1400" b="1" dirty="0">
                <a:latin typeface="Century Gothic" panose="020B0502020202020204" pitchFamily="34" charset="0"/>
              </a:rPr>
              <a:t>Urząd Marszałkowski Województwa Kujawsko-Pomorskiego w Toruniu</a:t>
            </a:r>
          </a:p>
          <a:p>
            <a:r>
              <a:rPr lang="pl-PL" sz="1400" b="1" dirty="0">
                <a:latin typeface="Century Gothic" panose="020B0502020202020204" pitchFamily="34" charset="0"/>
              </a:rPr>
              <a:t>Departament Rozwoju Obszarów Wiejskich</a:t>
            </a:r>
          </a:p>
          <a:p>
            <a:r>
              <a:rPr lang="pl-PL" sz="1400" b="1" dirty="0">
                <a:latin typeface="Century Gothic" panose="020B0502020202020204" pitchFamily="34" charset="0"/>
              </a:rPr>
              <a:t>Biuro Autoryzacji </a:t>
            </a:r>
            <a:r>
              <a:rPr lang="pl-PL" sz="1400" b="1" dirty="0" smtClean="0">
                <a:latin typeface="Century Gothic" panose="020B0502020202020204" pitchFamily="34" charset="0"/>
              </a:rPr>
              <a:t>Płatności</a:t>
            </a:r>
            <a:endParaRPr lang="pl-PL" sz="1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5801</TotalTime>
  <Words>1391</Words>
  <Application>Microsoft Office PowerPoint</Application>
  <PresentationFormat>Pokaz na ekranie (4:3)</PresentationFormat>
  <Paragraphs>242</Paragraphs>
  <Slides>16</Slides>
  <Notes>15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Adrian Zarembski</dc:creator>
  <cp:lastModifiedBy>Renata Masłowska</cp:lastModifiedBy>
  <cp:revision>523</cp:revision>
  <dcterms:created xsi:type="dcterms:W3CDTF">2015-10-07T14:34:24Z</dcterms:created>
  <dcterms:modified xsi:type="dcterms:W3CDTF">2017-05-08T11:47:20Z</dcterms:modified>
</cp:coreProperties>
</file>