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drawing7.xml" ContentType="application/vnd.ms-office.drawingml.diagramDrawing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drawing5.xml" ContentType="application/vnd.ms-office.drawingml.diagramDrawing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0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57" r:id="rId3"/>
    <p:sldId id="258" r:id="rId4"/>
    <p:sldId id="283" r:id="rId5"/>
    <p:sldId id="289" r:id="rId6"/>
    <p:sldId id="286" r:id="rId7"/>
    <p:sldId id="287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72" r:id="rId16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Sekcja domyślna" id="{E42A827B-C21A-475D-981F-0AEDD6379421}">
          <p14:sldIdLst>
            <p14:sldId id="256"/>
          </p14:sldIdLst>
        </p14:section>
        <p14:section name="Sekcja bez tytułu" id="{727494E5-FA5E-4FB9-AB44-D75A72534215}">
          <p14:sldIdLst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8"/>
            <p14:sldId id="269"/>
            <p14:sldId id="267"/>
            <p14:sldId id="270"/>
            <p14:sldId id="271"/>
            <p14:sldId id="281"/>
            <p14:sldId id="273"/>
            <p14:sldId id="274"/>
            <p14:sldId id="275"/>
            <p14:sldId id="279"/>
            <p14:sldId id="280"/>
            <p14:sldId id="282"/>
            <p14:sldId id="276"/>
            <p14:sldId id="277"/>
            <p14:sldId id="278"/>
            <p14:sldId id="272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CCCCFF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8" autoAdjust="0"/>
    <p:restoredTop sz="94628" autoAdjust="0"/>
  </p:normalViewPr>
  <p:slideViewPr>
    <p:cSldViewPr>
      <p:cViewPr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548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251376-3FA3-44F4-B385-1D8D202A431A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02F8790-2B61-4B9A-B036-8F2E64717909}">
      <dgm:prSet phldrT="[Tekst]" custT="1"/>
      <dgm:spPr/>
      <dgm:t>
        <a:bodyPr/>
        <a:lstStyle/>
        <a:p>
          <a:r>
            <a:rPr lang="pl-PL" sz="1800" b="1" dirty="0">
              <a:latin typeface="+mj-lt"/>
              <a:cs typeface="Times New Roman" pitchFamily="18" charset="0"/>
            </a:rPr>
            <a:t>Do dnia złożenia WOP </a:t>
          </a:r>
          <a:br>
            <a:rPr lang="pl-PL" sz="1800" b="1" dirty="0">
              <a:latin typeface="+mj-lt"/>
              <a:cs typeface="Times New Roman" pitchFamily="18" charset="0"/>
            </a:rPr>
          </a:br>
          <a:r>
            <a:rPr lang="pl-PL" sz="1800" b="1" dirty="0" smtClean="0">
              <a:latin typeface="+mj-lt"/>
              <a:cs typeface="Times New Roman" pitchFamily="18" charset="0"/>
            </a:rPr>
            <a:t>I  Transzy </a:t>
          </a:r>
          <a:r>
            <a:rPr lang="pl-PL" sz="1800" b="1" dirty="0">
              <a:latin typeface="+mj-lt"/>
              <a:cs typeface="Times New Roman" pitchFamily="18" charset="0"/>
            </a:rPr>
            <a:t>Pomocy</a:t>
          </a:r>
        </a:p>
      </dgm:t>
    </dgm:pt>
    <dgm:pt modelId="{85AEC211-6F5B-4E7F-860A-8EDDD6E0690A}" type="parTrans" cxnId="{6EA14813-AFE2-4765-B51E-BACEFC5DD393}">
      <dgm:prSet/>
      <dgm:spPr/>
      <dgm:t>
        <a:bodyPr/>
        <a:lstStyle/>
        <a:p>
          <a:endParaRPr lang="pl-PL"/>
        </a:p>
      </dgm:t>
    </dgm:pt>
    <dgm:pt modelId="{8BD5FF50-BAE2-421F-828A-4CE2AFD9EE62}" type="sibTrans" cxnId="{6EA14813-AFE2-4765-B51E-BACEFC5DD393}">
      <dgm:prSet/>
      <dgm:spPr/>
      <dgm:t>
        <a:bodyPr/>
        <a:lstStyle/>
        <a:p>
          <a:endParaRPr lang="pl-PL"/>
        </a:p>
      </dgm:t>
    </dgm:pt>
    <dgm:pt modelId="{957C260E-DA67-48A7-9A74-084FC4156EAC}">
      <dgm:prSet phldrT="[Tekst]" custT="1"/>
      <dgm:spPr/>
      <dgm:t>
        <a:bodyPr/>
        <a:lstStyle/>
        <a:p>
          <a:pPr algn="ctr"/>
          <a:r>
            <a:rPr lang="pl-PL" sz="1600" dirty="0" smtClean="0">
              <a:latin typeface="+mn-lt"/>
              <a:cs typeface="Times New Roman" pitchFamily="18" charset="0"/>
            </a:rPr>
            <a:t>Zgłoszenie do ubezpieczenia emerytalnego, rentowego </a:t>
          </a:r>
          <a:br>
            <a:rPr lang="pl-PL" sz="1600" dirty="0" smtClean="0">
              <a:latin typeface="+mn-lt"/>
              <a:cs typeface="Times New Roman" pitchFamily="18" charset="0"/>
            </a:rPr>
          </a:br>
          <a:r>
            <a:rPr lang="pl-PL" sz="1600" dirty="0" smtClean="0">
              <a:latin typeface="+mn-lt"/>
              <a:cs typeface="Times New Roman" pitchFamily="18" charset="0"/>
            </a:rPr>
            <a:t>i wypadkowego na podst. przepisów o systemie ubezpieczeń społecznych </a:t>
          </a:r>
          <a:br>
            <a:rPr lang="pl-PL" sz="1600" dirty="0" smtClean="0">
              <a:latin typeface="+mn-lt"/>
              <a:cs typeface="Times New Roman" pitchFamily="18" charset="0"/>
            </a:rPr>
          </a:br>
          <a:r>
            <a:rPr lang="pl-PL" sz="1600" dirty="0" smtClean="0">
              <a:latin typeface="+mn-lt"/>
              <a:cs typeface="Times New Roman" pitchFamily="18" charset="0"/>
            </a:rPr>
            <a:t>z tytułu wykonywania działalności gospodarczej </a:t>
          </a:r>
          <a:endParaRPr lang="pl-PL" sz="1600" dirty="0">
            <a:latin typeface="+mn-lt"/>
          </a:endParaRPr>
        </a:p>
      </dgm:t>
    </dgm:pt>
    <dgm:pt modelId="{38CB0B7B-0A18-449A-A80A-071301406C22}" type="parTrans" cxnId="{94CF721A-43FF-4CCE-8D15-A35738B9C907}">
      <dgm:prSet/>
      <dgm:spPr/>
      <dgm:t>
        <a:bodyPr/>
        <a:lstStyle/>
        <a:p>
          <a:endParaRPr lang="pl-PL"/>
        </a:p>
      </dgm:t>
    </dgm:pt>
    <dgm:pt modelId="{974E1566-1239-4EC9-A865-BC84DE418D2E}" type="sibTrans" cxnId="{94CF721A-43FF-4CCE-8D15-A35738B9C907}">
      <dgm:prSet/>
      <dgm:spPr/>
      <dgm:t>
        <a:bodyPr/>
        <a:lstStyle/>
        <a:p>
          <a:endParaRPr lang="pl-PL"/>
        </a:p>
      </dgm:t>
    </dgm:pt>
    <dgm:pt modelId="{68326F06-05B4-437F-A38E-61164E07A635}">
      <dgm:prSet phldrT="[Tekst]" custT="1"/>
      <dgm:spPr/>
      <dgm:t>
        <a:bodyPr/>
        <a:lstStyle/>
        <a:p>
          <a:r>
            <a:rPr lang="pl-PL" sz="1800" b="1" dirty="0">
              <a:latin typeface="+mj-lt"/>
              <a:cs typeface="Times New Roman" pitchFamily="18" charset="0"/>
            </a:rPr>
            <a:t>Do dnia złożenia WOP</a:t>
          </a:r>
          <a:br>
            <a:rPr lang="pl-PL" sz="1800" b="1" dirty="0">
              <a:latin typeface="+mj-lt"/>
              <a:cs typeface="Times New Roman" pitchFamily="18" charset="0"/>
            </a:rPr>
          </a:br>
          <a:r>
            <a:rPr lang="pl-PL" sz="1800" b="1" dirty="0">
              <a:latin typeface="+mj-lt"/>
              <a:cs typeface="Times New Roman" pitchFamily="18" charset="0"/>
            </a:rPr>
            <a:t>II </a:t>
          </a:r>
          <a:r>
            <a:rPr lang="pl-PL" sz="1800" b="1" dirty="0" smtClean="0">
              <a:latin typeface="+mj-lt"/>
              <a:cs typeface="Times New Roman" pitchFamily="18" charset="0"/>
            </a:rPr>
            <a:t> Transzy </a:t>
          </a:r>
          <a:r>
            <a:rPr lang="pl-PL" sz="1800" b="1" dirty="0">
              <a:latin typeface="+mj-lt"/>
              <a:cs typeface="Times New Roman" pitchFamily="18" charset="0"/>
            </a:rPr>
            <a:t>Pomocy </a:t>
          </a:r>
        </a:p>
      </dgm:t>
    </dgm:pt>
    <dgm:pt modelId="{D5316093-6585-4CD9-8189-100449CC0ADD}" type="parTrans" cxnId="{242BB63D-13A9-4DFC-8205-D3374ED26D69}">
      <dgm:prSet/>
      <dgm:spPr/>
      <dgm:t>
        <a:bodyPr/>
        <a:lstStyle/>
        <a:p>
          <a:endParaRPr lang="pl-PL"/>
        </a:p>
      </dgm:t>
    </dgm:pt>
    <dgm:pt modelId="{EEBC8C53-DAE5-4292-8E07-6390005BDD96}" type="sibTrans" cxnId="{242BB63D-13A9-4DFC-8205-D3374ED26D69}">
      <dgm:prSet/>
      <dgm:spPr/>
      <dgm:t>
        <a:bodyPr/>
        <a:lstStyle/>
        <a:p>
          <a:endParaRPr lang="pl-PL"/>
        </a:p>
      </dgm:t>
    </dgm:pt>
    <dgm:pt modelId="{4198CBCF-19C7-47A6-9EB4-E003B34CD9E3}">
      <dgm:prSet custT="1"/>
      <dgm:spPr/>
      <dgm:t>
        <a:bodyPr/>
        <a:lstStyle/>
        <a:p>
          <a:r>
            <a:rPr lang="pl-PL" sz="1600" dirty="0" smtClean="0">
              <a:latin typeface="+mn-lt"/>
              <a:cs typeface="Times New Roman" pitchFamily="18" charset="0"/>
            </a:rPr>
            <a:t>Utworzenie miejsc(a)</a:t>
          </a:r>
          <a:br>
            <a:rPr lang="pl-PL" sz="1600" dirty="0" smtClean="0">
              <a:latin typeface="+mn-lt"/>
              <a:cs typeface="Times New Roman" pitchFamily="18" charset="0"/>
            </a:rPr>
          </a:br>
          <a:r>
            <a:rPr lang="pl-PL" sz="1600" dirty="0" smtClean="0">
              <a:latin typeface="+mn-lt"/>
              <a:cs typeface="Times New Roman" pitchFamily="18" charset="0"/>
            </a:rPr>
            <a:t> pracy (możliwość </a:t>
          </a:r>
          <a:r>
            <a:rPr lang="pl-PL" sz="1600" dirty="0" err="1" smtClean="0">
              <a:latin typeface="+mn-lt"/>
              <a:cs typeface="Times New Roman" pitchFamily="18" charset="0"/>
            </a:rPr>
            <a:t>samozatrudnienia</a:t>
          </a:r>
          <a:r>
            <a:rPr lang="pl-PL" sz="1600" dirty="0" smtClean="0">
              <a:latin typeface="+mn-lt"/>
              <a:cs typeface="Times New Roman" pitchFamily="18" charset="0"/>
            </a:rPr>
            <a:t> lub zatrudnienie osoby na podst. umowy o pracę</a:t>
          </a:r>
          <a:r>
            <a:rPr lang="pl-PL" sz="1400" dirty="0" smtClean="0">
              <a:latin typeface="+mn-lt"/>
              <a:cs typeface="Times New Roman" pitchFamily="18" charset="0"/>
            </a:rPr>
            <a:t>) </a:t>
          </a:r>
          <a:endParaRPr lang="pl-PL" sz="1400" dirty="0">
            <a:latin typeface="+mn-lt"/>
          </a:endParaRPr>
        </a:p>
      </dgm:t>
    </dgm:pt>
    <dgm:pt modelId="{1B3219F0-74C3-43A2-A127-5DB97A597DA8}" type="parTrans" cxnId="{0A3BAFA0-676D-4E38-9EB6-0F85EFB78878}">
      <dgm:prSet/>
      <dgm:spPr/>
      <dgm:t>
        <a:bodyPr/>
        <a:lstStyle/>
        <a:p>
          <a:endParaRPr lang="pl-PL"/>
        </a:p>
      </dgm:t>
    </dgm:pt>
    <dgm:pt modelId="{56507279-2623-44F1-8909-58483F259B37}" type="sibTrans" cxnId="{0A3BAFA0-676D-4E38-9EB6-0F85EFB78878}">
      <dgm:prSet/>
      <dgm:spPr/>
      <dgm:t>
        <a:bodyPr/>
        <a:lstStyle/>
        <a:p>
          <a:endParaRPr lang="pl-PL"/>
        </a:p>
      </dgm:t>
    </dgm:pt>
    <dgm:pt modelId="{6F56A4D3-78EB-43D2-81EA-EEE43FB71945}">
      <dgm:prSet custT="1"/>
      <dgm:spPr/>
      <dgm:t>
        <a:bodyPr/>
        <a:lstStyle/>
        <a:p>
          <a:r>
            <a:rPr lang="pl-PL" sz="1600" dirty="0" smtClean="0">
              <a:latin typeface="+mn-lt"/>
              <a:cs typeface="Times New Roman" pitchFamily="18" charset="0"/>
            </a:rPr>
            <a:t>Osiągnięcie celu operacji oraz wskaźników jego realizacji</a:t>
          </a:r>
        </a:p>
      </dgm:t>
    </dgm:pt>
    <dgm:pt modelId="{20B1B03B-D6CE-4009-B0E4-066E60004237}" type="parTrans" cxnId="{2DC7625F-A033-4B56-958D-F1100CCDC406}">
      <dgm:prSet/>
      <dgm:spPr/>
      <dgm:t>
        <a:bodyPr/>
        <a:lstStyle/>
        <a:p>
          <a:endParaRPr lang="pl-PL"/>
        </a:p>
      </dgm:t>
    </dgm:pt>
    <dgm:pt modelId="{3DCB1E1F-3647-47EF-A6EA-5E8A5ED46934}" type="sibTrans" cxnId="{2DC7625F-A033-4B56-958D-F1100CCDC406}">
      <dgm:prSet/>
      <dgm:spPr/>
      <dgm:t>
        <a:bodyPr/>
        <a:lstStyle/>
        <a:p>
          <a:endParaRPr lang="pl-PL"/>
        </a:p>
      </dgm:t>
    </dgm:pt>
    <dgm:pt modelId="{D9EBED41-6F39-4D96-8AAB-355F889C8232}">
      <dgm:prSet phldrT="[Tekst]" custT="1"/>
      <dgm:spPr/>
      <dgm:t>
        <a:bodyPr/>
        <a:lstStyle/>
        <a:p>
          <a:pPr algn="ctr"/>
          <a:r>
            <a:rPr lang="pl-PL" sz="1600" dirty="0"/>
            <a:t>Podjęcie we własnym imieniu działalności gospodarczej (zgodnie z ustawą o swobodzie działalności gospodarczej)</a:t>
          </a:r>
        </a:p>
      </dgm:t>
    </dgm:pt>
    <dgm:pt modelId="{0EE9A675-1143-4B0F-8168-51AA8FF1349C}" type="parTrans" cxnId="{B5BFDDB4-3183-4FE4-BEA8-0547D7CE2A72}">
      <dgm:prSet/>
      <dgm:spPr/>
      <dgm:t>
        <a:bodyPr/>
        <a:lstStyle/>
        <a:p>
          <a:endParaRPr lang="pl-PL"/>
        </a:p>
      </dgm:t>
    </dgm:pt>
    <dgm:pt modelId="{95ED15CB-BF9C-4E25-922D-38EE74F82861}" type="sibTrans" cxnId="{B5BFDDB4-3183-4FE4-BEA8-0547D7CE2A72}">
      <dgm:prSet/>
      <dgm:spPr/>
      <dgm:t>
        <a:bodyPr/>
        <a:lstStyle/>
        <a:p>
          <a:endParaRPr lang="pl-PL"/>
        </a:p>
      </dgm:t>
    </dgm:pt>
    <dgm:pt modelId="{1FDEC566-8DB3-4C62-A52F-C405AD9CFE9B}" type="pres">
      <dgm:prSet presAssocID="{BE251376-3FA3-44F4-B385-1D8D202A431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2DE359C7-2EE2-44C5-A649-22B1175F91C2}" type="pres">
      <dgm:prSet presAssocID="{F02F8790-2B61-4B9A-B036-8F2E64717909}" presName="root" presStyleCnt="0"/>
      <dgm:spPr/>
    </dgm:pt>
    <dgm:pt modelId="{59438CEE-6AA1-4EB1-8F84-576C8079E834}" type="pres">
      <dgm:prSet presAssocID="{F02F8790-2B61-4B9A-B036-8F2E64717909}" presName="rootComposite" presStyleCnt="0"/>
      <dgm:spPr/>
    </dgm:pt>
    <dgm:pt modelId="{EA0154EB-F5EE-43CF-A247-9265EB3F7049}" type="pres">
      <dgm:prSet presAssocID="{F02F8790-2B61-4B9A-B036-8F2E64717909}" presName="rootText" presStyleLbl="node1" presStyleIdx="0" presStyleCnt="2"/>
      <dgm:spPr/>
      <dgm:t>
        <a:bodyPr/>
        <a:lstStyle/>
        <a:p>
          <a:endParaRPr lang="pl-PL"/>
        </a:p>
      </dgm:t>
    </dgm:pt>
    <dgm:pt modelId="{54BE4265-EB84-4310-BE7D-AFB5EAAB118A}" type="pres">
      <dgm:prSet presAssocID="{F02F8790-2B61-4B9A-B036-8F2E64717909}" presName="rootConnector" presStyleLbl="node1" presStyleIdx="0" presStyleCnt="2"/>
      <dgm:spPr/>
      <dgm:t>
        <a:bodyPr/>
        <a:lstStyle/>
        <a:p>
          <a:endParaRPr lang="pl-PL"/>
        </a:p>
      </dgm:t>
    </dgm:pt>
    <dgm:pt modelId="{953C6B24-2D1F-48E6-AC80-42FFAD8D8564}" type="pres">
      <dgm:prSet presAssocID="{F02F8790-2B61-4B9A-B036-8F2E64717909}" presName="childShape" presStyleCnt="0"/>
      <dgm:spPr/>
    </dgm:pt>
    <dgm:pt modelId="{78E50537-8A6E-4349-872D-4541C080A45A}" type="pres">
      <dgm:prSet presAssocID="{38CB0B7B-0A18-449A-A80A-071301406C22}" presName="Name13" presStyleLbl="parChTrans1D2" presStyleIdx="0" presStyleCnt="4"/>
      <dgm:spPr/>
      <dgm:t>
        <a:bodyPr/>
        <a:lstStyle/>
        <a:p>
          <a:endParaRPr lang="pl-PL"/>
        </a:p>
      </dgm:t>
    </dgm:pt>
    <dgm:pt modelId="{7E0F97B5-1A36-4698-B50B-DBD275393464}" type="pres">
      <dgm:prSet presAssocID="{957C260E-DA67-48A7-9A74-084FC4156EAC}" presName="childText" presStyleLbl="bgAcc1" presStyleIdx="0" presStyleCnt="4" custScaleX="154710" custScaleY="16482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0175E0E-8929-426F-A4E4-B036FA2280D5}" type="pres">
      <dgm:prSet presAssocID="{0EE9A675-1143-4B0F-8168-51AA8FF1349C}" presName="Name13" presStyleLbl="parChTrans1D2" presStyleIdx="1" presStyleCnt="4"/>
      <dgm:spPr/>
      <dgm:t>
        <a:bodyPr/>
        <a:lstStyle/>
        <a:p>
          <a:endParaRPr lang="pl-PL"/>
        </a:p>
      </dgm:t>
    </dgm:pt>
    <dgm:pt modelId="{8038C8B8-3B8A-4923-B17B-569374A374D9}" type="pres">
      <dgm:prSet presAssocID="{D9EBED41-6F39-4D96-8AAB-355F889C8232}" presName="childText" presStyleLbl="bgAcc1" presStyleIdx="1" presStyleCnt="4" custScaleX="158994" custScaleY="10912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59C5552-3C2E-4D25-A343-39E7DAECD952}" type="pres">
      <dgm:prSet presAssocID="{68326F06-05B4-437F-A38E-61164E07A635}" presName="root" presStyleCnt="0"/>
      <dgm:spPr/>
    </dgm:pt>
    <dgm:pt modelId="{1D7B98B0-F916-419D-9B43-33B31112D4EA}" type="pres">
      <dgm:prSet presAssocID="{68326F06-05B4-437F-A38E-61164E07A635}" presName="rootComposite" presStyleCnt="0"/>
      <dgm:spPr/>
    </dgm:pt>
    <dgm:pt modelId="{B83037B2-EAE9-4E89-BF78-8B5A856534D9}" type="pres">
      <dgm:prSet presAssocID="{68326F06-05B4-437F-A38E-61164E07A635}" presName="rootText" presStyleLbl="node1" presStyleIdx="1" presStyleCnt="2" custScaleX="105299"/>
      <dgm:spPr/>
      <dgm:t>
        <a:bodyPr/>
        <a:lstStyle/>
        <a:p>
          <a:endParaRPr lang="pl-PL"/>
        </a:p>
      </dgm:t>
    </dgm:pt>
    <dgm:pt modelId="{47C8FC9C-F1E8-48EC-AAA2-E92856B23AE6}" type="pres">
      <dgm:prSet presAssocID="{68326F06-05B4-437F-A38E-61164E07A635}" presName="rootConnector" presStyleLbl="node1" presStyleIdx="1" presStyleCnt="2"/>
      <dgm:spPr/>
      <dgm:t>
        <a:bodyPr/>
        <a:lstStyle/>
        <a:p>
          <a:endParaRPr lang="pl-PL"/>
        </a:p>
      </dgm:t>
    </dgm:pt>
    <dgm:pt modelId="{8BDE1181-9590-4AB2-A63F-0C1A8555CD55}" type="pres">
      <dgm:prSet presAssocID="{68326F06-05B4-437F-A38E-61164E07A635}" presName="childShape" presStyleCnt="0"/>
      <dgm:spPr/>
    </dgm:pt>
    <dgm:pt modelId="{ADE4E946-AAEB-4FC0-B338-600DFCAC4F3C}" type="pres">
      <dgm:prSet presAssocID="{1B3219F0-74C3-43A2-A127-5DB97A597DA8}" presName="Name13" presStyleLbl="parChTrans1D2" presStyleIdx="2" presStyleCnt="4"/>
      <dgm:spPr/>
      <dgm:t>
        <a:bodyPr/>
        <a:lstStyle/>
        <a:p>
          <a:endParaRPr lang="pl-PL"/>
        </a:p>
      </dgm:t>
    </dgm:pt>
    <dgm:pt modelId="{373A00DA-BB21-4769-BA2D-F104F6BF98A5}" type="pres">
      <dgm:prSet presAssocID="{4198CBCF-19C7-47A6-9EB4-E003B34CD9E3}" presName="childText" presStyleLbl="bgAcc1" presStyleIdx="2" presStyleCnt="4" custScaleX="157209" custScaleY="12414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007321A-8421-4666-906C-66F4975260C6}" type="pres">
      <dgm:prSet presAssocID="{20B1B03B-D6CE-4009-B0E4-066E60004237}" presName="Name13" presStyleLbl="parChTrans1D2" presStyleIdx="3" presStyleCnt="4"/>
      <dgm:spPr/>
      <dgm:t>
        <a:bodyPr/>
        <a:lstStyle/>
        <a:p>
          <a:endParaRPr lang="pl-PL"/>
        </a:p>
      </dgm:t>
    </dgm:pt>
    <dgm:pt modelId="{401166DE-A488-4EDE-97B5-BE73118EBBD5}" type="pres">
      <dgm:prSet presAssocID="{6F56A4D3-78EB-43D2-81EA-EEE43FB71945}" presName="childText" presStyleLbl="bgAcc1" presStyleIdx="3" presStyleCnt="4" custAng="0" custScaleX="155771" custScaleY="9425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902542E1-559C-4284-824E-DE6014568FAE}" type="presOf" srcId="{20B1B03B-D6CE-4009-B0E4-066E60004237}" destId="{D007321A-8421-4666-906C-66F4975260C6}" srcOrd="0" destOrd="0" presId="urn:microsoft.com/office/officeart/2005/8/layout/hierarchy3"/>
    <dgm:cxn modelId="{94CF721A-43FF-4CCE-8D15-A35738B9C907}" srcId="{F02F8790-2B61-4B9A-B036-8F2E64717909}" destId="{957C260E-DA67-48A7-9A74-084FC4156EAC}" srcOrd="0" destOrd="0" parTransId="{38CB0B7B-0A18-449A-A80A-071301406C22}" sibTransId="{974E1566-1239-4EC9-A865-BC84DE418D2E}"/>
    <dgm:cxn modelId="{A81584D1-0A6B-45E4-AF3C-6DE26E4998D6}" type="presOf" srcId="{68326F06-05B4-437F-A38E-61164E07A635}" destId="{B83037B2-EAE9-4E89-BF78-8B5A856534D9}" srcOrd="0" destOrd="0" presId="urn:microsoft.com/office/officeart/2005/8/layout/hierarchy3"/>
    <dgm:cxn modelId="{2DC7625F-A033-4B56-958D-F1100CCDC406}" srcId="{68326F06-05B4-437F-A38E-61164E07A635}" destId="{6F56A4D3-78EB-43D2-81EA-EEE43FB71945}" srcOrd="1" destOrd="0" parTransId="{20B1B03B-D6CE-4009-B0E4-066E60004237}" sibTransId="{3DCB1E1F-3647-47EF-A6EA-5E8A5ED46934}"/>
    <dgm:cxn modelId="{8F9B794B-4D69-42FB-9417-FED677BBC8AE}" type="presOf" srcId="{68326F06-05B4-437F-A38E-61164E07A635}" destId="{47C8FC9C-F1E8-48EC-AAA2-E92856B23AE6}" srcOrd="1" destOrd="0" presId="urn:microsoft.com/office/officeart/2005/8/layout/hierarchy3"/>
    <dgm:cxn modelId="{4AA400DC-435F-4205-ABFB-755BB1C9280F}" type="presOf" srcId="{957C260E-DA67-48A7-9A74-084FC4156EAC}" destId="{7E0F97B5-1A36-4698-B50B-DBD275393464}" srcOrd="0" destOrd="0" presId="urn:microsoft.com/office/officeart/2005/8/layout/hierarchy3"/>
    <dgm:cxn modelId="{CE0421A8-4301-4454-897F-887BD18B18F2}" type="presOf" srcId="{0EE9A675-1143-4B0F-8168-51AA8FF1349C}" destId="{20175E0E-8929-426F-A4E4-B036FA2280D5}" srcOrd="0" destOrd="0" presId="urn:microsoft.com/office/officeart/2005/8/layout/hierarchy3"/>
    <dgm:cxn modelId="{6951BFFD-A32B-44CB-98FB-0CF60FF35E85}" type="presOf" srcId="{F02F8790-2B61-4B9A-B036-8F2E64717909}" destId="{54BE4265-EB84-4310-BE7D-AFB5EAAB118A}" srcOrd="1" destOrd="0" presId="urn:microsoft.com/office/officeart/2005/8/layout/hierarchy3"/>
    <dgm:cxn modelId="{684AD467-1BD0-48A0-9DBD-A9123E64F005}" type="presOf" srcId="{F02F8790-2B61-4B9A-B036-8F2E64717909}" destId="{EA0154EB-F5EE-43CF-A247-9265EB3F7049}" srcOrd="0" destOrd="0" presId="urn:microsoft.com/office/officeart/2005/8/layout/hierarchy3"/>
    <dgm:cxn modelId="{B4D9C30A-3577-4CA1-AEDC-E31C6A01C525}" type="presOf" srcId="{6F56A4D3-78EB-43D2-81EA-EEE43FB71945}" destId="{401166DE-A488-4EDE-97B5-BE73118EBBD5}" srcOrd="0" destOrd="0" presId="urn:microsoft.com/office/officeart/2005/8/layout/hierarchy3"/>
    <dgm:cxn modelId="{FC83B1D9-D0D5-424D-B88F-EDA411CFCCE5}" type="presOf" srcId="{4198CBCF-19C7-47A6-9EB4-E003B34CD9E3}" destId="{373A00DA-BB21-4769-BA2D-F104F6BF98A5}" srcOrd="0" destOrd="0" presId="urn:microsoft.com/office/officeart/2005/8/layout/hierarchy3"/>
    <dgm:cxn modelId="{0A3BAFA0-676D-4E38-9EB6-0F85EFB78878}" srcId="{68326F06-05B4-437F-A38E-61164E07A635}" destId="{4198CBCF-19C7-47A6-9EB4-E003B34CD9E3}" srcOrd="0" destOrd="0" parTransId="{1B3219F0-74C3-43A2-A127-5DB97A597DA8}" sibTransId="{56507279-2623-44F1-8909-58483F259B37}"/>
    <dgm:cxn modelId="{B9D7CC05-FA2B-4741-AD98-9098CDAEA610}" type="presOf" srcId="{38CB0B7B-0A18-449A-A80A-071301406C22}" destId="{78E50537-8A6E-4349-872D-4541C080A45A}" srcOrd="0" destOrd="0" presId="urn:microsoft.com/office/officeart/2005/8/layout/hierarchy3"/>
    <dgm:cxn modelId="{424E6F15-56DE-49DB-B726-390B6FB72E1B}" type="presOf" srcId="{D9EBED41-6F39-4D96-8AAB-355F889C8232}" destId="{8038C8B8-3B8A-4923-B17B-569374A374D9}" srcOrd="0" destOrd="0" presId="urn:microsoft.com/office/officeart/2005/8/layout/hierarchy3"/>
    <dgm:cxn modelId="{88C95874-A9A2-4303-ACD6-269E4F64F487}" type="presOf" srcId="{BE251376-3FA3-44F4-B385-1D8D202A431A}" destId="{1FDEC566-8DB3-4C62-A52F-C405AD9CFE9B}" srcOrd="0" destOrd="0" presId="urn:microsoft.com/office/officeart/2005/8/layout/hierarchy3"/>
    <dgm:cxn modelId="{6EA14813-AFE2-4765-B51E-BACEFC5DD393}" srcId="{BE251376-3FA3-44F4-B385-1D8D202A431A}" destId="{F02F8790-2B61-4B9A-B036-8F2E64717909}" srcOrd="0" destOrd="0" parTransId="{85AEC211-6F5B-4E7F-860A-8EDDD6E0690A}" sibTransId="{8BD5FF50-BAE2-421F-828A-4CE2AFD9EE62}"/>
    <dgm:cxn modelId="{B5BFDDB4-3183-4FE4-BEA8-0547D7CE2A72}" srcId="{F02F8790-2B61-4B9A-B036-8F2E64717909}" destId="{D9EBED41-6F39-4D96-8AAB-355F889C8232}" srcOrd="1" destOrd="0" parTransId="{0EE9A675-1143-4B0F-8168-51AA8FF1349C}" sibTransId="{95ED15CB-BF9C-4E25-922D-38EE74F82861}"/>
    <dgm:cxn modelId="{D4F2025F-8474-4259-AFCB-A62268C3B9A7}" type="presOf" srcId="{1B3219F0-74C3-43A2-A127-5DB97A597DA8}" destId="{ADE4E946-AAEB-4FC0-B338-600DFCAC4F3C}" srcOrd="0" destOrd="0" presId="urn:microsoft.com/office/officeart/2005/8/layout/hierarchy3"/>
    <dgm:cxn modelId="{242BB63D-13A9-4DFC-8205-D3374ED26D69}" srcId="{BE251376-3FA3-44F4-B385-1D8D202A431A}" destId="{68326F06-05B4-437F-A38E-61164E07A635}" srcOrd="1" destOrd="0" parTransId="{D5316093-6585-4CD9-8189-100449CC0ADD}" sibTransId="{EEBC8C53-DAE5-4292-8E07-6390005BDD96}"/>
    <dgm:cxn modelId="{FFF7983B-58E4-4372-BDE5-10EEB9935957}" type="presParOf" srcId="{1FDEC566-8DB3-4C62-A52F-C405AD9CFE9B}" destId="{2DE359C7-2EE2-44C5-A649-22B1175F91C2}" srcOrd="0" destOrd="0" presId="urn:microsoft.com/office/officeart/2005/8/layout/hierarchy3"/>
    <dgm:cxn modelId="{37B3DCC7-D4C8-49BB-BF54-98107B1DAEA9}" type="presParOf" srcId="{2DE359C7-2EE2-44C5-A649-22B1175F91C2}" destId="{59438CEE-6AA1-4EB1-8F84-576C8079E834}" srcOrd="0" destOrd="0" presId="urn:microsoft.com/office/officeart/2005/8/layout/hierarchy3"/>
    <dgm:cxn modelId="{B13D03A2-2871-4142-8E3D-4B8344360FE5}" type="presParOf" srcId="{59438CEE-6AA1-4EB1-8F84-576C8079E834}" destId="{EA0154EB-F5EE-43CF-A247-9265EB3F7049}" srcOrd="0" destOrd="0" presId="urn:microsoft.com/office/officeart/2005/8/layout/hierarchy3"/>
    <dgm:cxn modelId="{076BA8F8-AB57-46FD-A69A-2A0F7397EB79}" type="presParOf" srcId="{59438CEE-6AA1-4EB1-8F84-576C8079E834}" destId="{54BE4265-EB84-4310-BE7D-AFB5EAAB118A}" srcOrd="1" destOrd="0" presId="urn:microsoft.com/office/officeart/2005/8/layout/hierarchy3"/>
    <dgm:cxn modelId="{90069A9E-B7BF-45FF-B042-3FBC0E118427}" type="presParOf" srcId="{2DE359C7-2EE2-44C5-A649-22B1175F91C2}" destId="{953C6B24-2D1F-48E6-AC80-42FFAD8D8564}" srcOrd="1" destOrd="0" presId="urn:microsoft.com/office/officeart/2005/8/layout/hierarchy3"/>
    <dgm:cxn modelId="{CAE3D14B-C363-43AE-998B-1B9541A44070}" type="presParOf" srcId="{953C6B24-2D1F-48E6-AC80-42FFAD8D8564}" destId="{78E50537-8A6E-4349-872D-4541C080A45A}" srcOrd="0" destOrd="0" presId="urn:microsoft.com/office/officeart/2005/8/layout/hierarchy3"/>
    <dgm:cxn modelId="{36D2C186-0085-4CAB-9B65-3A3D0A675181}" type="presParOf" srcId="{953C6B24-2D1F-48E6-AC80-42FFAD8D8564}" destId="{7E0F97B5-1A36-4698-B50B-DBD275393464}" srcOrd="1" destOrd="0" presId="urn:microsoft.com/office/officeart/2005/8/layout/hierarchy3"/>
    <dgm:cxn modelId="{40B1B5FE-4E01-4771-9D09-4D9ADDA35EE9}" type="presParOf" srcId="{953C6B24-2D1F-48E6-AC80-42FFAD8D8564}" destId="{20175E0E-8929-426F-A4E4-B036FA2280D5}" srcOrd="2" destOrd="0" presId="urn:microsoft.com/office/officeart/2005/8/layout/hierarchy3"/>
    <dgm:cxn modelId="{142BA0DA-7523-4C8B-96FF-C2063ED7F085}" type="presParOf" srcId="{953C6B24-2D1F-48E6-AC80-42FFAD8D8564}" destId="{8038C8B8-3B8A-4923-B17B-569374A374D9}" srcOrd="3" destOrd="0" presId="urn:microsoft.com/office/officeart/2005/8/layout/hierarchy3"/>
    <dgm:cxn modelId="{5D6A00A1-171A-4B6D-B00C-1850F3AE795B}" type="presParOf" srcId="{1FDEC566-8DB3-4C62-A52F-C405AD9CFE9B}" destId="{959C5552-3C2E-4D25-A343-39E7DAECD952}" srcOrd="1" destOrd="0" presId="urn:microsoft.com/office/officeart/2005/8/layout/hierarchy3"/>
    <dgm:cxn modelId="{6C5169E7-4A7D-457A-AED7-F88D8A55D311}" type="presParOf" srcId="{959C5552-3C2E-4D25-A343-39E7DAECD952}" destId="{1D7B98B0-F916-419D-9B43-33B31112D4EA}" srcOrd="0" destOrd="0" presId="urn:microsoft.com/office/officeart/2005/8/layout/hierarchy3"/>
    <dgm:cxn modelId="{D3CD7886-98AF-4D0E-81DA-4E80A78AC445}" type="presParOf" srcId="{1D7B98B0-F916-419D-9B43-33B31112D4EA}" destId="{B83037B2-EAE9-4E89-BF78-8B5A856534D9}" srcOrd="0" destOrd="0" presId="urn:microsoft.com/office/officeart/2005/8/layout/hierarchy3"/>
    <dgm:cxn modelId="{A82C1112-CC09-4B18-A32F-725529AB982C}" type="presParOf" srcId="{1D7B98B0-F916-419D-9B43-33B31112D4EA}" destId="{47C8FC9C-F1E8-48EC-AAA2-E92856B23AE6}" srcOrd="1" destOrd="0" presId="urn:microsoft.com/office/officeart/2005/8/layout/hierarchy3"/>
    <dgm:cxn modelId="{B3C41085-0CA1-4E5D-B6A0-BE5AD31D924D}" type="presParOf" srcId="{959C5552-3C2E-4D25-A343-39E7DAECD952}" destId="{8BDE1181-9590-4AB2-A63F-0C1A8555CD55}" srcOrd="1" destOrd="0" presId="urn:microsoft.com/office/officeart/2005/8/layout/hierarchy3"/>
    <dgm:cxn modelId="{52D4004C-967E-47CD-B507-F81A8D793919}" type="presParOf" srcId="{8BDE1181-9590-4AB2-A63F-0C1A8555CD55}" destId="{ADE4E946-AAEB-4FC0-B338-600DFCAC4F3C}" srcOrd="0" destOrd="0" presId="urn:microsoft.com/office/officeart/2005/8/layout/hierarchy3"/>
    <dgm:cxn modelId="{BF3BD2FB-2928-44F4-AD3C-C3FCDA26F335}" type="presParOf" srcId="{8BDE1181-9590-4AB2-A63F-0C1A8555CD55}" destId="{373A00DA-BB21-4769-BA2D-F104F6BF98A5}" srcOrd="1" destOrd="0" presId="urn:microsoft.com/office/officeart/2005/8/layout/hierarchy3"/>
    <dgm:cxn modelId="{BD83E21B-A123-481E-93CB-62B791442F51}" type="presParOf" srcId="{8BDE1181-9590-4AB2-A63F-0C1A8555CD55}" destId="{D007321A-8421-4666-906C-66F4975260C6}" srcOrd="2" destOrd="0" presId="urn:microsoft.com/office/officeart/2005/8/layout/hierarchy3"/>
    <dgm:cxn modelId="{A3852EB1-7294-4A84-A519-B08E4E7C0987}" type="presParOf" srcId="{8BDE1181-9590-4AB2-A63F-0C1A8555CD55}" destId="{401166DE-A488-4EDE-97B5-BE73118EBBD5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BEC129-4AAF-4D84-8833-C3375629498D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914EFEAB-7591-4ED8-8887-2F3A8B4F9107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pl-PL" b="1" dirty="0" smtClean="0">
              <a:solidFill>
                <a:schemeClr val="tx1"/>
              </a:solidFill>
              <a:latin typeface="+mn-lt"/>
              <a:cs typeface="Arial" pitchFamily="34" charset="0"/>
            </a:rPr>
            <a:t>Niespełnienie powyższych zobowiązań, skutkuje </a:t>
          </a:r>
          <a:r>
            <a:rPr lang="pl-PL" b="1" u="sng" dirty="0" smtClean="0">
              <a:solidFill>
                <a:schemeClr val="tx1"/>
              </a:solidFill>
              <a:latin typeface="+mn-lt"/>
              <a:cs typeface="Arial" pitchFamily="34" charset="0"/>
            </a:rPr>
            <a:t>odmową wypłaty </a:t>
          </a:r>
          <a:r>
            <a:rPr lang="pl-PL" b="1" dirty="0" smtClean="0">
              <a:solidFill>
                <a:schemeClr val="tx1"/>
              </a:solidFill>
              <a:latin typeface="+mn-lt"/>
              <a:cs typeface="Arial" pitchFamily="34" charset="0"/>
            </a:rPr>
            <a:t>całości pomocy,</a:t>
          </a:r>
          <a:br>
            <a:rPr lang="pl-PL" b="1" dirty="0" smtClean="0">
              <a:solidFill>
                <a:schemeClr val="tx1"/>
              </a:solidFill>
              <a:latin typeface="+mn-lt"/>
              <a:cs typeface="Arial" pitchFamily="34" charset="0"/>
            </a:rPr>
          </a:br>
          <a:r>
            <a:rPr lang="pl-PL" b="1" dirty="0" smtClean="0">
              <a:solidFill>
                <a:schemeClr val="tx1"/>
              </a:solidFill>
              <a:latin typeface="+mn-lt"/>
              <a:cs typeface="Arial" pitchFamily="34" charset="0"/>
            </a:rPr>
            <a:t> a w przypadku gdy część pomocy została wcześniej wypłacona następuje jej zwrot oraz </a:t>
          </a:r>
          <a:r>
            <a:rPr lang="pl-PL" b="1" u="sng" dirty="0" smtClean="0">
              <a:solidFill>
                <a:schemeClr val="tx1"/>
              </a:solidFill>
              <a:latin typeface="+mn-lt"/>
              <a:cs typeface="Arial" pitchFamily="34" charset="0"/>
            </a:rPr>
            <a:t>wypowiedzenie umowy</a:t>
          </a:r>
        </a:p>
      </dgm:t>
    </dgm:pt>
    <dgm:pt modelId="{A2C2E754-E615-449D-915F-621E64B9F6E8}" type="parTrans" cxnId="{874C709C-3EBF-4B42-9292-CFA12DC56459}">
      <dgm:prSet/>
      <dgm:spPr/>
      <dgm:t>
        <a:bodyPr/>
        <a:lstStyle/>
        <a:p>
          <a:endParaRPr lang="pl-PL"/>
        </a:p>
      </dgm:t>
    </dgm:pt>
    <dgm:pt modelId="{523962EB-1205-4545-96EC-39FC107BBF56}" type="sibTrans" cxnId="{874C709C-3EBF-4B42-9292-CFA12DC56459}">
      <dgm:prSet/>
      <dgm:spPr/>
      <dgm:t>
        <a:bodyPr/>
        <a:lstStyle/>
        <a:p>
          <a:endParaRPr lang="pl-PL"/>
        </a:p>
      </dgm:t>
    </dgm:pt>
    <dgm:pt modelId="{D5ADAA9E-BB0D-4769-B27E-17527BA3BB88}" type="pres">
      <dgm:prSet presAssocID="{D3BEC129-4AAF-4D84-8833-C3375629498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4079E3EC-2C85-4EB8-AB01-402CFA9B6375}" type="pres">
      <dgm:prSet presAssocID="{914EFEAB-7591-4ED8-8887-2F3A8B4F9107}" presName="parentText" presStyleLbl="node1" presStyleIdx="0" presStyleCnt="1" custScaleY="24052" custLinFactNeighborX="414" custLinFactNeighborY="-3309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874C709C-3EBF-4B42-9292-CFA12DC56459}" srcId="{D3BEC129-4AAF-4D84-8833-C3375629498D}" destId="{914EFEAB-7591-4ED8-8887-2F3A8B4F9107}" srcOrd="0" destOrd="0" parTransId="{A2C2E754-E615-449D-915F-621E64B9F6E8}" sibTransId="{523962EB-1205-4545-96EC-39FC107BBF56}"/>
    <dgm:cxn modelId="{8D0DE592-50CC-44F7-AE69-976C661913A7}" type="presOf" srcId="{914EFEAB-7591-4ED8-8887-2F3A8B4F9107}" destId="{4079E3EC-2C85-4EB8-AB01-402CFA9B6375}" srcOrd="0" destOrd="0" presId="urn:microsoft.com/office/officeart/2005/8/layout/vList2"/>
    <dgm:cxn modelId="{92142D26-B332-480C-A55E-48C2CE01A36E}" type="presOf" srcId="{D3BEC129-4AAF-4D84-8833-C3375629498D}" destId="{D5ADAA9E-BB0D-4769-B27E-17527BA3BB88}" srcOrd="0" destOrd="0" presId="urn:microsoft.com/office/officeart/2005/8/layout/vList2"/>
    <dgm:cxn modelId="{5F4537A5-E96D-4E67-89AC-154968CB3CD1}" type="presParOf" srcId="{D5ADAA9E-BB0D-4769-B27E-17527BA3BB88}" destId="{4079E3EC-2C85-4EB8-AB01-402CFA9B63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23AD013-6473-452F-9F24-9DBFC5E1FF99}" type="doc">
      <dgm:prSet loTypeId="urn:microsoft.com/office/officeart/2005/8/layout/hList3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41BE272E-599D-4945-AB76-8867A5A94548}">
      <dgm:prSet phldrT="[Teks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pl-PL" sz="2400" b="1" dirty="0">
              <a:solidFill>
                <a:schemeClr val="tx1"/>
              </a:solidFill>
            </a:rPr>
            <a:t>Obowiązki Beneficjenta w trakcie </a:t>
          </a:r>
          <a:r>
            <a:rPr lang="pl-PL" sz="2400" b="1" dirty="0" smtClean="0">
              <a:solidFill>
                <a:schemeClr val="tx1"/>
              </a:solidFill>
            </a:rPr>
            <a:t>realizacji </a:t>
          </a:r>
          <a:r>
            <a:rPr lang="pl-PL" sz="2400" b="1" dirty="0">
              <a:solidFill>
                <a:schemeClr val="tx1"/>
              </a:solidFill>
            </a:rPr>
            <a:t>operacji oraz przez okres 2 lat od dnia wypłaty II transzy pomocy</a:t>
          </a:r>
        </a:p>
      </dgm:t>
    </dgm:pt>
    <dgm:pt modelId="{28F27606-43BB-463E-8C42-4589646B2647}" type="parTrans" cxnId="{97523ED4-BA99-4C4E-9F9E-338C60576D17}">
      <dgm:prSet/>
      <dgm:spPr/>
      <dgm:t>
        <a:bodyPr/>
        <a:lstStyle/>
        <a:p>
          <a:endParaRPr lang="pl-PL"/>
        </a:p>
      </dgm:t>
    </dgm:pt>
    <dgm:pt modelId="{F5B110E7-42D8-4186-BE12-99C224ADCFF5}" type="sibTrans" cxnId="{97523ED4-BA99-4C4E-9F9E-338C60576D17}">
      <dgm:prSet/>
      <dgm:spPr/>
      <dgm:t>
        <a:bodyPr/>
        <a:lstStyle/>
        <a:p>
          <a:endParaRPr lang="pl-PL"/>
        </a:p>
      </dgm:t>
    </dgm:pt>
    <dgm:pt modelId="{6736A405-0C88-4CFC-AF7D-DE3C865B2112}">
      <dgm:prSet phldrT="[Tekst]" custT="1"/>
      <dgm:spPr/>
      <dgm:t>
        <a:bodyPr/>
        <a:lstStyle/>
        <a:p>
          <a:r>
            <a:rPr lang="pl-PL" sz="2000" dirty="0">
              <a:solidFill>
                <a:schemeClr val="tx1"/>
              </a:solidFill>
            </a:rPr>
            <a:t>1. </a:t>
          </a:r>
          <a:r>
            <a:rPr lang="pl-PL" sz="2000" dirty="0" smtClean="0">
              <a:solidFill>
                <a:schemeClr val="tx1"/>
              </a:solidFill>
            </a:rPr>
            <a:t>Wykonywanie </a:t>
          </a:r>
          <a:r>
            <a:rPr lang="pl-PL" sz="2000" dirty="0">
              <a:solidFill>
                <a:schemeClr val="tx1"/>
              </a:solidFill>
            </a:rPr>
            <a:t>we własnym imieniu działalności gospodarczej    </a:t>
          </a:r>
        </a:p>
      </dgm:t>
    </dgm:pt>
    <dgm:pt modelId="{0E25325B-F6D5-413F-94F1-A5E063B83CCE}" type="parTrans" cxnId="{BCD5E534-AC9F-4277-BE84-62493A89C46D}">
      <dgm:prSet/>
      <dgm:spPr/>
      <dgm:t>
        <a:bodyPr/>
        <a:lstStyle/>
        <a:p>
          <a:endParaRPr lang="pl-PL"/>
        </a:p>
      </dgm:t>
    </dgm:pt>
    <dgm:pt modelId="{D0076C5F-16C4-4AF2-81F5-BB56C32CC2ED}" type="sibTrans" cxnId="{BCD5E534-AC9F-4277-BE84-62493A89C46D}">
      <dgm:prSet/>
      <dgm:spPr/>
      <dgm:t>
        <a:bodyPr/>
        <a:lstStyle/>
        <a:p>
          <a:endParaRPr lang="pl-PL"/>
        </a:p>
      </dgm:t>
    </dgm:pt>
    <dgm:pt modelId="{540010CD-AB3A-4B16-BD82-40FD9E0BC2F1}">
      <dgm:prSet phldrT="[Tekst]" custT="1"/>
      <dgm:spPr/>
      <dgm:t>
        <a:bodyPr/>
        <a:lstStyle/>
        <a:p>
          <a:r>
            <a:rPr lang="pl-PL" sz="2000" dirty="0">
              <a:solidFill>
                <a:schemeClr val="tx1"/>
              </a:solidFill>
            </a:rPr>
            <a:t>2. </a:t>
          </a:r>
          <a:r>
            <a:rPr lang="pl-PL" sz="2000" dirty="0" smtClean="0">
              <a:solidFill>
                <a:schemeClr val="tx1"/>
              </a:solidFill>
            </a:rPr>
            <a:t>Podleganie </a:t>
          </a:r>
          <a:r>
            <a:rPr lang="pl-PL" sz="2000" dirty="0">
              <a:solidFill>
                <a:schemeClr val="tx1"/>
              </a:solidFill>
            </a:rPr>
            <a:t>ubezpieczeniom (emerytalne, rentowe, </a:t>
          </a:r>
          <a:r>
            <a:rPr lang="pl-PL" sz="2000" dirty="0" smtClean="0">
              <a:solidFill>
                <a:schemeClr val="tx1"/>
              </a:solidFill>
            </a:rPr>
            <a:t>wypadkowe)</a:t>
          </a:r>
          <a:endParaRPr lang="pl-PL" sz="2000" dirty="0">
            <a:solidFill>
              <a:schemeClr val="tx1"/>
            </a:solidFill>
          </a:endParaRPr>
        </a:p>
      </dgm:t>
    </dgm:pt>
    <dgm:pt modelId="{285F0422-8D38-46B8-AABF-F97279008217}" type="parTrans" cxnId="{48A5D239-17E4-4171-98CD-B2AA719AB935}">
      <dgm:prSet/>
      <dgm:spPr/>
      <dgm:t>
        <a:bodyPr/>
        <a:lstStyle/>
        <a:p>
          <a:endParaRPr lang="pl-PL"/>
        </a:p>
      </dgm:t>
    </dgm:pt>
    <dgm:pt modelId="{AA613897-2763-4017-843C-EB2490AD3361}" type="sibTrans" cxnId="{48A5D239-17E4-4171-98CD-B2AA719AB935}">
      <dgm:prSet/>
      <dgm:spPr/>
      <dgm:t>
        <a:bodyPr/>
        <a:lstStyle/>
        <a:p>
          <a:endParaRPr lang="pl-PL"/>
        </a:p>
      </dgm:t>
    </dgm:pt>
    <dgm:pt modelId="{9891D7CB-2611-4445-85CD-2886D5497BD3}">
      <dgm:prSet phldrT="[Tekst]" custT="1"/>
      <dgm:spPr/>
      <dgm:t>
        <a:bodyPr/>
        <a:lstStyle/>
        <a:p>
          <a:r>
            <a:rPr lang="pl-PL" sz="2000" dirty="0">
              <a:solidFill>
                <a:schemeClr val="tx1"/>
              </a:solidFill>
            </a:rPr>
            <a:t>3. </a:t>
          </a:r>
          <a:r>
            <a:rPr lang="pl-PL" sz="2000" dirty="0" smtClean="0">
              <a:solidFill>
                <a:schemeClr val="tx1"/>
              </a:solidFill>
            </a:rPr>
            <a:t>Utrzymanie utworzonego(</a:t>
          </a:r>
          <a:r>
            <a:rPr lang="pl-PL" sz="2000" dirty="0" err="1" smtClean="0">
              <a:solidFill>
                <a:schemeClr val="tx1"/>
              </a:solidFill>
            </a:rPr>
            <a:t>ych</a:t>
          </a:r>
          <a:r>
            <a:rPr lang="pl-PL" sz="2000" dirty="0">
              <a:solidFill>
                <a:schemeClr val="tx1"/>
              </a:solidFill>
            </a:rPr>
            <a:t>) miejsc(a) pracy</a:t>
          </a:r>
        </a:p>
      </dgm:t>
    </dgm:pt>
    <dgm:pt modelId="{C83C1C41-E0CF-457E-81C9-EABEEBE65C03}" type="parTrans" cxnId="{0EE5BAEE-DC78-4322-9AAC-F776FC026385}">
      <dgm:prSet/>
      <dgm:spPr/>
      <dgm:t>
        <a:bodyPr/>
        <a:lstStyle/>
        <a:p>
          <a:endParaRPr lang="pl-PL"/>
        </a:p>
      </dgm:t>
    </dgm:pt>
    <dgm:pt modelId="{56F0950F-B86A-43A5-88A3-5CAC91551595}" type="sibTrans" cxnId="{0EE5BAEE-DC78-4322-9AAC-F776FC026385}">
      <dgm:prSet/>
      <dgm:spPr/>
      <dgm:t>
        <a:bodyPr/>
        <a:lstStyle/>
        <a:p>
          <a:endParaRPr lang="pl-PL"/>
        </a:p>
      </dgm:t>
    </dgm:pt>
    <dgm:pt modelId="{E2CAA927-7E75-4900-B4D7-6F094379AFB4}" type="pres">
      <dgm:prSet presAssocID="{D23AD013-6473-452F-9F24-9DBFC5E1FF99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61E949A5-A989-4438-A508-34C67E4F499B}" type="pres">
      <dgm:prSet presAssocID="{41BE272E-599D-4945-AB76-8867A5A94548}" presName="roof" presStyleLbl="dkBgShp" presStyleIdx="0" presStyleCnt="2" custLinFactNeighborY="-6536"/>
      <dgm:spPr/>
      <dgm:t>
        <a:bodyPr/>
        <a:lstStyle/>
        <a:p>
          <a:endParaRPr lang="pl-PL"/>
        </a:p>
      </dgm:t>
    </dgm:pt>
    <dgm:pt modelId="{8D7E642F-B255-4D01-88D5-B702C6CA6373}" type="pres">
      <dgm:prSet presAssocID="{41BE272E-599D-4945-AB76-8867A5A94548}" presName="pillars" presStyleCnt="0"/>
      <dgm:spPr/>
      <dgm:t>
        <a:bodyPr/>
        <a:lstStyle/>
        <a:p>
          <a:endParaRPr lang="pl-PL"/>
        </a:p>
      </dgm:t>
    </dgm:pt>
    <dgm:pt modelId="{045875A2-5364-4791-902F-3594F3563C5A}" type="pres">
      <dgm:prSet presAssocID="{41BE272E-599D-4945-AB76-8867A5A94548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9B1F9F2-EEE8-4C60-B3DA-F1691B95ECD5}" type="pres">
      <dgm:prSet presAssocID="{540010CD-AB3A-4B16-BD82-40FD9E0BC2F1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39C3A9B-027D-4F25-86E8-F81E7DB0D8E7}" type="pres">
      <dgm:prSet presAssocID="{9891D7CB-2611-4445-85CD-2886D5497BD3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D12E01F-B417-4B26-8139-0F51C6817534}" type="pres">
      <dgm:prSet presAssocID="{41BE272E-599D-4945-AB76-8867A5A94548}" presName="base" presStyleLbl="dkBgShp" presStyleIdx="1" presStyleCnt="2"/>
      <dgm:spPr/>
      <dgm:t>
        <a:bodyPr/>
        <a:lstStyle/>
        <a:p>
          <a:endParaRPr lang="pl-PL"/>
        </a:p>
      </dgm:t>
    </dgm:pt>
  </dgm:ptLst>
  <dgm:cxnLst>
    <dgm:cxn modelId="{BCD5E534-AC9F-4277-BE84-62493A89C46D}" srcId="{41BE272E-599D-4945-AB76-8867A5A94548}" destId="{6736A405-0C88-4CFC-AF7D-DE3C865B2112}" srcOrd="0" destOrd="0" parTransId="{0E25325B-F6D5-413F-94F1-A5E063B83CCE}" sibTransId="{D0076C5F-16C4-4AF2-81F5-BB56C32CC2ED}"/>
    <dgm:cxn modelId="{57FAF6BC-FF2D-4A55-9B37-3EFD27F57AB2}" type="presOf" srcId="{9891D7CB-2611-4445-85CD-2886D5497BD3}" destId="{A39C3A9B-027D-4F25-86E8-F81E7DB0D8E7}" srcOrd="0" destOrd="0" presId="urn:microsoft.com/office/officeart/2005/8/layout/hList3"/>
    <dgm:cxn modelId="{788F2AD2-9A61-45AC-8F45-8C8CA1EE663F}" type="presOf" srcId="{6736A405-0C88-4CFC-AF7D-DE3C865B2112}" destId="{045875A2-5364-4791-902F-3594F3563C5A}" srcOrd="0" destOrd="0" presId="urn:microsoft.com/office/officeart/2005/8/layout/hList3"/>
    <dgm:cxn modelId="{36423114-2D29-45A6-A8EC-47ECA1185A79}" type="presOf" srcId="{41BE272E-599D-4945-AB76-8867A5A94548}" destId="{61E949A5-A989-4438-A508-34C67E4F499B}" srcOrd="0" destOrd="0" presId="urn:microsoft.com/office/officeart/2005/8/layout/hList3"/>
    <dgm:cxn modelId="{97523ED4-BA99-4C4E-9F9E-338C60576D17}" srcId="{D23AD013-6473-452F-9F24-9DBFC5E1FF99}" destId="{41BE272E-599D-4945-AB76-8867A5A94548}" srcOrd="0" destOrd="0" parTransId="{28F27606-43BB-463E-8C42-4589646B2647}" sibTransId="{F5B110E7-42D8-4186-BE12-99C224ADCFF5}"/>
    <dgm:cxn modelId="{0EE5BAEE-DC78-4322-9AAC-F776FC026385}" srcId="{41BE272E-599D-4945-AB76-8867A5A94548}" destId="{9891D7CB-2611-4445-85CD-2886D5497BD3}" srcOrd="2" destOrd="0" parTransId="{C83C1C41-E0CF-457E-81C9-EABEEBE65C03}" sibTransId="{56F0950F-B86A-43A5-88A3-5CAC91551595}"/>
    <dgm:cxn modelId="{FDCF98E5-4016-4F7A-9E0F-5B91DD5D2E44}" type="presOf" srcId="{540010CD-AB3A-4B16-BD82-40FD9E0BC2F1}" destId="{89B1F9F2-EEE8-4C60-B3DA-F1691B95ECD5}" srcOrd="0" destOrd="0" presId="urn:microsoft.com/office/officeart/2005/8/layout/hList3"/>
    <dgm:cxn modelId="{EBDC80D5-733E-408E-AD5B-42E1720D179D}" type="presOf" srcId="{D23AD013-6473-452F-9F24-9DBFC5E1FF99}" destId="{E2CAA927-7E75-4900-B4D7-6F094379AFB4}" srcOrd="0" destOrd="0" presId="urn:microsoft.com/office/officeart/2005/8/layout/hList3"/>
    <dgm:cxn modelId="{48A5D239-17E4-4171-98CD-B2AA719AB935}" srcId="{41BE272E-599D-4945-AB76-8867A5A94548}" destId="{540010CD-AB3A-4B16-BD82-40FD9E0BC2F1}" srcOrd="1" destOrd="0" parTransId="{285F0422-8D38-46B8-AABF-F97279008217}" sibTransId="{AA613897-2763-4017-843C-EB2490AD3361}"/>
    <dgm:cxn modelId="{99271E44-7A66-4BE5-8059-34EE2D16E75C}" type="presParOf" srcId="{E2CAA927-7E75-4900-B4D7-6F094379AFB4}" destId="{61E949A5-A989-4438-A508-34C67E4F499B}" srcOrd="0" destOrd="0" presId="urn:microsoft.com/office/officeart/2005/8/layout/hList3"/>
    <dgm:cxn modelId="{366577C9-0931-42AC-A9FD-C1C1046F9EE5}" type="presParOf" srcId="{E2CAA927-7E75-4900-B4D7-6F094379AFB4}" destId="{8D7E642F-B255-4D01-88D5-B702C6CA6373}" srcOrd="1" destOrd="0" presId="urn:microsoft.com/office/officeart/2005/8/layout/hList3"/>
    <dgm:cxn modelId="{5F90572E-91F4-4AEC-8FEF-9160813CBD4B}" type="presParOf" srcId="{8D7E642F-B255-4D01-88D5-B702C6CA6373}" destId="{045875A2-5364-4791-902F-3594F3563C5A}" srcOrd="0" destOrd="0" presId="urn:microsoft.com/office/officeart/2005/8/layout/hList3"/>
    <dgm:cxn modelId="{513AEE9E-0B8F-45A0-AFA0-A20AA33C8E94}" type="presParOf" srcId="{8D7E642F-B255-4D01-88D5-B702C6CA6373}" destId="{89B1F9F2-EEE8-4C60-B3DA-F1691B95ECD5}" srcOrd="1" destOrd="0" presId="urn:microsoft.com/office/officeart/2005/8/layout/hList3"/>
    <dgm:cxn modelId="{D8361DC8-283A-4C9D-A465-906052B98759}" type="presParOf" srcId="{8D7E642F-B255-4D01-88D5-B702C6CA6373}" destId="{A39C3A9B-027D-4F25-86E8-F81E7DB0D8E7}" srcOrd="2" destOrd="0" presId="urn:microsoft.com/office/officeart/2005/8/layout/hList3"/>
    <dgm:cxn modelId="{BAA85CD5-E4B6-4170-9D52-BFDB0BAFD138}" type="presParOf" srcId="{E2CAA927-7E75-4900-B4D7-6F094379AFB4}" destId="{3D12E01F-B417-4B26-8139-0F51C6817534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4BB709-25F9-4EEC-8E23-3E8554BD0C50}" type="doc">
      <dgm:prSet loTypeId="urn:microsoft.com/office/officeart/2005/8/layout/radial4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EFE64FA9-3D11-4779-9F23-E8DD19283992}">
      <dgm:prSet phldrT="[Tekst]" custT="1"/>
      <dgm:spPr/>
      <dgm:t>
        <a:bodyPr/>
        <a:lstStyle/>
        <a:p>
          <a:r>
            <a:rPr lang="pl-PL" sz="3200" dirty="0"/>
            <a:t>Zobowiązania Beneficjenta</a:t>
          </a:r>
        </a:p>
      </dgm:t>
    </dgm:pt>
    <dgm:pt modelId="{152185F3-0AA6-4DE9-87F8-7CBD10EDA028}" type="parTrans" cxnId="{FA46EDC3-8676-43D4-A6AC-144C9A1E262B}">
      <dgm:prSet/>
      <dgm:spPr/>
      <dgm:t>
        <a:bodyPr/>
        <a:lstStyle/>
        <a:p>
          <a:endParaRPr lang="pl-PL"/>
        </a:p>
      </dgm:t>
    </dgm:pt>
    <dgm:pt modelId="{D3B4500C-2422-4730-8CA5-821094513172}" type="sibTrans" cxnId="{FA46EDC3-8676-43D4-A6AC-144C9A1E262B}">
      <dgm:prSet/>
      <dgm:spPr/>
      <dgm:t>
        <a:bodyPr/>
        <a:lstStyle/>
        <a:p>
          <a:endParaRPr lang="pl-PL"/>
        </a:p>
      </dgm:t>
    </dgm:pt>
    <dgm:pt modelId="{7DA72254-A6DD-4769-9626-EDC23B9E15FB}">
      <dgm:prSet phldrT="[Tekst]" custT="1"/>
      <dgm:spPr/>
      <dgm:t>
        <a:bodyPr/>
        <a:lstStyle/>
        <a:p>
          <a:pPr algn="ctr"/>
          <a:r>
            <a:rPr lang="pl-PL" sz="1500" dirty="0" smtClean="0"/>
            <a:t>Niefinansowanie operacji  z innych środków  publicznych</a:t>
          </a:r>
          <a:endParaRPr lang="pl-PL" sz="1500" dirty="0"/>
        </a:p>
      </dgm:t>
    </dgm:pt>
    <dgm:pt modelId="{18C192C6-1B1F-46DE-BBD5-38A79C75B382}" type="parTrans" cxnId="{158E76E0-6146-4D46-AC5B-BC06C136D18D}">
      <dgm:prSet/>
      <dgm:spPr/>
      <dgm:t>
        <a:bodyPr/>
        <a:lstStyle/>
        <a:p>
          <a:endParaRPr lang="pl-PL"/>
        </a:p>
      </dgm:t>
    </dgm:pt>
    <dgm:pt modelId="{1890E542-D03A-4E49-8650-C306169D151E}" type="sibTrans" cxnId="{158E76E0-6146-4D46-AC5B-BC06C136D18D}">
      <dgm:prSet/>
      <dgm:spPr/>
      <dgm:t>
        <a:bodyPr/>
        <a:lstStyle/>
        <a:p>
          <a:endParaRPr lang="pl-PL"/>
        </a:p>
      </dgm:t>
    </dgm:pt>
    <dgm:pt modelId="{D53FC6D5-F471-46A5-B4CB-0A9519858BE8}">
      <dgm:prSet phldrT="[Tekst]" custT="1"/>
      <dgm:spPr/>
      <dgm:t>
        <a:bodyPr/>
        <a:lstStyle/>
        <a:p>
          <a:r>
            <a:rPr lang="pl-PL" sz="1500" dirty="0" smtClean="0"/>
            <a:t>Osiągnięcie </a:t>
          </a:r>
          <a:r>
            <a:rPr lang="pl-PL" sz="1500" dirty="0"/>
            <a:t>co najmniej  </a:t>
          </a:r>
          <a:r>
            <a:rPr lang="pl-PL" sz="1500" b="1" dirty="0"/>
            <a:t>30 % </a:t>
          </a:r>
          <a:r>
            <a:rPr lang="pl-PL" sz="1500" dirty="0"/>
            <a:t>zakładanego w biznesplanie ilościowego lub wartościowego poziomu sprzedaży produktów lub usług do dnia w którym upłynie rok od dnia wypłaty II transzy pomocy</a:t>
          </a:r>
        </a:p>
      </dgm:t>
    </dgm:pt>
    <dgm:pt modelId="{C6331EFC-AD07-4D4A-A0EB-CF34ED5761EF}" type="parTrans" cxnId="{8CDDB0F5-5D86-4C3B-BA85-FE9E85991C15}">
      <dgm:prSet/>
      <dgm:spPr/>
      <dgm:t>
        <a:bodyPr/>
        <a:lstStyle/>
        <a:p>
          <a:endParaRPr lang="pl-PL"/>
        </a:p>
      </dgm:t>
    </dgm:pt>
    <dgm:pt modelId="{A8949BD3-9407-4E9A-85B8-23B0A27FF38A}" type="sibTrans" cxnId="{8CDDB0F5-5D86-4C3B-BA85-FE9E85991C15}">
      <dgm:prSet/>
      <dgm:spPr/>
      <dgm:t>
        <a:bodyPr/>
        <a:lstStyle/>
        <a:p>
          <a:endParaRPr lang="pl-PL"/>
        </a:p>
      </dgm:t>
    </dgm:pt>
    <dgm:pt modelId="{A47B24BC-3CD8-41CE-8660-8A52AAD9EE70}">
      <dgm:prSet phldrT="[Tekst]" custT="1"/>
      <dgm:spPr/>
      <dgm:t>
        <a:bodyPr/>
        <a:lstStyle/>
        <a:p>
          <a:r>
            <a:rPr lang="pl-PL" sz="1400" dirty="0"/>
            <a:t>Informowanie </a:t>
          </a:r>
          <a:r>
            <a:rPr lang="pl-PL" sz="1400" dirty="0" smtClean="0"/>
            <a:t/>
          </a:r>
          <a:br>
            <a:rPr lang="pl-PL" sz="1400" dirty="0" smtClean="0"/>
          </a:br>
          <a:r>
            <a:rPr lang="pl-PL" sz="1400" dirty="0" smtClean="0"/>
            <a:t>i </a:t>
          </a:r>
          <a:r>
            <a:rPr lang="pl-PL" sz="1400" dirty="0"/>
            <a:t>rozpowszechnianie informacji o pomocy otrzymanej z </a:t>
          </a:r>
          <a:r>
            <a:rPr lang="pl-PL" sz="1400" dirty="0" smtClean="0"/>
            <a:t>EFRROW</a:t>
          </a:r>
          <a:r>
            <a:rPr lang="pl-PL" sz="1400" dirty="0"/>
            <a:t>, zgodnie z przepisami rozporządzenia 808/2014 opisanymi w Księdze Wizualizacji</a:t>
          </a:r>
        </a:p>
      </dgm:t>
    </dgm:pt>
    <dgm:pt modelId="{1D723A40-B34A-4536-BA9C-E9933255E3DF}" type="parTrans" cxnId="{67FF3928-B468-4652-9549-2294B6C0C7ED}">
      <dgm:prSet/>
      <dgm:spPr/>
      <dgm:t>
        <a:bodyPr/>
        <a:lstStyle/>
        <a:p>
          <a:endParaRPr lang="pl-PL"/>
        </a:p>
      </dgm:t>
    </dgm:pt>
    <dgm:pt modelId="{9598014B-5C3E-44CA-B10D-374090AD8725}" type="sibTrans" cxnId="{67FF3928-B468-4652-9549-2294B6C0C7ED}">
      <dgm:prSet/>
      <dgm:spPr/>
      <dgm:t>
        <a:bodyPr/>
        <a:lstStyle/>
        <a:p>
          <a:endParaRPr lang="pl-PL"/>
        </a:p>
      </dgm:t>
    </dgm:pt>
    <dgm:pt modelId="{948464C8-0AE5-4002-97A6-968520F7B7AC}">
      <dgm:prSet phldrT="[Tekst]" custT="1"/>
      <dgm:spPr/>
      <dgm:t>
        <a:bodyPr/>
        <a:lstStyle/>
        <a:p>
          <a:r>
            <a:rPr lang="pl-PL" sz="1000" dirty="0"/>
            <a:t> </a:t>
          </a:r>
          <a:r>
            <a:rPr lang="pl-PL" sz="1500" dirty="0"/>
            <a:t>Prowadzenie oddzielnego systemu </a:t>
          </a:r>
          <a:r>
            <a:rPr lang="pl-PL" sz="1500" dirty="0" smtClean="0"/>
            <a:t>rachunkowości/ kodu </a:t>
          </a:r>
          <a:r>
            <a:rPr lang="pl-PL" sz="1500" dirty="0"/>
            <a:t>rachunkwego dla wszystkich transakcji związanych z trealizacją operacji</a:t>
          </a:r>
        </a:p>
      </dgm:t>
    </dgm:pt>
    <dgm:pt modelId="{B01E7E62-64FF-4C38-BB25-49D90300A26B}" type="parTrans" cxnId="{05CC8551-CB93-497D-A79D-1F436515A5A0}">
      <dgm:prSet/>
      <dgm:spPr/>
      <dgm:t>
        <a:bodyPr/>
        <a:lstStyle/>
        <a:p>
          <a:endParaRPr lang="pl-PL"/>
        </a:p>
      </dgm:t>
    </dgm:pt>
    <dgm:pt modelId="{B83FA0C6-33CD-4EE4-9514-610D6EA454C4}" type="sibTrans" cxnId="{05CC8551-CB93-497D-A79D-1F436515A5A0}">
      <dgm:prSet/>
      <dgm:spPr/>
      <dgm:t>
        <a:bodyPr/>
        <a:lstStyle/>
        <a:p>
          <a:endParaRPr lang="pl-PL"/>
        </a:p>
      </dgm:t>
    </dgm:pt>
    <dgm:pt modelId="{964C9019-5CB8-4A90-9FE2-412987118883}" type="pres">
      <dgm:prSet presAssocID="{F84BB709-25F9-4EEC-8E23-3E8554BD0C5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26DA1CA-0CBB-4D50-A126-8AFBA50A0605}" type="pres">
      <dgm:prSet presAssocID="{EFE64FA9-3D11-4779-9F23-E8DD19283992}" presName="centerShape" presStyleLbl="node0" presStyleIdx="0" presStyleCnt="1" custScaleX="187371" custScaleY="51918" custLinFactNeighborX="-1470" custLinFactNeighborY="-63888"/>
      <dgm:spPr/>
      <dgm:t>
        <a:bodyPr/>
        <a:lstStyle/>
        <a:p>
          <a:endParaRPr lang="pl-PL"/>
        </a:p>
      </dgm:t>
    </dgm:pt>
    <dgm:pt modelId="{1D85EFEC-51A3-4FC2-A6A6-09A8C9D134B5}" type="pres">
      <dgm:prSet presAssocID="{18C192C6-1B1F-46DE-BBD5-38A79C75B382}" presName="parTrans" presStyleLbl="bgSibTrans2D1" presStyleIdx="0" presStyleCnt="4" custAng="65912" custLinFactNeighborX="-11301" custLinFactNeighborY="-19497"/>
      <dgm:spPr/>
      <dgm:t>
        <a:bodyPr/>
        <a:lstStyle/>
        <a:p>
          <a:endParaRPr lang="pl-PL"/>
        </a:p>
      </dgm:t>
    </dgm:pt>
    <dgm:pt modelId="{C9FAFB27-2F53-4D67-B922-96B377ECF222}" type="pres">
      <dgm:prSet presAssocID="{7DA72254-A6DD-4769-9626-EDC23B9E15FB}" presName="node" presStyleLbl="node1" presStyleIdx="0" presStyleCnt="4" custScaleX="75134" custScaleY="76833" custRadScaleRad="47424" custRadScaleInc="7333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AFFF5C9-00A3-4A4E-A683-40E86406F08A}" type="pres">
      <dgm:prSet presAssocID="{C6331EFC-AD07-4D4A-A0EB-CF34ED5761EF}" presName="parTrans" presStyleLbl="bgSibTrans2D1" presStyleIdx="1" presStyleCnt="4" custAng="21313379" custLinFactNeighborX="-20654" custLinFactNeighborY="-20768"/>
      <dgm:spPr/>
      <dgm:t>
        <a:bodyPr/>
        <a:lstStyle/>
        <a:p>
          <a:endParaRPr lang="pl-PL"/>
        </a:p>
      </dgm:t>
    </dgm:pt>
    <dgm:pt modelId="{48216087-9A4A-47B4-A3EA-DD9C9486C5F0}" type="pres">
      <dgm:prSet presAssocID="{D53FC6D5-F471-46A5-B4CB-0A9519858BE8}" presName="node" presStyleLbl="node1" presStyleIdx="1" presStyleCnt="4" custScaleX="98130" custScaleY="131591" custRadScaleRad="107552" custRadScaleInc="-7988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83EDC55-AEFA-4BE7-A2BD-CC3EA318DB24}" type="pres">
      <dgm:prSet presAssocID="{B01E7E62-64FF-4C38-BB25-49D90300A26B}" presName="parTrans" presStyleLbl="bgSibTrans2D1" presStyleIdx="2" presStyleCnt="4" custAng="160797" custLinFactNeighborX="12911" custLinFactNeighborY="-10849"/>
      <dgm:spPr/>
      <dgm:t>
        <a:bodyPr/>
        <a:lstStyle/>
        <a:p>
          <a:endParaRPr lang="pl-PL"/>
        </a:p>
      </dgm:t>
    </dgm:pt>
    <dgm:pt modelId="{6A46CF75-175B-43D9-93D1-BB2CD1377FF3}" type="pres">
      <dgm:prSet presAssocID="{948464C8-0AE5-4002-97A6-968520F7B7AC}" presName="node" presStyleLbl="node1" presStyleIdx="2" presStyleCnt="4" custRadScaleRad="54366" custRadScaleInc="2088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E457636-5B71-46B2-ADEC-33F86AC18380}" type="pres">
      <dgm:prSet presAssocID="{1D723A40-B34A-4536-BA9C-E9933255E3DF}" presName="parTrans" presStyleLbl="bgSibTrans2D1" presStyleIdx="3" presStyleCnt="4" custAng="383841" custLinFactNeighborX="18013" custLinFactNeighborY="-12701"/>
      <dgm:spPr/>
      <dgm:t>
        <a:bodyPr/>
        <a:lstStyle/>
        <a:p>
          <a:endParaRPr lang="pl-PL"/>
        </a:p>
      </dgm:t>
    </dgm:pt>
    <dgm:pt modelId="{5058773A-F055-4882-974B-C1E5369E6B06}" type="pres">
      <dgm:prSet presAssocID="{A47B24BC-3CD8-41CE-8660-8A52AAD9EE70}" presName="node" presStyleLbl="node1" presStyleIdx="3" presStyleCnt="4" custRadScaleRad="112122" custRadScaleInc="-2472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67BEA0F-E46F-44E0-9896-003F5BF2787A}" type="presOf" srcId="{948464C8-0AE5-4002-97A6-968520F7B7AC}" destId="{6A46CF75-175B-43D9-93D1-BB2CD1377FF3}" srcOrd="0" destOrd="0" presId="urn:microsoft.com/office/officeart/2005/8/layout/radial4"/>
    <dgm:cxn modelId="{67FF3928-B468-4652-9549-2294B6C0C7ED}" srcId="{EFE64FA9-3D11-4779-9F23-E8DD19283992}" destId="{A47B24BC-3CD8-41CE-8660-8A52AAD9EE70}" srcOrd="3" destOrd="0" parTransId="{1D723A40-B34A-4536-BA9C-E9933255E3DF}" sibTransId="{9598014B-5C3E-44CA-B10D-374090AD8725}"/>
    <dgm:cxn modelId="{CED66CB6-60AB-4B97-9C80-771F7CA7B4BF}" type="presOf" srcId="{C6331EFC-AD07-4D4A-A0EB-CF34ED5761EF}" destId="{BAFFF5C9-00A3-4A4E-A683-40E86406F08A}" srcOrd="0" destOrd="0" presId="urn:microsoft.com/office/officeart/2005/8/layout/radial4"/>
    <dgm:cxn modelId="{07E30DBB-E1C4-4D4B-970F-C8F480BC5303}" type="presOf" srcId="{B01E7E62-64FF-4C38-BB25-49D90300A26B}" destId="{783EDC55-AEFA-4BE7-A2BD-CC3EA318DB24}" srcOrd="0" destOrd="0" presId="urn:microsoft.com/office/officeart/2005/8/layout/radial4"/>
    <dgm:cxn modelId="{59D819E1-9179-49AE-A4AA-96A6ECC5ABD6}" type="presOf" srcId="{1D723A40-B34A-4536-BA9C-E9933255E3DF}" destId="{5E457636-5B71-46B2-ADEC-33F86AC18380}" srcOrd="0" destOrd="0" presId="urn:microsoft.com/office/officeart/2005/8/layout/radial4"/>
    <dgm:cxn modelId="{E8E5DBC4-27EA-489E-85A4-63F7644660EB}" type="presOf" srcId="{F84BB709-25F9-4EEC-8E23-3E8554BD0C50}" destId="{964C9019-5CB8-4A90-9FE2-412987118883}" srcOrd="0" destOrd="0" presId="urn:microsoft.com/office/officeart/2005/8/layout/radial4"/>
    <dgm:cxn modelId="{0C33A7E9-80A9-4468-B24C-F0A6316863A5}" type="presOf" srcId="{EFE64FA9-3D11-4779-9F23-E8DD19283992}" destId="{A26DA1CA-0CBB-4D50-A126-8AFBA50A0605}" srcOrd="0" destOrd="0" presId="urn:microsoft.com/office/officeart/2005/8/layout/radial4"/>
    <dgm:cxn modelId="{8CDDB0F5-5D86-4C3B-BA85-FE9E85991C15}" srcId="{EFE64FA9-3D11-4779-9F23-E8DD19283992}" destId="{D53FC6D5-F471-46A5-B4CB-0A9519858BE8}" srcOrd="1" destOrd="0" parTransId="{C6331EFC-AD07-4D4A-A0EB-CF34ED5761EF}" sibTransId="{A8949BD3-9407-4E9A-85B8-23B0A27FF38A}"/>
    <dgm:cxn modelId="{76BDF87F-9187-4C1D-9B1A-1AA5E7B77343}" type="presOf" srcId="{7DA72254-A6DD-4769-9626-EDC23B9E15FB}" destId="{C9FAFB27-2F53-4D67-B922-96B377ECF222}" srcOrd="0" destOrd="0" presId="urn:microsoft.com/office/officeart/2005/8/layout/radial4"/>
    <dgm:cxn modelId="{158E76E0-6146-4D46-AC5B-BC06C136D18D}" srcId="{EFE64FA9-3D11-4779-9F23-E8DD19283992}" destId="{7DA72254-A6DD-4769-9626-EDC23B9E15FB}" srcOrd="0" destOrd="0" parTransId="{18C192C6-1B1F-46DE-BBD5-38A79C75B382}" sibTransId="{1890E542-D03A-4E49-8650-C306169D151E}"/>
    <dgm:cxn modelId="{1FCA3EA0-8CE4-4A82-80E6-24DA54A03454}" type="presOf" srcId="{A47B24BC-3CD8-41CE-8660-8A52AAD9EE70}" destId="{5058773A-F055-4882-974B-C1E5369E6B06}" srcOrd="0" destOrd="0" presId="urn:microsoft.com/office/officeart/2005/8/layout/radial4"/>
    <dgm:cxn modelId="{758612CB-B5A1-407F-B494-BBCBE6B0D5C6}" type="presOf" srcId="{D53FC6D5-F471-46A5-B4CB-0A9519858BE8}" destId="{48216087-9A4A-47B4-A3EA-DD9C9486C5F0}" srcOrd="0" destOrd="0" presId="urn:microsoft.com/office/officeart/2005/8/layout/radial4"/>
    <dgm:cxn modelId="{FA46EDC3-8676-43D4-A6AC-144C9A1E262B}" srcId="{F84BB709-25F9-4EEC-8E23-3E8554BD0C50}" destId="{EFE64FA9-3D11-4779-9F23-E8DD19283992}" srcOrd="0" destOrd="0" parTransId="{152185F3-0AA6-4DE9-87F8-7CBD10EDA028}" sibTransId="{D3B4500C-2422-4730-8CA5-821094513172}"/>
    <dgm:cxn modelId="{67D5FF2A-3053-4512-AA41-F22A07CA0F5B}" type="presOf" srcId="{18C192C6-1B1F-46DE-BBD5-38A79C75B382}" destId="{1D85EFEC-51A3-4FC2-A6A6-09A8C9D134B5}" srcOrd="0" destOrd="0" presId="urn:microsoft.com/office/officeart/2005/8/layout/radial4"/>
    <dgm:cxn modelId="{05CC8551-CB93-497D-A79D-1F436515A5A0}" srcId="{EFE64FA9-3D11-4779-9F23-E8DD19283992}" destId="{948464C8-0AE5-4002-97A6-968520F7B7AC}" srcOrd="2" destOrd="0" parTransId="{B01E7E62-64FF-4C38-BB25-49D90300A26B}" sibTransId="{B83FA0C6-33CD-4EE4-9514-610D6EA454C4}"/>
    <dgm:cxn modelId="{957F095E-F029-4E66-93ED-CE5324341CE7}" type="presParOf" srcId="{964C9019-5CB8-4A90-9FE2-412987118883}" destId="{A26DA1CA-0CBB-4D50-A126-8AFBA50A0605}" srcOrd="0" destOrd="0" presId="urn:microsoft.com/office/officeart/2005/8/layout/radial4"/>
    <dgm:cxn modelId="{A9B90701-3D5C-460B-8236-8D2ED08BDE0A}" type="presParOf" srcId="{964C9019-5CB8-4A90-9FE2-412987118883}" destId="{1D85EFEC-51A3-4FC2-A6A6-09A8C9D134B5}" srcOrd="1" destOrd="0" presId="urn:microsoft.com/office/officeart/2005/8/layout/radial4"/>
    <dgm:cxn modelId="{15129198-CD54-4A7F-9C79-64D0348311F9}" type="presParOf" srcId="{964C9019-5CB8-4A90-9FE2-412987118883}" destId="{C9FAFB27-2F53-4D67-B922-96B377ECF222}" srcOrd="2" destOrd="0" presId="urn:microsoft.com/office/officeart/2005/8/layout/radial4"/>
    <dgm:cxn modelId="{9D8E450D-4458-4362-A65E-465A03AC164E}" type="presParOf" srcId="{964C9019-5CB8-4A90-9FE2-412987118883}" destId="{BAFFF5C9-00A3-4A4E-A683-40E86406F08A}" srcOrd="3" destOrd="0" presId="urn:microsoft.com/office/officeart/2005/8/layout/radial4"/>
    <dgm:cxn modelId="{43BE53B4-A264-4512-A4D8-0A8D9EB1D9D3}" type="presParOf" srcId="{964C9019-5CB8-4A90-9FE2-412987118883}" destId="{48216087-9A4A-47B4-A3EA-DD9C9486C5F0}" srcOrd="4" destOrd="0" presId="urn:microsoft.com/office/officeart/2005/8/layout/radial4"/>
    <dgm:cxn modelId="{7D35DE06-C055-4C33-9FC9-23676EF84E38}" type="presParOf" srcId="{964C9019-5CB8-4A90-9FE2-412987118883}" destId="{783EDC55-AEFA-4BE7-A2BD-CC3EA318DB24}" srcOrd="5" destOrd="0" presId="urn:microsoft.com/office/officeart/2005/8/layout/radial4"/>
    <dgm:cxn modelId="{2036A8F2-9042-4024-A992-7288A22C1957}" type="presParOf" srcId="{964C9019-5CB8-4A90-9FE2-412987118883}" destId="{6A46CF75-175B-43D9-93D1-BB2CD1377FF3}" srcOrd="6" destOrd="0" presId="urn:microsoft.com/office/officeart/2005/8/layout/radial4"/>
    <dgm:cxn modelId="{B01419A5-69F6-42E3-B64F-8A1495212A27}" type="presParOf" srcId="{964C9019-5CB8-4A90-9FE2-412987118883}" destId="{5E457636-5B71-46B2-ADEC-33F86AC18380}" srcOrd="7" destOrd="0" presId="urn:microsoft.com/office/officeart/2005/8/layout/radial4"/>
    <dgm:cxn modelId="{73A88DE6-8027-46B1-951F-D0A1D684BE80}" type="presParOf" srcId="{964C9019-5CB8-4A90-9FE2-412987118883}" destId="{5058773A-F055-4882-974B-C1E5369E6B06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BB709-25F9-4EEC-8E23-3E8554BD0C50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EFE64FA9-3D11-4779-9F23-E8DD19283992}">
      <dgm:prSet phldrT="[Tekst]" custT="1"/>
      <dgm:spPr/>
      <dgm:t>
        <a:bodyPr/>
        <a:lstStyle/>
        <a:p>
          <a:r>
            <a:rPr lang="pl-PL" sz="3200" dirty="0"/>
            <a:t>Zobowiązania Beneficjenta</a:t>
          </a:r>
        </a:p>
      </dgm:t>
    </dgm:pt>
    <dgm:pt modelId="{152185F3-0AA6-4DE9-87F8-7CBD10EDA028}" type="parTrans" cxnId="{FA46EDC3-8676-43D4-A6AC-144C9A1E262B}">
      <dgm:prSet/>
      <dgm:spPr/>
      <dgm:t>
        <a:bodyPr/>
        <a:lstStyle/>
        <a:p>
          <a:endParaRPr lang="pl-PL"/>
        </a:p>
      </dgm:t>
    </dgm:pt>
    <dgm:pt modelId="{D3B4500C-2422-4730-8CA5-821094513172}" type="sibTrans" cxnId="{FA46EDC3-8676-43D4-A6AC-144C9A1E262B}">
      <dgm:prSet/>
      <dgm:spPr/>
      <dgm:t>
        <a:bodyPr/>
        <a:lstStyle/>
        <a:p>
          <a:endParaRPr lang="pl-PL"/>
        </a:p>
      </dgm:t>
    </dgm:pt>
    <dgm:pt modelId="{7DA72254-A6DD-4769-9626-EDC23B9E15FB}">
      <dgm:prSet phldrT="[Tekst]" custT="1"/>
      <dgm:spPr/>
      <dgm:t>
        <a:bodyPr/>
        <a:lstStyle/>
        <a:p>
          <a:pPr algn="ctr"/>
          <a:r>
            <a:rPr lang="pl-PL" sz="1800" dirty="0"/>
            <a:t>Zrealizowane operacji </a:t>
          </a:r>
          <a:r>
            <a:rPr lang="pl-PL" sz="1800" dirty="0" smtClean="0"/>
            <a:t/>
          </a:r>
          <a:br>
            <a:rPr lang="pl-PL" sz="1800" dirty="0" smtClean="0"/>
          </a:br>
          <a:r>
            <a:rPr lang="pl-PL" sz="1800" dirty="0" smtClean="0"/>
            <a:t>i </a:t>
          </a:r>
          <a:r>
            <a:rPr lang="pl-PL" sz="1800" dirty="0"/>
            <a:t>złożenie w terminie WoP II transzy pomocy wraz </a:t>
          </a:r>
          <a:r>
            <a:rPr lang="pl-PL" sz="1800" dirty="0" smtClean="0"/>
            <a:t/>
          </a:r>
          <a:br>
            <a:rPr lang="pl-PL" sz="1800" dirty="0" smtClean="0"/>
          </a:br>
          <a:r>
            <a:rPr lang="pl-PL" sz="1800" dirty="0" smtClean="0"/>
            <a:t>z </a:t>
          </a:r>
          <a:r>
            <a:rPr lang="pl-PL" sz="1800" dirty="0"/>
            <a:t>dokumnetacją potwierdzającą osiągnięcie celu oraz wskaźnikow jego realizacji, a także sprawozdania z realizacji biznesplanu </a:t>
          </a:r>
        </a:p>
      </dgm:t>
    </dgm:pt>
    <dgm:pt modelId="{18C192C6-1B1F-46DE-BBD5-38A79C75B382}" type="parTrans" cxnId="{158E76E0-6146-4D46-AC5B-BC06C136D18D}">
      <dgm:prSet/>
      <dgm:spPr/>
      <dgm:t>
        <a:bodyPr/>
        <a:lstStyle/>
        <a:p>
          <a:endParaRPr lang="pl-PL"/>
        </a:p>
      </dgm:t>
    </dgm:pt>
    <dgm:pt modelId="{1890E542-D03A-4E49-8650-C306169D151E}" type="sibTrans" cxnId="{158E76E0-6146-4D46-AC5B-BC06C136D18D}">
      <dgm:prSet/>
      <dgm:spPr/>
      <dgm:t>
        <a:bodyPr/>
        <a:lstStyle/>
        <a:p>
          <a:endParaRPr lang="pl-PL"/>
        </a:p>
      </dgm:t>
    </dgm:pt>
    <dgm:pt modelId="{D53FC6D5-F471-46A5-B4CB-0A9519858BE8}">
      <dgm:prSet phldrT="[Tekst]" custT="1"/>
      <dgm:spPr/>
      <dgm:t>
        <a:bodyPr/>
        <a:lstStyle/>
        <a:p>
          <a:r>
            <a:rPr lang="pl-PL" sz="1800" dirty="0"/>
            <a:t>Złożenie w terminie informacji monitorującej </a:t>
          </a:r>
          <a:r>
            <a:rPr lang="pl-PL" sz="1800" dirty="0" smtClean="0"/>
            <a:t/>
          </a:r>
          <a:br>
            <a:rPr lang="pl-PL" sz="1800" dirty="0" smtClean="0"/>
          </a:br>
          <a:r>
            <a:rPr lang="pl-PL" sz="1800" dirty="0" smtClean="0"/>
            <a:t>z </a:t>
          </a:r>
          <a:r>
            <a:rPr lang="pl-PL" sz="1800" dirty="0"/>
            <a:t>realizacji biznesplanu </a:t>
          </a:r>
        </a:p>
      </dgm:t>
    </dgm:pt>
    <dgm:pt modelId="{C6331EFC-AD07-4D4A-A0EB-CF34ED5761EF}" type="parTrans" cxnId="{8CDDB0F5-5D86-4C3B-BA85-FE9E85991C15}">
      <dgm:prSet/>
      <dgm:spPr/>
      <dgm:t>
        <a:bodyPr/>
        <a:lstStyle/>
        <a:p>
          <a:endParaRPr lang="pl-PL"/>
        </a:p>
      </dgm:t>
    </dgm:pt>
    <dgm:pt modelId="{A8949BD3-9407-4E9A-85B8-23B0A27FF38A}" type="sibTrans" cxnId="{8CDDB0F5-5D86-4C3B-BA85-FE9E85991C15}">
      <dgm:prSet/>
      <dgm:spPr/>
      <dgm:t>
        <a:bodyPr/>
        <a:lstStyle/>
        <a:p>
          <a:endParaRPr lang="pl-PL"/>
        </a:p>
      </dgm:t>
    </dgm:pt>
    <dgm:pt modelId="{A47B24BC-3CD8-41CE-8660-8A52AAD9EE70}">
      <dgm:prSet phldrT="[Tekst]" custT="1"/>
      <dgm:spPr/>
      <dgm:t>
        <a:bodyPr/>
        <a:lstStyle/>
        <a:p>
          <a:r>
            <a:rPr lang="pl-PL" sz="1800" dirty="0"/>
            <a:t>Przekazywanie </a:t>
          </a:r>
          <a:r>
            <a:rPr lang="pl-PL" sz="1800" dirty="0" smtClean="0"/>
            <a:t/>
          </a:r>
          <a:br>
            <a:rPr lang="pl-PL" sz="1800" dirty="0" smtClean="0"/>
          </a:br>
          <a:r>
            <a:rPr lang="pl-PL" sz="1800" dirty="0" smtClean="0"/>
            <a:t>i </a:t>
          </a:r>
          <a:r>
            <a:rPr lang="pl-PL" sz="1800" dirty="0"/>
            <a:t>udostępnianie ZW, LGD </a:t>
          </a:r>
          <a:r>
            <a:rPr lang="pl-PL" sz="1800" dirty="0" smtClean="0"/>
            <a:t/>
          </a:r>
          <a:br>
            <a:rPr lang="pl-PL" sz="1800" dirty="0" smtClean="0"/>
          </a:br>
          <a:r>
            <a:rPr lang="pl-PL" sz="1800" dirty="0" smtClean="0"/>
            <a:t>i </a:t>
          </a:r>
          <a:r>
            <a:rPr lang="pl-PL" sz="1800" dirty="0"/>
            <a:t>innym uprawnionym podmiotom danych związanych z operacją</a:t>
          </a:r>
          <a:r>
            <a:rPr lang="pl-PL" sz="1800" dirty="0" smtClean="0"/>
            <a:t>,</a:t>
          </a:r>
          <a:br>
            <a:rPr lang="pl-PL" sz="1800" dirty="0" smtClean="0"/>
          </a:br>
          <a:r>
            <a:rPr lang="pl-PL" sz="1800" dirty="0" smtClean="0"/>
            <a:t>w </a:t>
          </a:r>
          <a:r>
            <a:rPr lang="pl-PL" sz="1800" dirty="0"/>
            <a:t>terminie wynikającym </a:t>
          </a:r>
          <a:r>
            <a:rPr lang="pl-PL" sz="1800" dirty="0" smtClean="0"/>
            <a:t/>
          </a:r>
          <a:br>
            <a:rPr lang="pl-PL" sz="1800" dirty="0" smtClean="0"/>
          </a:br>
          <a:r>
            <a:rPr lang="pl-PL" sz="1800" dirty="0" smtClean="0"/>
            <a:t>z </a:t>
          </a:r>
          <a:r>
            <a:rPr lang="pl-PL" sz="1800" dirty="0"/>
            <a:t>wezwania</a:t>
          </a:r>
        </a:p>
      </dgm:t>
    </dgm:pt>
    <dgm:pt modelId="{1D723A40-B34A-4536-BA9C-E9933255E3DF}" type="parTrans" cxnId="{67FF3928-B468-4652-9549-2294B6C0C7ED}">
      <dgm:prSet/>
      <dgm:spPr/>
      <dgm:t>
        <a:bodyPr/>
        <a:lstStyle/>
        <a:p>
          <a:endParaRPr lang="pl-PL"/>
        </a:p>
      </dgm:t>
    </dgm:pt>
    <dgm:pt modelId="{9598014B-5C3E-44CA-B10D-374090AD8725}" type="sibTrans" cxnId="{67FF3928-B468-4652-9549-2294B6C0C7ED}">
      <dgm:prSet/>
      <dgm:spPr/>
      <dgm:t>
        <a:bodyPr/>
        <a:lstStyle/>
        <a:p>
          <a:endParaRPr lang="pl-PL"/>
        </a:p>
      </dgm:t>
    </dgm:pt>
    <dgm:pt modelId="{964C9019-5CB8-4A90-9FE2-412987118883}" type="pres">
      <dgm:prSet presAssocID="{F84BB709-25F9-4EEC-8E23-3E8554BD0C5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A26DA1CA-0CBB-4D50-A126-8AFBA50A0605}" type="pres">
      <dgm:prSet presAssocID="{EFE64FA9-3D11-4779-9F23-E8DD19283992}" presName="centerShape" presStyleLbl="node0" presStyleIdx="0" presStyleCnt="1" custScaleX="179146" custScaleY="51954" custLinFactNeighborX="769" custLinFactNeighborY="-55200"/>
      <dgm:spPr/>
      <dgm:t>
        <a:bodyPr/>
        <a:lstStyle/>
        <a:p>
          <a:endParaRPr lang="pl-PL"/>
        </a:p>
      </dgm:t>
    </dgm:pt>
    <dgm:pt modelId="{1D85EFEC-51A3-4FC2-A6A6-09A8C9D134B5}" type="pres">
      <dgm:prSet presAssocID="{18C192C6-1B1F-46DE-BBD5-38A79C75B382}" presName="parTrans" presStyleLbl="bgSibTrans2D1" presStyleIdx="0" presStyleCnt="3" custAng="293217" custLinFactNeighborX="-39156" custLinFactNeighborY="-52438"/>
      <dgm:spPr/>
      <dgm:t>
        <a:bodyPr/>
        <a:lstStyle/>
        <a:p>
          <a:endParaRPr lang="pl-PL"/>
        </a:p>
      </dgm:t>
    </dgm:pt>
    <dgm:pt modelId="{C9FAFB27-2F53-4D67-B922-96B377ECF222}" type="pres">
      <dgm:prSet presAssocID="{7DA72254-A6DD-4769-9626-EDC23B9E15FB}" presName="node" presStyleLbl="node1" presStyleIdx="0" presStyleCnt="3" custScaleX="110227" custScaleY="120337" custRadScaleRad="88537" custRadScaleInc="-1328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AFFF5C9-00A3-4A4E-A683-40E86406F08A}" type="pres">
      <dgm:prSet presAssocID="{C6331EFC-AD07-4D4A-A0EB-CF34ED5761EF}" presName="parTrans" presStyleLbl="bgSibTrans2D1" presStyleIdx="1" presStyleCnt="3" custLinFactNeighborX="-2552" custLinFactNeighborY="-16549"/>
      <dgm:spPr/>
      <dgm:t>
        <a:bodyPr/>
        <a:lstStyle/>
        <a:p>
          <a:endParaRPr lang="pl-PL"/>
        </a:p>
      </dgm:t>
    </dgm:pt>
    <dgm:pt modelId="{48216087-9A4A-47B4-A3EA-DD9C9486C5F0}" type="pres">
      <dgm:prSet presAssocID="{D53FC6D5-F471-46A5-B4CB-0A9519858BE8}" presName="node" presStyleLbl="node1" presStyleIdx="1" presStyleCnt="3" custScaleX="84945" custScaleY="73603" custRadScaleRad="29318" custRadScaleInc="-7251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E457636-5B71-46B2-ADEC-33F86AC18380}" type="pres">
      <dgm:prSet presAssocID="{1D723A40-B34A-4536-BA9C-E9933255E3DF}" presName="parTrans" presStyleLbl="bgSibTrans2D1" presStyleIdx="2" presStyleCnt="3" custLinFactNeighborX="22480" custLinFactNeighborY="-29249"/>
      <dgm:spPr/>
      <dgm:t>
        <a:bodyPr/>
        <a:lstStyle/>
        <a:p>
          <a:endParaRPr lang="pl-PL"/>
        </a:p>
      </dgm:t>
    </dgm:pt>
    <dgm:pt modelId="{5058773A-F055-4882-974B-C1E5369E6B06}" type="pres">
      <dgm:prSet presAssocID="{A47B24BC-3CD8-41CE-8660-8A52AAD9EE70}" presName="node" presStyleLbl="node1" presStyleIdx="2" presStyleCnt="3" custScaleX="108911" custScaleY="94342" custRadScaleRad="86540" custRadScaleInc="1042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FD988C36-B41D-4EF1-9DB3-B7DA7D582075}" type="presOf" srcId="{18C192C6-1B1F-46DE-BBD5-38A79C75B382}" destId="{1D85EFEC-51A3-4FC2-A6A6-09A8C9D134B5}" srcOrd="0" destOrd="0" presId="urn:microsoft.com/office/officeart/2005/8/layout/radial4"/>
    <dgm:cxn modelId="{EA3D20AA-3808-42C9-8627-755C9585682B}" type="presOf" srcId="{F84BB709-25F9-4EEC-8E23-3E8554BD0C50}" destId="{964C9019-5CB8-4A90-9FE2-412987118883}" srcOrd="0" destOrd="0" presId="urn:microsoft.com/office/officeart/2005/8/layout/radial4"/>
    <dgm:cxn modelId="{FA46EDC3-8676-43D4-A6AC-144C9A1E262B}" srcId="{F84BB709-25F9-4EEC-8E23-3E8554BD0C50}" destId="{EFE64FA9-3D11-4779-9F23-E8DD19283992}" srcOrd="0" destOrd="0" parTransId="{152185F3-0AA6-4DE9-87F8-7CBD10EDA028}" sibTransId="{D3B4500C-2422-4730-8CA5-821094513172}"/>
    <dgm:cxn modelId="{158E76E0-6146-4D46-AC5B-BC06C136D18D}" srcId="{EFE64FA9-3D11-4779-9F23-E8DD19283992}" destId="{7DA72254-A6DD-4769-9626-EDC23B9E15FB}" srcOrd="0" destOrd="0" parTransId="{18C192C6-1B1F-46DE-BBD5-38A79C75B382}" sibTransId="{1890E542-D03A-4E49-8650-C306169D151E}"/>
    <dgm:cxn modelId="{E02E3EBF-478D-411E-8C32-B266FD6F3DC5}" type="presOf" srcId="{7DA72254-A6DD-4769-9626-EDC23B9E15FB}" destId="{C9FAFB27-2F53-4D67-B922-96B377ECF222}" srcOrd="0" destOrd="0" presId="urn:microsoft.com/office/officeart/2005/8/layout/radial4"/>
    <dgm:cxn modelId="{8CDDB0F5-5D86-4C3B-BA85-FE9E85991C15}" srcId="{EFE64FA9-3D11-4779-9F23-E8DD19283992}" destId="{D53FC6D5-F471-46A5-B4CB-0A9519858BE8}" srcOrd="1" destOrd="0" parTransId="{C6331EFC-AD07-4D4A-A0EB-CF34ED5761EF}" sibTransId="{A8949BD3-9407-4E9A-85B8-23B0A27FF38A}"/>
    <dgm:cxn modelId="{240B4824-25B7-4F9C-8ED4-26370CD4B270}" type="presOf" srcId="{EFE64FA9-3D11-4779-9F23-E8DD19283992}" destId="{A26DA1CA-0CBB-4D50-A126-8AFBA50A0605}" srcOrd="0" destOrd="0" presId="urn:microsoft.com/office/officeart/2005/8/layout/radial4"/>
    <dgm:cxn modelId="{5D7359CC-1B76-4180-AFE0-7F6D2CC5938B}" type="presOf" srcId="{C6331EFC-AD07-4D4A-A0EB-CF34ED5761EF}" destId="{BAFFF5C9-00A3-4A4E-A683-40E86406F08A}" srcOrd="0" destOrd="0" presId="urn:microsoft.com/office/officeart/2005/8/layout/radial4"/>
    <dgm:cxn modelId="{3622476D-3AA4-4FBB-B49B-00A90844C3AD}" type="presOf" srcId="{A47B24BC-3CD8-41CE-8660-8A52AAD9EE70}" destId="{5058773A-F055-4882-974B-C1E5369E6B06}" srcOrd="0" destOrd="0" presId="urn:microsoft.com/office/officeart/2005/8/layout/radial4"/>
    <dgm:cxn modelId="{300CC5FC-D839-4E93-A379-4CC47D6C4331}" type="presOf" srcId="{D53FC6D5-F471-46A5-B4CB-0A9519858BE8}" destId="{48216087-9A4A-47B4-A3EA-DD9C9486C5F0}" srcOrd="0" destOrd="0" presId="urn:microsoft.com/office/officeart/2005/8/layout/radial4"/>
    <dgm:cxn modelId="{67FF3928-B468-4652-9549-2294B6C0C7ED}" srcId="{EFE64FA9-3D11-4779-9F23-E8DD19283992}" destId="{A47B24BC-3CD8-41CE-8660-8A52AAD9EE70}" srcOrd="2" destOrd="0" parTransId="{1D723A40-B34A-4536-BA9C-E9933255E3DF}" sibTransId="{9598014B-5C3E-44CA-B10D-374090AD8725}"/>
    <dgm:cxn modelId="{DDDF37A3-115B-4FEC-9C94-212BBF9DD711}" type="presOf" srcId="{1D723A40-B34A-4536-BA9C-E9933255E3DF}" destId="{5E457636-5B71-46B2-ADEC-33F86AC18380}" srcOrd="0" destOrd="0" presId="urn:microsoft.com/office/officeart/2005/8/layout/radial4"/>
    <dgm:cxn modelId="{8A7E8660-48B3-45BA-B098-F189C479A497}" type="presParOf" srcId="{964C9019-5CB8-4A90-9FE2-412987118883}" destId="{A26DA1CA-0CBB-4D50-A126-8AFBA50A0605}" srcOrd="0" destOrd="0" presId="urn:microsoft.com/office/officeart/2005/8/layout/radial4"/>
    <dgm:cxn modelId="{93574F41-80D6-462E-AFDE-D0F3D0FA3CE6}" type="presParOf" srcId="{964C9019-5CB8-4A90-9FE2-412987118883}" destId="{1D85EFEC-51A3-4FC2-A6A6-09A8C9D134B5}" srcOrd="1" destOrd="0" presId="urn:microsoft.com/office/officeart/2005/8/layout/radial4"/>
    <dgm:cxn modelId="{F932E619-10C8-4052-9783-8AF2E3DF20BE}" type="presParOf" srcId="{964C9019-5CB8-4A90-9FE2-412987118883}" destId="{C9FAFB27-2F53-4D67-B922-96B377ECF222}" srcOrd="2" destOrd="0" presId="urn:microsoft.com/office/officeart/2005/8/layout/radial4"/>
    <dgm:cxn modelId="{B42F34C8-B7CB-43E9-B730-C203EF0B5838}" type="presParOf" srcId="{964C9019-5CB8-4A90-9FE2-412987118883}" destId="{BAFFF5C9-00A3-4A4E-A683-40E86406F08A}" srcOrd="3" destOrd="0" presId="urn:microsoft.com/office/officeart/2005/8/layout/radial4"/>
    <dgm:cxn modelId="{9B8627CF-05B1-4D27-B13A-48C13DCE22E0}" type="presParOf" srcId="{964C9019-5CB8-4A90-9FE2-412987118883}" destId="{48216087-9A4A-47B4-A3EA-DD9C9486C5F0}" srcOrd="4" destOrd="0" presId="urn:microsoft.com/office/officeart/2005/8/layout/radial4"/>
    <dgm:cxn modelId="{B3C7D64B-0303-4EF3-9B52-F80744ECE37E}" type="presParOf" srcId="{964C9019-5CB8-4A90-9FE2-412987118883}" destId="{5E457636-5B71-46B2-ADEC-33F86AC18380}" srcOrd="5" destOrd="0" presId="urn:microsoft.com/office/officeart/2005/8/layout/radial4"/>
    <dgm:cxn modelId="{748B7407-D8FB-4FF3-B2C4-612DFB6068CF}" type="presParOf" srcId="{964C9019-5CB8-4A90-9FE2-412987118883}" destId="{5058773A-F055-4882-974B-C1E5369E6B06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FDC6A48-6CF3-40D9-9782-8BBB57708267}" type="doc">
      <dgm:prSet loTypeId="urn:microsoft.com/office/officeart/2005/8/layout/hierarchy1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pl-PL"/>
        </a:p>
      </dgm:t>
    </dgm:pt>
    <dgm:pt modelId="{E996E616-794E-4B3A-A5FB-92B3350A8881}">
      <dgm:prSet phldrT="[Tekst]" custT="1"/>
      <dgm:spPr/>
      <dgm:t>
        <a:bodyPr/>
        <a:lstStyle/>
        <a:p>
          <a:r>
            <a:rPr lang="pl-PL" sz="1800" b="1" baseline="0" smtClean="0">
              <a:latin typeface="Times New Roman" pitchFamily="18" charset="0"/>
              <a:cs typeface="Times New Roman" pitchFamily="18" charset="0"/>
            </a:rPr>
            <a:t>I TRANSZA</a:t>
          </a:r>
          <a:endParaRPr lang="pl-PL" sz="1800" b="1" dirty="0">
            <a:latin typeface="Times New Roman" pitchFamily="18" charset="0"/>
            <a:cs typeface="Times New Roman" pitchFamily="18" charset="0"/>
          </a:endParaRPr>
        </a:p>
      </dgm:t>
    </dgm:pt>
    <dgm:pt modelId="{B6B958DA-42C4-4D47-9C6D-45D7A4B168AD}" type="parTrans" cxnId="{47F1054F-7375-4996-BE65-69D6CD75068E}">
      <dgm:prSet/>
      <dgm:spPr/>
      <dgm:t>
        <a:bodyPr/>
        <a:lstStyle/>
        <a:p>
          <a:endParaRPr lang="pl-PL"/>
        </a:p>
      </dgm:t>
    </dgm:pt>
    <dgm:pt modelId="{6986AF82-8FC2-4F30-8987-F370F215E578}" type="sibTrans" cxnId="{47F1054F-7375-4996-BE65-69D6CD75068E}">
      <dgm:prSet/>
      <dgm:spPr/>
      <dgm:t>
        <a:bodyPr/>
        <a:lstStyle/>
        <a:p>
          <a:endParaRPr lang="pl-PL"/>
        </a:p>
      </dgm:t>
    </dgm:pt>
    <dgm:pt modelId="{0A46642F-804E-497A-B0AE-581452D178BD}">
      <dgm:prSet phldrT="[Tekst]" custT="1"/>
      <dgm:spPr/>
      <dgm:t>
        <a:bodyPr/>
        <a:lstStyle/>
        <a:p>
          <a:r>
            <a:rPr lang="pl-PL" sz="2000" b="1" smtClean="0">
              <a:latin typeface="Times New Roman" pitchFamily="18" charset="0"/>
              <a:cs typeface="Times New Roman" pitchFamily="18" charset="0"/>
            </a:rPr>
            <a:t>Termin złożenia wniosku </a:t>
          </a:r>
          <a:br>
            <a:rPr lang="pl-PL" sz="2000" b="1" smtClean="0">
              <a:latin typeface="Times New Roman" pitchFamily="18" charset="0"/>
              <a:cs typeface="Times New Roman" pitchFamily="18" charset="0"/>
            </a:rPr>
          </a:br>
          <a:r>
            <a:rPr lang="pl-PL" sz="2000" b="1" smtClean="0">
              <a:latin typeface="Times New Roman" pitchFamily="18" charset="0"/>
              <a:cs typeface="Times New Roman" pitchFamily="18" charset="0"/>
            </a:rPr>
            <a:t>o płatność</a:t>
          </a:r>
          <a:endParaRPr lang="pl-PL" sz="2000" b="1" dirty="0">
            <a:latin typeface="Times New Roman" pitchFamily="18" charset="0"/>
            <a:cs typeface="Times New Roman" pitchFamily="18" charset="0"/>
          </a:endParaRPr>
        </a:p>
      </dgm:t>
    </dgm:pt>
    <dgm:pt modelId="{C1ACCCCC-3341-4D0A-B7EA-C22F2DD0A080}" type="sibTrans" cxnId="{731D3133-CB91-4D5E-B7DB-F750E0800C69}">
      <dgm:prSet/>
      <dgm:spPr/>
      <dgm:t>
        <a:bodyPr/>
        <a:lstStyle/>
        <a:p>
          <a:endParaRPr lang="pl-PL"/>
        </a:p>
      </dgm:t>
    </dgm:pt>
    <dgm:pt modelId="{1B38CADD-0A8B-4E1A-86F7-F3E8C4258F7C}" type="parTrans" cxnId="{731D3133-CB91-4D5E-B7DB-F750E0800C69}">
      <dgm:prSet/>
      <dgm:spPr/>
      <dgm:t>
        <a:bodyPr/>
        <a:lstStyle/>
        <a:p>
          <a:endParaRPr lang="pl-PL"/>
        </a:p>
      </dgm:t>
    </dgm:pt>
    <dgm:pt modelId="{62E5B547-3C31-4CF9-AF9B-5983D0A387CA}">
      <dgm:prSet phldrT="[Tekst]" custT="1"/>
      <dgm:spPr/>
      <dgm:t>
        <a:bodyPr/>
        <a:lstStyle/>
        <a:p>
          <a:r>
            <a:rPr lang="pl-PL" sz="1000" b="1" baseline="0" smtClean="0">
              <a:latin typeface="Times New Roman" pitchFamily="18" charset="0"/>
              <a:cs typeface="Times New Roman" pitchFamily="18" charset="0"/>
            </a:rPr>
            <a:t/>
          </a:r>
          <a:br>
            <a:rPr lang="pl-PL" sz="1000" b="1" baseline="0" smtClean="0">
              <a:latin typeface="Times New Roman" pitchFamily="18" charset="0"/>
              <a:cs typeface="Times New Roman" pitchFamily="18" charset="0"/>
            </a:rPr>
          </a:br>
          <a:r>
            <a:rPr lang="pl-PL" sz="2000" b="1" baseline="0" smtClean="0">
              <a:latin typeface="Times New Roman" pitchFamily="18" charset="0"/>
              <a:cs typeface="Times New Roman" pitchFamily="18" charset="0"/>
            </a:rPr>
            <a:t>II TRANSZA </a:t>
          </a:r>
          <a:endParaRPr lang="pl-PL" sz="2000" b="1" dirty="0">
            <a:latin typeface="Times New Roman" pitchFamily="18" charset="0"/>
            <a:cs typeface="Times New Roman" pitchFamily="18" charset="0"/>
          </a:endParaRPr>
        </a:p>
      </dgm:t>
    </dgm:pt>
    <dgm:pt modelId="{71480309-4AEB-4F38-8FD2-39FD962B64D7}" type="sibTrans" cxnId="{137732FC-5145-485D-B842-47E559B565D3}">
      <dgm:prSet/>
      <dgm:spPr/>
      <dgm:t>
        <a:bodyPr/>
        <a:lstStyle/>
        <a:p>
          <a:endParaRPr lang="pl-PL"/>
        </a:p>
      </dgm:t>
    </dgm:pt>
    <dgm:pt modelId="{745EF215-4FDA-4FFB-BE85-BC5941AB80C4}" type="parTrans" cxnId="{137732FC-5145-485D-B842-47E559B565D3}">
      <dgm:prSet/>
      <dgm:spPr/>
      <dgm:t>
        <a:bodyPr/>
        <a:lstStyle/>
        <a:p>
          <a:endParaRPr lang="pl-PL"/>
        </a:p>
      </dgm:t>
    </dgm:pt>
    <dgm:pt modelId="{E72885AA-18F5-4125-AEC2-058537ECC8D6}">
      <dgm:prSet phldrT="[Tekst]" custT="1"/>
      <dgm:spPr/>
      <dgm:t>
        <a:bodyPr/>
        <a:lstStyle/>
        <a:p>
          <a:pPr algn="l"/>
          <a:r>
            <a:rPr lang="pl-PL" sz="1000" dirty="0">
              <a:latin typeface="Times New Roman" pitchFamily="18" charset="0"/>
              <a:cs typeface="Times New Roman" pitchFamily="18" charset="0"/>
            </a:rPr>
            <a:t> </a:t>
          </a:r>
          <a:r>
            <a:rPr lang="pl-PL" sz="1800" dirty="0">
              <a:latin typeface="Times New Roman" pitchFamily="18" charset="0"/>
              <a:cs typeface="Times New Roman" pitchFamily="18" charset="0"/>
            </a:rPr>
            <a:t>3 miesiące od dnia zawarcia umowy</a:t>
          </a:r>
        </a:p>
      </dgm:t>
    </dgm:pt>
    <dgm:pt modelId="{2D919DC3-AA23-4839-A07E-C5F72A5EC8CA}" type="sibTrans" cxnId="{EA6C8F03-041F-40D7-9E1E-C8C3493119B3}">
      <dgm:prSet/>
      <dgm:spPr/>
      <dgm:t>
        <a:bodyPr/>
        <a:lstStyle/>
        <a:p>
          <a:endParaRPr lang="pl-PL"/>
        </a:p>
      </dgm:t>
    </dgm:pt>
    <dgm:pt modelId="{8E4AC02E-F2E3-4AAD-8DFD-04081316832F}" type="parTrans" cxnId="{EA6C8F03-041F-40D7-9E1E-C8C3493119B3}">
      <dgm:prSet/>
      <dgm:spPr/>
      <dgm:t>
        <a:bodyPr/>
        <a:lstStyle/>
        <a:p>
          <a:endParaRPr lang="pl-PL"/>
        </a:p>
      </dgm:t>
    </dgm:pt>
    <dgm:pt modelId="{24757627-A5A5-444B-845E-C1726C3692FF}">
      <dgm:prSet phldrT="[Tekst]" custT="1"/>
      <dgm:spPr/>
      <dgm:t>
        <a:bodyPr/>
        <a:lstStyle/>
        <a:p>
          <a:pPr algn="just"/>
          <a:r>
            <a:rPr lang="pl-PL" sz="1600" dirty="0" smtClean="0">
              <a:latin typeface="Times New Roman" pitchFamily="18" charset="0"/>
              <a:cs typeface="Times New Roman" pitchFamily="18" charset="0"/>
            </a:rPr>
            <a:t>Po </a:t>
          </a:r>
          <a:r>
            <a:rPr lang="pl-PL" sz="1600" dirty="0">
              <a:latin typeface="Times New Roman" pitchFamily="18" charset="0"/>
              <a:cs typeface="Times New Roman" pitchFamily="18" charset="0"/>
            </a:rPr>
            <a:t>spełnieniu warunków wypłaty drugiej transzy, jednak nie później niż w terminie </a:t>
          </a:r>
          <a:r>
            <a:rPr lang="pl-PL" sz="16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pl-PL" sz="1600" dirty="0" smtClean="0">
              <a:latin typeface="Times New Roman" pitchFamily="18" charset="0"/>
              <a:cs typeface="Times New Roman" pitchFamily="18" charset="0"/>
            </a:rPr>
          </a:br>
          <a:r>
            <a:rPr lang="pl-PL" sz="1600" dirty="0" smtClean="0">
              <a:latin typeface="Times New Roman" pitchFamily="18" charset="0"/>
              <a:cs typeface="Times New Roman" pitchFamily="18" charset="0"/>
            </a:rPr>
            <a:t>2 </a:t>
          </a:r>
          <a:r>
            <a:rPr lang="pl-PL" sz="1600" dirty="0">
              <a:latin typeface="Times New Roman" pitchFamily="18" charset="0"/>
              <a:cs typeface="Times New Roman" pitchFamily="18" charset="0"/>
            </a:rPr>
            <a:t>lat od dnia zawarcia umowy i nie później niż w dniu 31 grudnia 2022 r.  </a:t>
          </a:r>
        </a:p>
      </dgm:t>
    </dgm:pt>
    <dgm:pt modelId="{41C329E0-1EEF-48E2-BBF5-138D1BAF13FF}" type="sibTrans" cxnId="{101BF33A-3C03-4210-A12E-75FFE44C6607}">
      <dgm:prSet/>
      <dgm:spPr/>
      <dgm:t>
        <a:bodyPr/>
        <a:lstStyle/>
        <a:p>
          <a:endParaRPr lang="pl-PL"/>
        </a:p>
      </dgm:t>
    </dgm:pt>
    <dgm:pt modelId="{CFA7F17C-40F7-4C48-A9C5-405CEDDF77E7}" type="parTrans" cxnId="{101BF33A-3C03-4210-A12E-75FFE44C6607}">
      <dgm:prSet/>
      <dgm:spPr/>
      <dgm:t>
        <a:bodyPr/>
        <a:lstStyle/>
        <a:p>
          <a:endParaRPr lang="pl-PL"/>
        </a:p>
      </dgm:t>
    </dgm:pt>
    <dgm:pt modelId="{038FB57B-D41A-48CD-B3BC-B71C6BACA8C5}" type="pres">
      <dgm:prSet presAssocID="{FFDC6A48-6CF3-40D9-9782-8BBB5770826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49FEC685-D682-4DCB-9AE3-BA512B1BC7B6}" type="pres">
      <dgm:prSet presAssocID="{0A46642F-804E-497A-B0AE-581452D178BD}" presName="hierRoot1" presStyleCnt="0"/>
      <dgm:spPr/>
      <dgm:t>
        <a:bodyPr/>
        <a:lstStyle/>
        <a:p>
          <a:endParaRPr lang="pl-PL"/>
        </a:p>
      </dgm:t>
    </dgm:pt>
    <dgm:pt modelId="{B6DE89EE-9B29-4D92-BCEC-D4618E857254}" type="pres">
      <dgm:prSet presAssocID="{0A46642F-804E-497A-B0AE-581452D178BD}" presName="composite" presStyleCnt="0"/>
      <dgm:spPr/>
      <dgm:t>
        <a:bodyPr/>
        <a:lstStyle/>
        <a:p>
          <a:endParaRPr lang="pl-PL"/>
        </a:p>
      </dgm:t>
    </dgm:pt>
    <dgm:pt modelId="{8F77DE87-6BEA-452C-B962-69504C8F364C}" type="pres">
      <dgm:prSet presAssocID="{0A46642F-804E-497A-B0AE-581452D178BD}" presName="background" presStyleLbl="node0" presStyleIdx="0" presStyleCnt="1"/>
      <dgm:spPr/>
      <dgm:t>
        <a:bodyPr/>
        <a:lstStyle/>
        <a:p>
          <a:endParaRPr lang="pl-PL"/>
        </a:p>
      </dgm:t>
    </dgm:pt>
    <dgm:pt modelId="{18EB299F-F85D-4932-9C3D-11C8F1D8DD9D}" type="pres">
      <dgm:prSet presAssocID="{0A46642F-804E-497A-B0AE-581452D178BD}" presName="text" presStyleLbl="fgAcc0" presStyleIdx="0" presStyleCnt="1" custScaleX="243653" custScaleY="87686" custLinFactNeighborX="3594" custLinFactNeighborY="-8989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7A98B6F-FADE-471B-9084-42F6B6BDCAAE}" type="pres">
      <dgm:prSet presAssocID="{0A46642F-804E-497A-B0AE-581452D178BD}" presName="hierChild2" presStyleCnt="0"/>
      <dgm:spPr/>
      <dgm:t>
        <a:bodyPr/>
        <a:lstStyle/>
        <a:p>
          <a:endParaRPr lang="pl-PL"/>
        </a:p>
      </dgm:t>
    </dgm:pt>
    <dgm:pt modelId="{1ACF6273-A87F-4B6E-ABD9-2612A717A5A1}" type="pres">
      <dgm:prSet presAssocID="{B6B958DA-42C4-4D47-9C6D-45D7A4B168AD}" presName="Name10" presStyleLbl="parChTrans1D2" presStyleIdx="0" presStyleCnt="2"/>
      <dgm:spPr/>
      <dgm:t>
        <a:bodyPr/>
        <a:lstStyle/>
        <a:p>
          <a:endParaRPr lang="pl-PL"/>
        </a:p>
      </dgm:t>
    </dgm:pt>
    <dgm:pt modelId="{7266AC6A-27A4-4B99-B115-641F89EDAA54}" type="pres">
      <dgm:prSet presAssocID="{E996E616-794E-4B3A-A5FB-92B3350A8881}" presName="hierRoot2" presStyleCnt="0"/>
      <dgm:spPr/>
      <dgm:t>
        <a:bodyPr/>
        <a:lstStyle/>
        <a:p>
          <a:endParaRPr lang="pl-PL"/>
        </a:p>
      </dgm:t>
    </dgm:pt>
    <dgm:pt modelId="{5B81CC4D-8FFF-4DC3-86A4-FEA39AA476C5}" type="pres">
      <dgm:prSet presAssocID="{E996E616-794E-4B3A-A5FB-92B3350A8881}" presName="composite2" presStyleCnt="0"/>
      <dgm:spPr/>
      <dgm:t>
        <a:bodyPr/>
        <a:lstStyle/>
        <a:p>
          <a:endParaRPr lang="pl-PL"/>
        </a:p>
      </dgm:t>
    </dgm:pt>
    <dgm:pt modelId="{1C7C1AEC-A101-498D-A135-088ABDCBDB66}" type="pres">
      <dgm:prSet presAssocID="{E996E616-794E-4B3A-A5FB-92B3350A8881}" presName="background2" presStyleLbl="node2" presStyleIdx="0" presStyleCnt="2"/>
      <dgm:spPr/>
      <dgm:t>
        <a:bodyPr/>
        <a:lstStyle/>
        <a:p>
          <a:endParaRPr lang="pl-PL"/>
        </a:p>
      </dgm:t>
    </dgm:pt>
    <dgm:pt modelId="{0A5C7A36-64F4-4CE3-94CD-C792DF9FF8CE}" type="pres">
      <dgm:prSet presAssocID="{E996E616-794E-4B3A-A5FB-92B3350A8881}" presName="text2" presStyleLbl="fgAcc2" presStyleIdx="0" presStyleCnt="2" custScaleX="130681" custScaleY="70167" custLinFactNeighborX="-4234" custLinFactNeighborY="3334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290C879-E14E-49EC-880D-2E67FEB73F3E}" type="pres">
      <dgm:prSet presAssocID="{E996E616-794E-4B3A-A5FB-92B3350A8881}" presName="hierChild3" presStyleCnt="0"/>
      <dgm:spPr/>
      <dgm:t>
        <a:bodyPr/>
        <a:lstStyle/>
        <a:p>
          <a:endParaRPr lang="pl-PL"/>
        </a:p>
      </dgm:t>
    </dgm:pt>
    <dgm:pt modelId="{DD50C28B-0819-494F-AE99-0EE046650960}" type="pres">
      <dgm:prSet presAssocID="{8E4AC02E-F2E3-4AAD-8DFD-04081316832F}" presName="Name17" presStyleLbl="parChTrans1D3" presStyleIdx="0" presStyleCnt="2"/>
      <dgm:spPr/>
      <dgm:t>
        <a:bodyPr/>
        <a:lstStyle/>
        <a:p>
          <a:endParaRPr lang="pl-PL"/>
        </a:p>
      </dgm:t>
    </dgm:pt>
    <dgm:pt modelId="{0423CC81-B679-4BE2-A093-EFC3930C2FB9}" type="pres">
      <dgm:prSet presAssocID="{E72885AA-18F5-4125-AEC2-058537ECC8D6}" presName="hierRoot3" presStyleCnt="0"/>
      <dgm:spPr/>
      <dgm:t>
        <a:bodyPr/>
        <a:lstStyle/>
        <a:p>
          <a:endParaRPr lang="pl-PL"/>
        </a:p>
      </dgm:t>
    </dgm:pt>
    <dgm:pt modelId="{DDA1EC24-BFEA-439C-9112-DA739DE2D9D3}" type="pres">
      <dgm:prSet presAssocID="{E72885AA-18F5-4125-AEC2-058537ECC8D6}" presName="composite3" presStyleCnt="0"/>
      <dgm:spPr/>
      <dgm:t>
        <a:bodyPr/>
        <a:lstStyle/>
        <a:p>
          <a:endParaRPr lang="pl-PL"/>
        </a:p>
      </dgm:t>
    </dgm:pt>
    <dgm:pt modelId="{E0AD615F-945F-4402-BE4D-1BEF62BD2218}" type="pres">
      <dgm:prSet presAssocID="{E72885AA-18F5-4125-AEC2-058537ECC8D6}" presName="background3" presStyleLbl="node3" presStyleIdx="0" presStyleCnt="2"/>
      <dgm:spPr/>
      <dgm:t>
        <a:bodyPr/>
        <a:lstStyle/>
        <a:p>
          <a:endParaRPr lang="pl-PL"/>
        </a:p>
      </dgm:t>
    </dgm:pt>
    <dgm:pt modelId="{4A9337D7-E749-406F-BF17-6BEBDFC7BF9F}" type="pres">
      <dgm:prSet presAssocID="{E72885AA-18F5-4125-AEC2-058537ECC8D6}" presName="text3" presStyleLbl="fgAcc3" presStyleIdx="0" presStyleCnt="2" custScaleX="221823" custScaleY="88512" custLinFactNeighborX="-6528" custLinFactNeighborY="-314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AB7D8E2D-61FE-444B-BA98-7332E1246D2E}" type="pres">
      <dgm:prSet presAssocID="{E72885AA-18F5-4125-AEC2-058537ECC8D6}" presName="hierChild4" presStyleCnt="0"/>
      <dgm:spPr/>
      <dgm:t>
        <a:bodyPr/>
        <a:lstStyle/>
        <a:p>
          <a:endParaRPr lang="pl-PL"/>
        </a:p>
      </dgm:t>
    </dgm:pt>
    <dgm:pt modelId="{6F9B0257-051D-4AE8-A058-8A4DEA319765}" type="pres">
      <dgm:prSet presAssocID="{745EF215-4FDA-4FFB-BE85-BC5941AB80C4}" presName="Name10" presStyleLbl="parChTrans1D2" presStyleIdx="1" presStyleCnt="2"/>
      <dgm:spPr/>
      <dgm:t>
        <a:bodyPr/>
        <a:lstStyle/>
        <a:p>
          <a:endParaRPr lang="pl-PL"/>
        </a:p>
      </dgm:t>
    </dgm:pt>
    <dgm:pt modelId="{E54146F2-E7FA-4D56-B657-7274ED549473}" type="pres">
      <dgm:prSet presAssocID="{62E5B547-3C31-4CF9-AF9B-5983D0A387CA}" presName="hierRoot2" presStyleCnt="0"/>
      <dgm:spPr/>
      <dgm:t>
        <a:bodyPr/>
        <a:lstStyle/>
        <a:p>
          <a:endParaRPr lang="pl-PL"/>
        </a:p>
      </dgm:t>
    </dgm:pt>
    <dgm:pt modelId="{F144AB91-D2E9-402C-A5CD-D826B4A3211C}" type="pres">
      <dgm:prSet presAssocID="{62E5B547-3C31-4CF9-AF9B-5983D0A387CA}" presName="composite2" presStyleCnt="0"/>
      <dgm:spPr/>
      <dgm:t>
        <a:bodyPr/>
        <a:lstStyle/>
        <a:p>
          <a:endParaRPr lang="pl-PL"/>
        </a:p>
      </dgm:t>
    </dgm:pt>
    <dgm:pt modelId="{8B1786C1-5A84-46EC-9335-03505D000860}" type="pres">
      <dgm:prSet presAssocID="{62E5B547-3C31-4CF9-AF9B-5983D0A387CA}" presName="background2" presStyleLbl="node2" presStyleIdx="1" presStyleCnt="2"/>
      <dgm:spPr/>
      <dgm:t>
        <a:bodyPr/>
        <a:lstStyle/>
        <a:p>
          <a:endParaRPr lang="pl-PL"/>
        </a:p>
      </dgm:t>
    </dgm:pt>
    <dgm:pt modelId="{F69E2BCE-9390-4057-BF47-1BF384B6657A}" type="pres">
      <dgm:prSet presAssocID="{62E5B547-3C31-4CF9-AF9B-5983D0A387CA}" presName="text2" presStyleLbl="fgAcc2" presStyleIdx="1" presStyleCnt="2" custScaleX="131603" custScaleY="67905" custLinFactNeighborX="1261" custLinFactNeighborY="-2097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7996CBD6-47F3-4C19-BE0B-B0F2640559A3}" type="pres">
      <dgm:prSet presAssocID="{62E5B547-3C31-4CF9-AF9B-5983D0A387CA}" presName="hierChild3" presStyleCnt="0"/>
      <dgm:spPr/>
      <dgm:t>
        <a:bodyPr/>
        <a:lstStyle/>
        <a:p>
          <a:endParaRPr lang="pl-PL"/>
        </a:p>
      </dgm:t>
    </dgm:pt>
    <dgm:pt modelId="{B47DE394-5047-4787-BAEC-36DE2EA0845A}" type="pres">
      <dgm:prSet presAssocID="{CFA7F17C-40F7-4C48-A9C5-405CEDDF77E7}" presName="Name17" presStyleLbl="parChTrans1D3" presStyleIdx="1" presStyleCnt="2"/>
      <dgm:spPr/>
      <dgm:t>
        <a:bodyPr/>
        <a:lstStyle/>
        <a:p>
          <a:endParaRPr lang="pl-PL"/>
        </a:p>
      </dgm:t>
    </dgm:pt>
    <dgm:pt modelId="{A41F7727-780F-43AD-B48D-9A580DB36EC6}" type="pres">
      <dgm:prSet presAssocID="{24757627-A5A5-444B-845E-C1726C3692FF}" presName="hierRoot3" presStyleCnt="0"/>
      <dgm:spPr/>
      <dgm:t>
        <a:bodyPr/>
        <a:lstStyle/>
        <a:p>
          <a:endParaRPr lang="pl-PL"/>
        </a:p>
      </dgm:t>
    </dgm:pt>
    <dgm:pt modelId="{CF0C641D-F09D-4A21-9369-A1AF9854461D}" type="pres">
      <dgm:prSet presAssocID="{24757627-A5A5-444B-845E-C1726C3692FF}" presName="composite3" presStyleCnt="0"/>
      <dgm:spPr/>
      <dgm:t>
        <a:bodyPr/>
        <a:lstStyle/>
        <a:p>
          <a:endParaRPr lang="pl-PL"/>
        </a:p>
      </dgm:t>
    </dgm:pt>
    <dgm:pt modelId="{831F0661-7DF3-4870-BACE-5C7DC2D38594}" type="pres">
      <dgm:prSet presAssocID="{24757627-A5A5-444B-845E-C1726C3692FF}" presName="background3" presStyleLbl="node3" presStyleIdx="1" presStyleCnt="2"/>
      <dgm:spPr/>
      <dgm:t>
        <a:bodyPr/>
        <a:lstStyle/>
        <a:p>
          <a:endParaRPr lang="pl-PL"/>
        </a:p>
      </dgm:t>
    </dgm:pt>
    <dgm:pt modelId="{0872A53A-C8E5-4F19-AA08-67230FE42F1F}" type="pres">
      <dgm:prSet presAssocID="{24757627-A5A5-444B-845E-C1726C3692FF}" presName="text3" presStyleLbl="fgAcc3" presStyleIdx="1" presStyleCnt="2" custScaleX="258909" custScaleY="116768" custLinFactNeighborX="10381" custLinFactNeighborY="1948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C7B6C7D4-F8A5-4C86-B5D3-1688758578D1}" type="pres">
      <dgm:prSet presAssocID="{24757627-A5A5-444B-845E-C1726C3692FF}" presName="hierChild4" presStyleCnt="0"/>
      <dgm:spPr/>
      <dgm:t>
        <a:bodyPr/>
        <a:lstStyle/>
        <a:p>
          <a:endParaRPr lang="pl-PL"/>
        </a:p>
      </dgm:t>
    </dgm:pt>
  </dgm:ptLst>
  <dgm:cxnLst>
    <dgm:cxn modelId="{BD26004A-7EE8-4D56-ABBE-BBF41780B704}" type="presOf" srcId="{0A46642F-804E-497A-B0AE-581452D178BD}" destId="{18EB299F-F85D-4932-9C3D-11C8F1D8DD9D}" srcOrd="0" destOrd="0" presId="urn:microsoft.com/office/officeart/2005/8/layout/hierarchy1"/>
    <dgm:cxn modelId="{47F1054F-7375-4996-BE65-69D6CD75068E}" srcId="{0A46642F-804E-497A-B0AE-581452D178BD}" destId="{E996E616-794E-4B3A-A5FB-92B3350A8881}" srcOrd="0" destOrd="0" parTransId="{B6B958DA-42C4-4D47-9C6D-45D7A4B168AD}" sibTransId="{6986AF82-8FC2-4F30-8987-F370F215E578}"/>
    <dgm:cxn modelId="{7C1AF196-3B2F-4D2E-A2E6-4D98C0C6E1BF}" type="presOf" srcId="{B6B958DA-42C4-4D47-9C6D-45D7A4B168AD}" destId="{1ACF6273-A87F-4B6E-ABD9-2612A717A5A1}" srcOrd="0" destOrd="0" presId="urn:microsoft.com/office/officeart/2005/8/layout/hierarchy1"/>
    <dgm:cxn modelId="{BC6CD11F-C369-49A0-B738-DAB732DAF139}" type="presOf" srcId="{24757627-A5A5-444B-845E-C1726C3692FF}" destId="{0872A53A-C8E5-4F19-AA08-67230FE42F1F}" srcOrd="0" destOrd="0" presId="urn:microsoft.com/office/officeart/2005/8/layout/hierarchy1"/>
    <dgm:cxn modelId="{137732FC-5145-485D-B842-47E559B565D3}" srcId="{0A46642F-804E-497A-B0AE-581452D178BD}" destId="{62E5B547-3C31-4CF9-AF9B-5983D0A387CA}" srcOrd="1" destOrd="0" parTransId="{745EF215-4FDA-4FFB-BE85-BC5941AB80C4}" sibTransId="{71480309-4AEB-4F38-8FD2-39FD962B64D7}"/>
    <dgm:cxn modelId="{731D3133-CB91-4D5E-B7DB-F750E0800C69}" srcId="{FFDC6A48-6CF3-40D9-9782-8BBB57708267}" destId="{0A46642F-804E-497A-B0AE-581452D178BD}" srcOrd="0" destOrd="0" parTransId="{1B38CADD-0A8B-4E1A-86F7-F3E8C4258F7C}" sibTransId="{C1ACCCCC-3341-4D0A-B7EA-C22F2DD0A080}"/>
    <dgm:cxn modelId="{59C0E45D-1CF6-47F0-8877-E2E43A32778C}" type="presOf" srcId="{CFA7F17C-40F7-4C48-A9C5-405CEDDF77E7}" destId="{B47DE394-5047-4787-BAEC-36DE2EA0845A}" srcOrd="0" destOrd="0" presId="urn:microsoft.com/office/officeart/2005/8/layout/hierarchy1"/>
    <dgm:cxn modelId="{656A8E62-BA54-4EFF-9788-44D2B823124E}" type="presOf" srcId="{8E4AC02E-F2E3-4AAD-8DFD-04081316832F}" destId="{DD50C28B-0819-494F-AE99-0EE046650960}" srcOrd="0" destOrd="0" presId="urn:microsoft.com/office/officeart/2005/8/layout/hierarchy1"/>
    <dgm:cxn modelId="{75EBEFA5-128C-4D3C-A914-5FDA03C31F88}" type="presOf" srcId="{E72885AA-18F5-4125-AEC2-058537ECC8D6}" destId="{4A9337D7-E749-406F-BF17-6BEBDFC7BF9F}" srcOrd="0" destOrd="0" presId="urn:microsoft.com/office/officeart/2005/8/layout/hierarchy1"/>
    <dgm:cxn modelId="{BCD524DB-5D63-40CA-B416-092D88C859E4}" type="presOf" srcId="{745EF215-4FDA-4FFB-BE85-BC5941AB80C4}" destId="{6F9B0257-051D-4AE8-A058-8A4DEA319765}" srcOrd="0" destOrd="0" presId="urn:microsoft.com/office/officeart/2005/8/layout/hierarchy1"/>
    <dgm:cxn modelId="{EA6C8F03-041F-40D7-9E1E-C8C3493119B3}" srcId="{E996E616-794E-4B3A-A5FB-92B3350A8881}" destId="{E72885AA-18F5-4125-AEC2-058537ECC8D6}" srcOrd="0" destOrd="0" parTransId="{8E4AC02E-F2E3-4AAD-8DFD-04081316832F}" sibTransId="{2D919DC3-AA23-4839-A07E-C5F72A5EC8CA}"/>
    <dgm:cxn modelId="{083D508D-3872-4655-97E7-96AA559437D7}" type="presOf" srcId="{62E5B547-3C31-4CF9-AF9B-5983D0A387CA}" destId="{F69E2BCE-9390-4057-BF47-1BF384B6657A}" srcOrd="0" destOrd="0" presId="urn:microsoft.com/office/officeart/2005/8/layout/hierarchy1"/>
    <dgm:cxn modelId="{101BF33A-3C03-4210-A12E-75FFE44C6607}" srcId="{62E5B547-3C31-4CF9-AF9B-5983D0A387CA}" destId="{24757627-A5A5-444B-845E-C1726C3692FF}" srcOrd="0" destOrd="0" parTransId="{CFA7F17C-40F7-4C48-A9C5-405CEDDF77E7}" sibTransId="{41C329E0-1EEF-48E2-BBF5-138D1BAF13FF}"/>
    <dgm:cxn modelId="{118E8964-6166-4673-B721-F546868258E7}" type="presOf" srcId="{E996E616-794E-4B3A-A5FB-92B3350A8881}" destId="{0A5C7A36-64F4-4CE3-94CD-C792DF9FF8CE}" srcOrd="0" destOrd="0" presId="urn:microsoft.com/office/officeart/2005/8/layout/hierarchy1"/>
    <dgm:cxn modelId="{6CD972B4-ABDF-4BEE-B09D-B2F160BE2360}" type="presOf" srcId="{FFDC6A48-6CF3-40D9-9782-8BBB57708267}" destId="{038FB57B-D41A-48CD-B3BC-B71C6BACA8C5}" srcOrd="0" destOrd="0" presId="urn:microsoft.com/office/officeart/2005/8/layout/hierarchy1"/>
    <dgm:cxn modelId="{2ACFCE33-50D7-44AF-9F82-F321684311EA}" type="presParOf" srcId="{038FB57B-D41A-48CD-B3BC-B71C6BACA8C5}" destId="{49FEC685-D682-4DCB-9AE3-BA512B1BC7B6}" srcOrd="0" destOrd="0" presId="urn:microsoft.com/office/officeart/2005/8/layout/hierarchy1"/>
    <dgm:cxn modelId="{1DF95FC4-540E-4BC7-842B-FA143B07F9C0}" type="presParOf" srcId="{49FEC685-D682-4DCB-9AE3-BA512B1BC7B6}" destId="{B6DE89EE-9B29-4D92-BCEC-D4618E857254}" srcOrd="0" destOrd="0" presId="urn:microsoft.com/office/officeart/2005/8/layout/hierarchy1"/>
    <dgm:cxn modelId="{03B33222-1D2F-4C25-954D-884C596C1F6F}" type="presParOf" srcId="{B6DE89EE-9B29-4D92-BCEC-D4618E857254}" destId="{8F77DE87-6BEA-452C-B962-69504C8F364C}" srcOrd="0" destOrd="0" presId="urn:microsoft.com/office/officeart/2005/8/layout/hierarchy1"/>
    <dgm:cxn modelId="{13239A66-B7D5-4023-81F6-15DC416B39E5}" type="presParOf" srcId="{B6DE89EE-9B29-4D92-BCEC-D4618E857254}" destId="{18EB299F-F85D-4932-9C3D-11C8F1D8DD9D}" srcOrd="1" destOrd="0" presId="urn:microsoft.com/office/officeart/2005/8/layout/hierarchy1"/>
    <dgm:cxn modelId="{431B7CED-8143-4EC2-AFBC-C055213C7A8B}" type="presParOf" srcId="{49FEC685-D682-4DCB-9AE3-BA512B1BC7B6}" destId="{F7A98B6F-FADE-471B-9084-42F6B6BDCAAE}" srcOrd="1" destOrd="0" presId="urn:microsoft.com/office/officeart/2005/8/layout/hierarchy1"/>
    <dgm:cxn modelId="{121EDC32-D9D1-4CDB-A22B-84E7A644D2B8}" type="presParOf" srcId="{F7A98B6F-FADE-471B-9084-42F6B6BDCAAE}" destId="{1ACF6273-A87F-4B6E-ABD9-2612A717A5A1}" srcOrd="0" destOrd="0" presId="urn:microsoft.com/office/officeart/2005/8/layout/hierarchy1"/>
    <dgm:cxn modelId="{A9E5C81F-D0CC-4277-9F5A-50E7ACAA75E4}" type="presParOf" srcId="{F7A98B6F-FADE-471B-9084-42F6B6BDCAAE}" destId="{7266AC6A-27A4-4B99-B115-641F89EDAA54}" srcOrd="1" destOrd="0" presId="urn:microsoft.com/office/officeart/2005/8/layout/hierarchy1"/>
    <dgm:cxn modelId="{DC1D5C76-ED0D-4E9D-A8CF-05D2B3C59824}" type="presParOf" srcId="{7266AC6A-27A4-4B99-B115-641F89EDAA54}" destId="{5B81CC4D-8FFF-4DC3-86A4-FEA39AA476C5}" srcOrd="0" destOrd="0" presId="urn:microsoft.com/office/officeart/2005/8/layout/hierarchy1"/>
    <dgm:cxn modelId="{FC25D312-3749-424E-A8A0-5DEFD6020FF8}" type="presParOf" srcId="{5B81CC4D-8FFF-4DC3-86A4-FEA39AA476C5}" destId="{1C7C1AEC-A101-498D-A135-088ABDCBDB66}" srcOrd="0" destOrd="0" presId="urn:microsoft.com/office/officeart/2005/8/layout/hierarchy1"/>
    <dgm:cxn modelId="{C9A552AB-8106-4155-8612-635A919F6585}" type="presParOf" srcId="{5B81CC4D-8FFF-4DC3-86A4-FEA39AA476C5}" destId="{0A5C7A36-64F4-4CE3-94CD-C792DF9FF8CE}" srcOrd="1" destOrd="0" presId="urn:microsoft.com/office/officeart/2005/8/layout/hierarchy1"/>
    <dgm:cxn modelId="{ACA3D652-B6EA-4A9E-90E1-1CB2684BD6E7}" type="presParOf" srcId="{7266AC6A-27A4-4B99-B115-641F89EDAA54}" destId="{F290C879-E14E-49EC-880D-2E67FEB73F3E}" srcOrd="1" destOrd="0" presId="urn:microsoft.com/office/officeart/2005/8/layout/hierarchy1"/>
    <dgm:cxn modelId="{D23E8CC3-8CE0-408C-903E-16B5AB73805D}" type="presParOf" srcId="{F290C879-E14E-49EC-880D-2E67FEB73F3E}" destId="{DD50C28B-0819-494F-AE99-0EE046650960}" srcOrd="0" destOrd="0" presId="urn:microsoft.com/office/officeart/2005/8/layout/hierarchy1"/>
    <dgm:cxn modelId="{1B1CD89D-322B-471B-9C2C-7C6A2C1CCC81}" type="presParOf" srcId="{F290C879-E14E-49EC-880D-2E67FEB73F3E}" destId="{0423CC81-B679-4BE2-A093-EFC3930C2FB9}" srcOrd="1" destOrd="0" presId="urn:microsoft.com/office/officeart/2005/8/layout/hierarchy1"/>
    <dgm:cxn modelId="{0B4522FC-5553-42FB-A8A4-42A471C6C46D}" type="presParOf" srcId="{0423CC81-B679-4BE2-A093-EFC3930C2FB9}" destId="{DDA1EC24-BFEA-439C-9112-DA739DE2D9D3}" srcOrd="0" destOrd="0" presId="urn:microsoft.com/office/officeart/2005/8/layout/hierarchy1"/>
    <dgm:cxn modelId="{35FDD052-FFB3-40F4-A2FD-AB3862C8B568}" type="presParOf" srcId="{DDA1EC24-BFEA-439C-9112-DA739DE2D9D3}" destId="{E0AD615F-945F-4402-BE4D-1BEF62BD2218}" srcOrd="0" destOrd="0" presId="urn:microsoft.com/office/officeart/2005/8/layout/hierarchy1"/>
    <dgm:cxn modelId="{AEF5CF99-05EC-4301-930C-F916096B9B45}" type="presParOf" srcId="{DDA1EC24-BFEA-439C-9112-DA739DE2D9D3}" destId="{4A9337D7-E749-406F-BF17-6BEBDFC7BF9F}" srcOrd="1" destOrd="0" presId="urn:microsoft.com/office/officeart/2005/8/layout/hierarchy1"/>
    <dgm:cxn modelId="{BDEEE88C-0EF2-4A43-99D0-1D569DCEAB16}" type="presParOf" srcId="{0423CC81-B679-4BE2-A093-EFC3930C2FB9}" destId="{AB7D8E2D-61FE-444B-BA98-7332E1246D2E}" srcOrd="1" destOrd="0" presId="urn:microsoft.com/office/officeart/2005/8/layout/hierarchy1"/>
    <dgm:cxn modelId="{610E9F9A-7BEA-4B13-A084-53805E73F46B}" type="presParOf" srcId="{F7A98B6F-FADE-471B-9084-42F6B6BDCAAE}" destId="{6F9B0257-051D-4AE8-A058-8A4DEA319765}" srcOrd="2" destOrd="0" presId="urn:microsoft.com/office/officeart/2005/8/layout/hierarchy1"/>
    <dgm:cxn modelId="{2E9DB60A-1433-4390-9988-2A4A47F14AC6}" type="presParOf" srcId="{F7A98B6F-FADE-471B-9084-42F6B6BDCAAE}" destId="{E54146F2-E7FA-4D56-B657-7274ED549473}" srcOrd="3" destOrd="0" presId="urn:microsoft.com/office/officeart/2005/8/layout/hierarchy1"/>
    <dgm:cxn modelId="{E9C2C9CB-AA45-41DE-8764-AB19F16CA590}" type="presParOf" srcId="{E54146F2-E7FA-4D56-B657-7274ED549473}" destId="{F144AB91-D2E9-402C-A5CD-D826B4A3211C}" srcOrd="0" destOrd="0" presId="urn:microsoft.com/office/officeart/2005/8/layout/hierarchy1"/>
    <dgm:cxn modelId="{57950362-D50D-410E-8691-BD7BCE290BBF}" type="presParOf" srcId="{F144AB91-D2E9-402C-A5CD-D826B4A3211C}" destId="{8B1786C1-5A84-46EC-9335-03505D000860}" srcOrd="0" destOrd="0" presId="urn:microsoft.com/office/officeart/2005/8/layout/hierarchy1"/>
    <dgm:cxn modelId="{CE51812A-76AB-4399-8A59-F80334C76716}" type="presParOf" srcId="{F144AB91-D2E9-402C-A5CD-D826B4A3211C}" destId="{F69E2BCE-9390-4057-BF47-1BF384B6657A}" srcOrd="1" destOrd="0" presId="urn:microsoft.com/office/officeart/2005/8/layout/hierarchy1"/>
    <dgm:cxn modelId="{BF90EA1E-09C1-417F-B44A-B26FA636BB5D}" type="presParOf" srcId="{E54146F2-E7FA-4D56-B657-7274ED549473}" destId="{7996CBD6-47F3-4C19-BE0B-B0F2640559A3}" srcOrd="1" destOrd="0" presId="urn:microsoft.com/office/officeart/2005/8/layout/hierarchy1"/>
    <dgm:cxn modelId="{D98BD8DC-C0D3-44ED-BD3D-C740F1BDB85F}" type="presParOf" srcId="{7996CBD6-47F3-4C19-BE0B-B0F2640559A3}" destId="{B47DE394-5047-4787-BAEC-36DE2EA0845A}" srcOrd="0" destOrd="0" presId="urn:microsoft.com/office/officeart/2005/8/layout/hierarchy1"/>
    <dgm:cxn modelId="{36706DAF-230C-4B4B-B714-08AD511EAD41}" type="presParOf" srcId="{7996CBD6-47F3-4C19-BE0B-B0F2640559A3}" destId="{A41F7727-780F-43AD-B48D-9A580DB36EC6}" srcOrd="1" destOrd="0" presId="urn:microsoft.com/office/officeart/2005/8/layout/hierarchy1"/>
    <dgm:cxn modelId="{503653BD-4BE3-4E9D-BDE4-FA772577A8F4}" type="presParOf" srcId="{A41F7727-780F-43AD-B48D-9A580DB36EC6}" destId="{CF0C641D-F09D-4A21-9369-A1AF9854461D}" srcOrd="0" destOrd="0" presId="urn:microsoft.com/office/officeart/2005/8/layout/hierarchy1"/>
    <dgm:cxn modelId="{9420E8BF-490D-4530-BDFD-EA0844E39B86}" type="presParOf" srcId="{CF0C641D-F09D-4A21-9369-A1AF9854461D}" destId="{831F0661-7DF3-4870-BACE-5C7DC2D38594}" srcOrd="0" destOrd="0" presId="urn:microsoft.com/office/officeart/2005/8/layout/hierarchy1"/>
    <dgm:cxn modelId="{5FA43CC6-2357-4377-8750-ED09523A023C}" type="presParOf" srcId="{CF0C641D-F09D-4A21-9369-A1AF9854461D}" destId="{0872A53A-C8E5-4F19-AA08-67230FE42F1F}" srcOrd="1" destOrd="0" presId="urn:microsoft.com/office/officeart/2005/8/layout/hierarchy1"/>
    <dgm:cxn modelId="{A5D4D931-DCCD-4501-A035-46080607C53C}" type="presParOf" srcId="{A41F7727-780F-43AD-B48D-9A580DB36EC6}" destId="{C7B6C7D4-F8A5-4C86-B5D3-1688758578D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903905A-473E-4091-99C3-07EAF800BE3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E3E03DCC-16D8-4D15-A88C-BF6234AFBAC2}">
      <dgm:prSet phldrT="[Teks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pl-PL" sz="1800" dirty="0" smtClean="0"/>
            <a:t>W </a:t>
          </a:r>
          <a:r>
            <a:rPr lang="pl-PL" sz="1800" dirty="0"/>
            <a:t>trakcie weryfikacji </a:t>
          </a:r>
          <a:r>
            <a:rPr lang="pl-PL" sz="1800" dirty="0" err="1"/>
            <a:t>WoP</a:t>
          </a:r>
          <a:r>
            <a:rPr lang="pl-PL" sz="1800" dirty="0"/>
            <a:t> mogą zostać przeprowadzone kontrole na miejscu w celu weryfikacji zgodności informacji zawartych we wniosku </a:t>
          </a:r>
          <a:r>
            <a:rPr lang="pl-PL" sz="1800" dirty="0" smtClean="0"/>
            <a:t>i </a:t>
          </a:r>
          <a:r>
            <a:rPr lang="pl-PL" sz="1800" dirty="0"/>
            <a:t>dołączonych do niego </a:t>
          </a:r>
          <a:r>
            <a:rPr lang="pl-PL" sz="1800" dirty="0" smtClean="0"/>
            <a:t>dokumentach </a:t>
          </a:r>
          <a:r>
            <a:rPr lang="pl-PL" sz="1800" dirty="0"/>
            <a:t>ze stanem faktycznym</a:t>
          </a:r>
        </a:p>
      </dgm:t>
    </dgm:pt>
    <dgm:pt modelId="{E5B0C575-4E0C-42D7-922F-833334F78F5A}" type="parTrans" cxnId="{A4BD2BBE-070F-45FC-9B53-A694E1C44109}">
      <dgm:prSet/>
      <dgm:spPr/>
      <dgm:t>
        <a:bodyPr/>
        <a:lstStyle/>
        <a:p>
          <a:endParaRPr lang="pl-PL"/>
        </a:p>
      </dgm:t>
    </dgm:pt>
    <dgm:pt modelId="{5CE6E8C2-9FAE-471C-968E-9DBF8F435745}" type="sibTrans" cxnId="{A4BD2BBE-070F-45FC-9B53-A694E1C44109}">
      <dgm:prSet/>
      <dgm:spPr/>
      <dgm:t>
        <a:bodyPr/>
        <a:lstStyle/>
        <a:p>
          <a:endParaRPr lang="pl-PL"/>
        </a:p>
      </dgm:t>
    </dgm:pt>
    <dgm:pt modelId="{BCAD7D6B-DFAD-434F-9E9C-E4D4707CA5F4}">
      <dgm:prSet phldrT="[Teks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pl-PL" sz="1800" dirty="0"/>
            <a:t>W przypadku, gdy </a:t>
          </a:r>
          <a:r>
            <a:rPr lang="pl-PL" sz="1800" dirty="0" err="1"/>
            <a:t>WoP</a:t>
          </a:r>
          <a:r>
            <a:rPr lang="pl-PL" sz="1800" dirty="0"/>
            <a:t> zawiera braki, Zarząd Województwa dwukrotnie wzywa Beneficjenta w formie pisemnej </a:t>
          </a:r>
          <a:r>
            <a:rPr lang="pl-PL" sz="1800" dirty="0" smtClean="0"/>
            <a:t>do ich </a:t>
          </a:r>
          <a:r>
            <a:rPr lang="pl-PL" sz="1800" dirty="0"/>
            <a:t>usunięcia w terminie </a:t>
          </a:r>
          <a:r>
            <a:rPr lang="pl-PL" sz="1800" dirty="0" smtClean="0"/>
            <a:t>14 </a:t>
          </a:r>
          <a:r>
            <a:rPr lang="pl-PL" sz="1800" dirty="0"/>
            <a:t>dni od dnia doręczenia wezwania </a:t>
          </a:r>
        </a:p>
      </dgm:t>
    </dgm:pt>
    <dgm:pt modelId="{2FC13BC8-BE44-4F7E-9C20-841C83CD2DEF}" type="sibTrans" cxnId="{84C89B91-5EA4-4D09-AC01-7E6806FAD377}">
      <dgm:prSet/>
      <dgm:spPr/>
      <dgm:t>
        <a:bodyPr/>
        <a:lstStyle/>
        <a:p>
          <a:endParaRPr lang="pl-PL"/>
        </a:p>
      </dgm:t>
    </dgm:pt>
    <dgm:pt modelId="{1FD5B765-18CD-4A2B-A786-7075780F700B}" type="parTrans" cxnId="{84C89B91-5EA4-4D09-AC01-7E6806FAD377}">
      <dgm:prSet/>
      <dgm:spPr/>
      <dgm:t>
        <a:bodyPr/>
        <a:lstStyle/>
        <a:p>
          <a:endParaRPr lang="pl-PL"/>
        </a:p>
      </dgm:t>
    </dgm:pt>
    <dgm:pt modelId="{2E7B9759-45EB-49CA-BD99-976E429C5129}" type="pres">
      <dgm:prSet presAssocID="{A903905A-473E-4091-99C3-07EAF800BE3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3E1F50CF-A524-458F-B50F-86512FCE7493}" type="pres">
      <dgm:prSet presAssocID="{BCAD7D6B-DFAD-434F-9E9C-E4D4707CA5F4}" presName="parentLin" presStyleCnt="0"/>
      <dgm:spPr/>
    </dgm:pt>
    <dgm:pt modelId="{3A11D50C-32F0-4170-8F83-747B429BEFE4}" type="pres">
      <dgm:prSet presAssocID="{BCAD7D6B-DFAD-434F-9E9C-E4D4707CA5F4}" presName="parentLeftMargin" presStyleLbl="node1" presStyleIdx="0" presStyleCnt="2"/>
      <dgm:spPr/>
      <dgm:t>
        <a:bodyPr/>
        <a:lstStyle/>
        <a:p>
          <a:endParaRPr lang="pl-PL"/>
        </a:p>
      </dgm:t>
    </dgm:pt>
    <dgm:pt modelId="{468D3E92-0CA7-4C97-9617-1F6AE06B70D0}" type="pres">
      <dgm:prSet presAssocID="{BCAD7D6B-DFAD-434F-9E9C-E4D4707CA5F4}" presName="parentText" presStyleLbl="node1" presStyleIdx="0" presStyleCnt="2" custScaleX="115869" custScaleY="93468" custLinFactNeighborX="12238" custLinFactNeighborY="-347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9728D38-1AA6-4F5B-ABAC-7A1E0F0FF2C6}" type="pres">
      <dgm:prSet presAssocID="{BCAD7D6B-DFAD-434F-9E9C-E4D4707CA5F4}" presName="negativeSpace" presStyleCnt="0"/>
      <dgm:spPr/>
    </dgm:pt>
    <dgm:pt modelId="{56F1B88B-73B4-4852-A4F1-A249DD35B748}" type="pres">
      <dgm:prSet presAssocID="{BCAD7D6B-DFAD-434F-9E9C-E4D4707CA5F4}" presName="childText" presStyleLbl="conFgAcc1" presStyleIdx="0" presStyleCnt="2">
        <dgm:presLayoutVars>
          <dgm:bulletEnabled val="1"/>
        </dgm:presLayoutVars>
      </dgm:prSet>
      <dgm:spPr/>
    </dgm:pt>
    <dgm:pt modelId="{A6260CCC-6D97-446A-8FCD-B0FDB97F55E4}" type="pres">
      <dgm:prSet presAssocID="{2FC13BC8-BE44-4F7E-9C20-841C83CD2DEF}" presName="spaceBetweenRectangles" presStyleCnt="0"/>
      <dgm:spPr/>
    </dgm:pt>
    <dgm:pt modelId="{F5578E7A-D515-4214-BF19-A298A06B0C78}" type="pres">
      <dgm:prSet presAssocID="{E3E03DCC-16D8-4D15-A88C-BF6234AFBAC2}" presName="parentLin" presStyleCnt="0"/>
      <dgm:spPr/>
    </dgm:pt>
    <dgm:pt modelId="{A65D5BC5-358D-4578-84A9-684267117E3E}" type="pres">
      <dgm:prSet presAssocID="{E3E03DCC-16D8-4D15-A88C-BF6234AFBAC2}" presName="parentLeftMargin" presStyleLbl="node1" presStyleIdx="0" presStyleCnt="2"/>
      <dgm:spPr/>
      <dgm:t>
        <a:bodyPr/>
        <a:lstStyle/>
        <a:p>
          <a:endParaRPr lang="pl-PL"/>
        </a:p>
      </dgm:t>
    </dgm:pt>
    <dgm:pt modelId="{99EBC3E5-75D8-42CA-98C1-7C698A42BCEE}" type="pres">
      <dgm:prSet presAssocID="{E3E03DCC-16D8-4D15-A88C-BF6234AFBAC2}" presName="parentText" presStyleLbl="node1" presStyleIdx="1" presStyleCnt="2" custScaleX="124434" custScaleY="101507" custLinFactNeighborX="2506" custLinFactNeighborY="338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AD3F3E8-052F-4DE5-9F20-123A84153395}" type="pres">
      <dgm:prSet presAssocID="{E3E03DCC-16D8-4D15-A88C-BF6234AFBAC2}" presName="negativeSpace" presStyleCnt="0"/>
      <dgm:spPr/>
    </dgm:pt>
    <dgm:pt modelId="{DB29D66C-297E-4735-B339-4EFC4C351CAC}" type="pres">
      <dgm:prSet presAssocID="{E3E03DCC-16D8-4D15-A88C-BF6234AFBAC2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0218C66-15B1-405D-A96C-4747F9ED6B65}" type="presOf" srcId="{E3E03DCC-16D8-4D15-A88C-BF6234AFBAC2}" destId="{A65D5BC5-358D-4578-84A9-684267117E3E}" srcOrd="0" destOrd="0" presId="urn:microsoft.com/office/officeart/2005/8/layout/list1"/>
    <dgm:cxn modelId="{30D8641D-DD44-43C5-BB3E-399623AFE4DF}" type="presOf" srcId="{BCAD7D6B-DFAD-434F-9E9C-E4D4707CA5F4}" destId="{3A11D50C-32F0-4170-8F83-747B429BEFE4}" srcOrd="0" destOrd="0" presId="urn:microsoft.com/office/officeart/2005/8/layout/list1"/>
    <dgm:cxn modelId="{47EFA7B0-7C5D-42C7-BDEE-57A93E42A72D}" type="presOf" srcId="{A903905A-473E-4091-99C3-07EAF800BE3A}" destId="{2E7B9759-45EB-49CA-BD99-976E429C5129}" srcOrd="0" destOrd="0" presId="urn:microsoft.com/office/officeart/2005/8/layout/list1"/>
    <dgm:cxn modelId="{A4BD2BBE-070F-45FC-9B53-A694E1C44109}" srcId="{A903905A-473E-4091-99C3-07EAF800BE3A}" destId="{E3E03DCC-16D8-4D15-A88C-BF6234AFBAC2}" srcOrd="1" destOrd="0" parTransId="{E5B0C575-4E0C-42D7-922F-833334F78F5A}" sibTransId="{5CE6E8C2-9FAE-471C-968E-9DBF8F435745}"/>
    <dgm:cxn modelId="{84C89B91-5EA4-4D09-AC01-7E6806FAD377}" srcId="{A903905A-473E-4091-99C3-07EAF800BE3A}" destId="{BCAD7D6B-DFAD-434F-9E9C-E4D4707CA5F4}" srcOrd="0" destOrd="0" parTransId="{1FD5B765-18CD-4A2B-A786-7075780F700B}" sibTransId="{2FC13BC8-BE44-4F7E-9C20-841C83CD2DEF}"/>
    <dgm:cxn modelId="{7234D2BD-B4CF-4AC8-AB18-D7D610E3F5CB}" type="presOf" srcId="{BCAD7D6B-DFAD-434F-9E9C-E4D4707CA5F4}" destId="{468D3E92-0CA7-4C97-9617-1F6AE06B70D0}" srcOrd="1" destOrd="0" presId="urn:microsoft.com/office/officeart/2005/8/layout/list1"/>
    <dgm:cxn modelId="{3FA2D442-102C-4293-9CB2-14B174C0669B}" type="presOf" srcId="{E3E03DCC-16D8-4D15-A88C-BF6234AFBAC2}" destId="{99EBC3E5-75D8-42CA-98C1-7C698A42BCEE}" srcOrd="1" destOrd="0" presId="urn:microsoft.com/office/officeart/2005/8/layout/list1"/>
    <dgm:cxn modelId="{D9398E64-465F-43CC-A51A-2217C4FB6860}" type="presParOf" srcId="{2E7B9759-45EB-49CA-BD99-976E429C5129}" destId="{3E1F50CF-A524-458F-B50F-86512FCE7493}" srcOrd="0" destOrd="0" presId="urn:microsoft.com/office/officeart/2005/8/layout/list1"/>
    <dgm:cxn modelId="{B764EB0C-3176-489C-938A-0BEF6D41C9A2}" type="presParOf" srcId="{3E1F50CF-A524-458F-B50F-86512FCE7493}" destId="{3A11D50C-32F0-4170-8F83-747B429BEFE4}" srcOrd="0" destOrd="0" presId="urn:microsoft.com/office/officeart/2005/8/layout/list1"/>
    <dgm:cxn modelId="{C82C8914-BCA9-4D00-A7E1-89632DED01EB}" type="presParOf" srcId="{3E1F50CF-A524-458F-B50F-86512FCE7493}" destId="{468D3E92-0CA7-4C97-9617-1F6AE06B70D0}" srcOrd="1" destOrd="0" presId="urn:microsoft.com/office/officeart/2005/8/layout/list1"/>
    <dgm:cxn modelId="{646DFF8C-AFAA-4083-A365-3A67C9127550}" type="presParOf" srcId="{2E7B9759-45EB-49CA-BD99-976E429C5129}" destId="{29728D38-1AA6-4F5B-ABAC-7A1E0F0FF2C6}" srcOrd="1" destOrd="0" presId="urn:microsoft.com/office/officeart/2005/8/layout/list1"/>
    <dgm:cxn modelId="{C234D861-409B-433F-81E5-0C89E29759C4}" type="presParOf" srcId="{2E7B9759-45EB-49CA-BD99-976E429C5129}" destId="{56F1B88B-73B4-4852-A4F1-A249DD35B748}" srcOrd="2" destOrd="0" presId="urn:microsoft.com/office/officeart/2005/8/layout/list1"/>
    <dgm:cxn modelId="{FCEAC333-A4FE-47D7-82A3-0420F9483555}" type="presParOf" srcId="{2E7B9759-45EB-49CA-BD99-976E429C5129}" destId="{A6260CCC-6D97-446A-8FCD-B0FDB97F55E4}" srcOrd="3" destOrd="0" presId="urn:microsoft.com/office/officeart/2005/8/layout/list1"/>
    <dgm:cxn modelId="{BDF47085-2710-4F7A-99A3-594B8F11AA31}" type="presParOf" srcId="{2E7B9759-45EB-49CA-BD99-976E429C5129}" destId="{F5578E7A-D515-4214-BF19-A298A06B0C78}" srcOrd="4" destOrd="0" presId="urn:microsoft.com/office/officeart/2005/8/layout/list1"/>
    <dgm:cxn modelId="{500284CC-C439-4519-8AED-E57126E6765A}" type="presParOf" srcId="{F5578E7A-D515-4214-BF19-A298A06B0C78}" destId="{A65D5BC5-358D-4578-84A9-684267117E3E}" srcOrd="0" destOrd="0" presId="urn:microsoft.com/office/officeart/2005/8/layout/list1"/>
    <dgm:cxn modelId="{5AAB4077-B0B3-4CA6-B7C3-4B04F307EE5A}" type="presParOf" srcId="{F5578E7A-D515-4214-BF19-A298A06B0C78}" destId="{99EBC3E5-75D8-42CA-98C1-7C698A42BCEE}" srcOrd="1" destOrd="0" presId="urn:microsoft.com/office/officeart/2005/8/layout/list1"/>
    <dgm:cxn modelId="{401D1A1F-8BEE-4BB1-A6E3-FDD99EA6DC19}" type="presParOf" srcId="{2E7B9759-45EB-49CA-BD99-976E429C5129}" destId="{FAD3F3E8-052F-4DE5-9F20-123A84153395}" srcOrd="5" destOrd="0" presId="urn:microsoft.com/office/officeart/2005/8/layout/list1"/>
    <dgm:cxn modelId="{0D5939FE-CBB6-46E6-A69D-EB689134B789}" type="presParOf" srcId="{2E7B9759-45EB-49CA-BD99-976E429C5129}" destId="{DB29D66C-297E-4735-B339-4EFC4C351CAC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F0F49FB-9E2E-4F3B-8D2A-68B8F736DE2C}" type="doc">
      <dgm:prSet loTypeId="urn:microsoft.com/office/officeart/2005/8/layout/hierarchy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F322AA0E-D0B2-40ED-B518-52F8B8071D0B}">
      <dgm:prSet phldrT="[Tekst]" custT="1"/>
      <dgm:spPr/>
      <dgm:t>
        <a:bodyPr/>
        <a:lstStyle/>
        <a:p>
          <a:r>
            <a:rPr lang="pl-PL" sz="2000" b="1" dirty="0"/>
            <a:t>Wypłata środków finansowych przez Agencję </a:t>
          </a:r>
          <a:r>
            <a:rPr lang="pl-PL" sz="2000" b="1" dirty="0" smtClean="0"/>
            <a:t>następuje po </a:t>
          </a:r>
          <a:r>
            <a:rPr lang="pl-PL" sz="2000" b="1" dirty="0"/>
            <a:t>pozytywnym rozpatrzeniu </a:t>
          </a:r>
          <a:r>
            <a:rPr lang="pl-PL" sz="2000" b="1" dirty="0" err="1"/>
            <a:t>WoP</a:t>
          </a:r>
          <a:r>
            <a:rPr lang="pl-PL" sz="2000" b="1" dirty="0"/>
            <a:t> </a:t>
          </a:r>
          <a:r>
            <a:rPr lang="pl-PL" sz="2000" b="1" dirty="0" smtClean="0"/>
            <a:t>i </a:t>
          </a:r>
          <a:r>
            <a:rPr lang="pl-PL" sz="2000" b="1" dirty="0"/>
            <a:t>otrzymaniu zlecenia </a:t>
          </a:r>
          <a:r>
            <a:rPr lang="pl-PL" sz="2000" b="1" dirty="0" smtClean="0"/>
            <a:t>płatności w terminie:</a:t>
          </a:r>
          <a:endParaRPr lang="pl-PL" sz="2000" dirty="0"/>
        </a:p>
      </dgm:t>
    </dgm:pt>
    <dgm:pt modelId="{14892198-8970-467C-BD72-FDDE823C454D}" type="parTrans" cxnId="{52856239-96AB-44FA-B32F-F0F7BF1F1316}">
      <dgm:prSet/>
      <dgm:spPr/>
      <dgm:t>
        <a:bodyPr/>
        <a:lstStyle/>
        <a:p>
          <a:endParaRPr lang="pl-PL"/>
        </a:p>
      </dgm:t>
    </dgm:pt>
    <dgm:pt modelId="{373F543F-FAA8-4B56-A699-A15237BF9255}" type="sibTrans" cxnId="{52856239-96AB-44FA-B32F-F0F7BF1F1316}">
      <dgm:prSet/>
      <dgm:spPr/>
      <dgm:t>
        <a:bodyPr/>
        <a:lstStyle/>
        <a:p>
          <a:endParaRPr lang="pl-PL"/>
        </a:p>
      </dgm:t>
    </dgm:pt>
    <dgm:pt modelId="{F6F82C0C-CFB4-4390-A090-231752785E6F}">
      <dgm:prSet phldrT="[Tekst]" custT="1"/>
      <dgm:spPr/>
      <dgm:t>
        <a:bodyPr/>
        <a:lstStyle/>
        <a:p>
          <a:r>
            <a:rPr lang="pl-PL" sz="1800" b="1" dirty="0"/>
            <a:t>I </a:t>
          </a:r>
          <a:br>
            <a:rPr lang="pl-PL" sz="1800" b="1" dirty="0"/>
          </a:br>
          <a:r>
            <a:rPr lang="pl-PL" sz="1800" b="1" dirty="0"/>
            <a:t>TRANSZA POMOCY</a:t>
          </a:r>
        </a:p>
      </dgm:t>
    </dgm:pt>
    <dgm:pt modelId="{CFEF5A92-951F-471E-B5BD-842A6F2CE14F}" type="parTrans" cxnId="{DA58CAEA-DA19-45E3-A574-E8F11BB8B244}">
      <dgm:prSet/>
      <dgm:spPr/>
      <dgm:t>
        <a:bodyPr/>
        <a:lstStyle/>
        <a:p>
          <a:endParaRPr lang="pl-PL"/>
        </a:p>
      </dgm:t>
    </dgm:pt>
    <dgm:pt modelId="{625D1C9B-3E64-4FD5-AEF2-B693C15719F4}" type="sibTrans" cxnId="{DA58CAEA-DA19-45E3-A574-E8F11BB8B244}">
      <dgm:prSet/>
      <dgm:spPr/>
      <dgm:t>
        <a:bodyPr/>
        <a:lstStyle/>
        <a:p>
          <a:endParaRPr lang="pl-PL"/>
        </a:p>
      </dgm:t>
    </dgm:pt>
    <dgm:pt modelId="{3FFCD589-5E6D-4CB0-A794-2AFF10594D72}">
      <dgm:prSet phldrT="[Tekst]"/>
      <dgm:spPr/>
      <dgm:t>
        <a:bodyPr/>
        <a:lstStyle/>
        <a:p>
          <a:r>
            <a:rPr lang="pl-PL" dirty="0"/>
            <a:t>30 dni od dnia złożenia </a:t>
          </a:r>
          <a:r>
            <a:rPr lang="pl-PL" dirty="0" err="1"/>
            <a:t>WoP</a:t>
          </a:r>
          <a:endParaRPr lang="pl-PL" dirty="0"/>
        </a:p>
      </dgm:t>
    </dgm:pt>
    <dgm:pt modelId="{E0D6F0D9-2A1C-46F8-A49D-BA0FFA18C356}" type="parTrans" cxnId="{BE861543-1052-451E-BCEE-40151A8D6E1E}">
      <dgm:prSet/>
      <dgm:spPr/>
      <dgm:t>
        <a:bodyPr/>
        <a:lstStyle/>
        <a:p>
          <a:endParaRPr lang="pl-PL"/>
        </a:p>
      </dgm:t>
    </dgm:pt>
    <dgm:pt modelId="{6D838A4A-CE54-4002-96E6-BBC3C8A68D80}" type="sibTrans" cxnId="{BE861543-1052-451E-BCEE-40151A8D6E1E}">
      <dgm:prSet/>
      <dgm:spPr/>
      <dgm:t>
        <a:bodyPr/>
        <a:lstStyle/>
        <a:p>
          <a:endParaRPr lang="pl-PL"/>
        </a:p>
      </dgm:t>
    </dgm:pt>
    <dgm:pt modelId="{990C27A0-3BEF-42E6-9799-F2760E94016F}">
      <dgm:prSet phldrT="[Tekst]" custT="1"/>
      <dgm:spPr/>
      <dgm:t>
        <a:bodyPr/>
        <a:lstStyle/>
        <a:p>
          <a:r>
            <a:rPr lang="pl-PL" sz="1800" b="1" dirty="0"/>
            <a:t>II </a:t>
          </a:r>
          <a:br>
            <a:rPr lang="pl-PL" sz="1800" b="1" dirty="0"/>
          </a:br>
          <a:r>
            <a:rPr lang="pl-PL" sz="1800" b="1" dirty="0"/>
            <a:t>TRANSZA  POMOCY</a:t>
          </a:r>
        </a:p>
      </dgm:t>
    </dgm:pt>
    <dgm:pt modelId="{13D2C762-E801-4615-8DC7-0801FFF7B970}" type="parTrans" cxnId="{7E0C946C-4C6E-48FF-95B7-654A0FB58F39}">
      <dgm:prSet/>
      <dgm:spPr/>
      <dgm:t>
        <a:bodyPr/>
        <a:lstStyle/>
        <a:p>
          <a:endParaRPr lang="pl-PL"/>
        </a:p>
      </dgm:t>
    </dgm:pt>
    <dgm:pt modelId="{FF42072F-B7D5-434F-A0BF-E5CD4589FF3F}" type="sibTrans" cxnId="{7E0C946C-4C6E-48FF-95B7-654A0FB58F39}">
      <dgm:prSet/>
      <dgm:spPr/>
      <dgm:t>
        <a:bodyPr/>
        <a:lstStyle/>
        <a:p>
          <a:endParaRPr lang="pl-PL"/>
        </a:p>
      </dgm:t>
    </dgm:pt>
    <dgm:pt modelId="{1A8A97C8-ACEC-4AE1-B7C4-8AA16A410FBC}">
      <dgm:prSet phldrT="[Tekst]"/>
      <dgm:spPr/>
      <dgm:t>
        <a:bodyPr/>
        <a:lstStyle/>
        <a:p>
          <a:r>
            <a:rPr lang="pl-PL" dirty="0"/>
            <a:t>3 m-ce od dnia złożenia </a:t>
          </a:r>
          <a:r>
            <a:rPr lang="pl-PL" dirty="0" err="1"/>
            <a:t>WoP</a:t>
          </a:r>
          <a:endParaRPr lang="pl-PL" dirty="0"/>
        </a:p>
      </dgm:t>
    </dgm:pt>
    <dgm:pt modelId="{BB724B94-C319-4FFD-BE2E-1397C0F33029}" type="parTrans" cxnId="{359F2686-1CB7-4A86-87EC-6E33C932241C}">
      <dgm:prSet/>
      <dgm:spPr/>
      <dgm:t>
        <a:bodyPr/>
        <a:lstStyle/>
        <a:p>
          <a:endParaRPr lang="pl-PL"/>
        </a:p>
      </dgm:t>
    </dgm:pt>
    <dgm:pt modelId="{516F80C4-A29B-42E3-BF15-EA37919C6631}" type="sibTrans" cxnId="{359F2686-1CB7-4A86-87EC-6E33C932241C}">
      <dgm:prSet/>
      <dgm:spPr/>
      <dgm:t>
        <a:bodyPr/>
        <a:lstStyle/>
        <a:p>
          <a:endParaRPr lang="pl-PL"/>
        </a:p>
      </dgm:t>
    </dgm:pt>
    <dgm:pt modelId="{2053BCB1-23E0-4DD8-998F-E20FF0C424E7}" type="pres">
      <dgm:prSet presAssocID="{EF0F49FB-9E2E-4F3B-8D2A-68B8F736DE2C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93706C60-54C5-44E3-8D61-7FF7ACF675E9}" type="pres">
      <dgm:prSet presAssocID="{F322AA0E-D0B2-40ED-B518-52F8B8071D0B}" presName="vertOne" presStyleCnt="0"/>
      <dgm:spPr/>
      <dgm:t>
        <a:bodyPr/>
        <a:lstStyle/>
        <a:p>
          <a:endParaRPr lang="pl-PL"/>
        </a:p>
      </dgm:t>
    </dgm:pt>
    <dgm:pt modelId="{2B0B078F-45D8-4D81-BA4C-08CDFDDDF993}" type="pres">
      <dgm:prSet presAssocID="{F322AA0E-D0B2-40ED-B518-52F8B8071D0B}" presName="txOne" presStyleLbl="node0" presStyleIdx="0" presStyleCnt="1" custScaleX="196943" custScaleY="60100" custLinFactNeighborX="-97" custLinFactNeighborY="-93921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ED73B48-A9CD-44DE-961A-775EA793DA53}" type="pres">
      <dgm:prSet presAssocID="{F322AA0E-D0B2-40ED-B518-52F8B8071D0B}" presName="parTransOne" presStyleCnt="0"/>
      <dgm:spPr/>
      <dgm:t>
        <a:bodyPr/>
        <a:lstStyle/>
        <a:p>
          <a:endParaRPr lang="pl-PL"/>
        </a:p>
      </dgm:t>
    </dgm:pt>
    <dgm:pt modelId="{930539C3-D4E5-46B6-B067-C51D58416FBD}" type="pres">
      <dgm:prSet presAssocID="{F322AA0E-D0B2-40ED-B518-52F8B8071D0B}" presName="horzOne" presStyleCnt="0"/>
      <dgm:spPr/>
      <dgm:t>
        <a:bodyPr/>
        <a:lstStyle/>
        <a:p>
          <a:endParaRPr lang="pl-PL"/>
        </a:p>
      </dgm:t>
    </dgm:pt>
    <dgm:pt modelId="{CF42DD17-D325-48AC-B45D-6E284F189322}" type="pres">
      <dgm:prSet presAssocID="{F6F82C0C-CFB4-4390-A090-231752785E6F}" presName="vertTwo" presStyleCnt="0"/>
      <dgm:spPr/>
      <dgm:t>
        <a:bodyPr/>
        <a:lstStyle/>
        <a:p>
          <a:endParaRPr lang="pl-PL"/>
        </a:p>
      </dgm:t>
    </dgm:pt>
    <dgm:pt modelId="{4C87B251-6CE1-4129-850B-E5CFCD18A9F0}" type="pres">
      <dgm:prSet presAssocID="{F6F82C0C-CFB4-4390-A090-231752785E6F}" presName="txTwo" presStyleLbl="node2" presStyleIdx="0" presStyleCnt="2" custScaleY="83635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C68D38E-B1B8-4074-8502-6B67B23E1BAF}" type="pres">
      <dgm:prSet presAssocID="{F6F82C0C-CFB4-4390-A090-231752785E6F}" presName="parTransTwo" presStyleCnt="0"/>
      <dgm:spPr/>
      <dgm:t>
        <a:bodyPr/>
        <a:lstStyle/>
        <a:p>
          <a:endParaRPr lang="pl-PL"/>
        </a:p>
      </dgm:t>
    </dgm:pt>
    <dgm:pt modelId="{0CD8E675-0F63-4E67-985E-614E35818E3E}" type="pres">
      <dgm:prSet presAssocID="{F6F82C0C-CFB4-4390-A090-231752785E6F}" presName="horzTwo" presStyleCnt="0"/>
      <dgm:spPr/>
      <dgm:t>
        <a:bodyPr/>
        <a:lstStyle/>
        <a:p>
          <a:endParaRPr lang="pl-PL"/>
        </a:p>
      </dgm:t>
    </dgm:pt>
    <dgm:pt modelId="{3345F4CC-FD44-4969-AA8F-FD67769EE2FA}" type="pres">
      <dgm:prSet presAssocID="{3FFCD589-5E6D-4CB0-A794-2AFF10594D72}" presName="vertThree" presStyleCnt="0"/>
      <dgm:spPr/>
      <dgm:t>
        <a:bodyPr/>
        <a:lstStyle/>
        <a:p>
          <a:endParaRPr lang="pl-PL"/>
        </a:p>
      </dgm:t>
    </dgm:pt>
    <dgm:pt modelId="{261190B6-4608-410D-B9F7-7E613A042C42}" type="pres">
      <dgm:prSet presAssocID="{3FFCD589-5E6D-4CB0-A794-2AFF10594D72}" presName="txThree" presStyleLbl="node3" presStyleIdx="0" presStyleCnt="2" custScaleY="84476" custLinFactNeighborX="-251" custLinFactNeighborY="435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86F7424C-CC22-4CF1-BBDE-3A7244B3C498}" type="pres">
      <dgm:prSet presAssocID="{3FFCD589-5E6D-4CB0-A794-2AFF10594D72}" presName="horzThree" presStyleCnt="0"/>
      <dgm:spPr/>
      <dgm:t>
        <a:bodyPr/>
        <a:lstStyle/>
        <a:p>
          <a:endParaRPr lang="pl-PL"/>
        </a:p>
      </dgm:t>
    </dgm:pt>
    <dgm:pt modelId="{2E1612E0-E9CB-49F7-86D2-D17F30A959F6}" type="pres">
      <dgm:prSet presAssocID="{625D1C9B-3E64-4FD5-AEF2-B693C15719F4}" presName="sibSpaceTwo" presStyleCnt="0"/>
      <dgm:spPr/>
      <dgm:t>
        <a:bodyPr/>
        <a:lstStyle/>
        <a:p>
          <a:endParaRPr lang="pl-PL"/>
        </a:p>
      </dgm:t>
    </dgm:pt>
    <dgm:pt modelId="{65F47AAA-31F5-48E9-BF1A-C34929580E78}" type="pres">
      <dgm:prSet presAssocID="{990C27A0-3BEF-42E6-9799-F2760E94016F}" presName="vertTwo" presStyleCnt="0"/>
      <dgm:spPr/>
      <dgm:t>
        <a:bodyPr/>
        <a:lstStyle/>
        <a:p>
          <a:endParaRPr lang="pl-PL"/>
        </a:p>
      </dgm:t>
    </dgm:pt>
    <dgm:pt modelId="{10314E30-4EBD-4CCF-B3C2-121084A19355}" type="pres">
      <dgm:prSet presAssocID="{990C27A0-3BEF-42E6-9799-F2760E94016F}" presName="txTwo" presStyleLbl="node2" presStyleIdx="1" presStyleCnt="2" custScaleY="85438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C0E3E668-02C3-4526-8149-1FFA56EFB65F}" type="pres">
      <dgm:prSet presAssocID="{990C27A0-3BEF-42E6-9799-F2760E94016F}" presName="parTransTwo" presStyleCnt="0"/>
      <dgm:spPr/>
      <dgm:t>
        <a:bodyPr/>
        <a:lstStyle/>
        <a:p>
          <a:endParaRPr lang="pl-PL"/>
        </a:p>
      </dgm:t>
    </dgm:pt>
    <dgm:pt modelId="{4C316031-1A0F-4DFE-8F46-1BAC74A9BD29}" type="pres">
      <dgm:prSet presAssocID="{990C27A0-3BEF-42E6-9799-F2760E94016F}" presName="horzTwo" presStyleCnt="0"/>
      <dgm:spPr/>
      <dgm:t>
        <a:bodyPr/>
        <a:lstStyle/>
        <a:p>
          <a:endParaRPr lang="pl-PL"/>
        </a:p>
      </dgm:t>
    </dgm:pt>
    <dgm:pt modelId="{60D4E197-05AB-45D1-9F60-F60941084D12}" type="pres">
      <dgm:prSet presAssocID="{1A8A97C8-ACEC-4AE1-B7C4-8AA16A410FBC}" presName="vertThree" presStyleCnt="0"/>
      <dgm:spPr/>
      <dgm:t>
        <a:bodyPr/>
        <a:lstStyle/>
        <a:p>
          <a:endParaRPr lang="pl-PL"/>
        </a:p>
      </dgm:t>
    </dgm:pt>
    <dgm:pt modelId="{B3509949-398E-42DF-93A6-6479F31AF2AB}" type="pres">
      <dgm:prSet presAssocID="{1A8A97C8-ACEC-4AE1-B7C4-8AA16A410FBC}" presName="txThree" presStyleLbl="node3" presStyleIdx="1" presStyleCnt="2" custScaleY="8551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3314069-0167-4A84-9AA8-FEB9AF60025F}" type="pres">
      <dgm:prSet presAssocID="{1A8A97C8-ACEC-4AE1-B7C4-8AA16A410FBC}" presName="horzThree" presStyleCnt="0"/>
      <dgm:spPr/>
      <dgm:t>
        <a:bodyPr/>
        <a:lstStyle/>
        <a:p>
          <a:endParaRPr lang="pl-PL"/>
        </a:p>
      </dgm:t>
    </dgm:pt>
  </dgm:ptLst>
  <dgm:cxnLst>
    <dgm:cxn modelId="{359F2686-1CB7-4A86-87EC-6E33C932241C}" srcId="{990C27A0-3BEF-42E6-9799-F2760E94016F}" destId="{1A8A97C8-ACEC-4AE1-B7C4-8AA16A410FBC}" srcOrd="0" destOrd="0" parTransId="{BB724B94-C319-4FFD-BE2E-1397C0F33029}" sibTransId="{516F80C4-A29B-42E3-BF15-EA37919C6631}"/>
    <dgm:cxn modelId="{84F279C4-1249-4B2C-BBE0-4BA97A0F211C}" type="presOf" srcId="{990C27A0-3BEF-42E6-9799-F2760E94016F}" destId="{10314E30-4EBD-4CCF-B3C2-121084A19355}" srcOrd="0" destOrd="0" presId="urn:microsoft.com/office/officeart/2005/8/layout/hierarchy4"/>
    <dgm:cxn modelId="{7E0C946C-4C6E-48FF-95B7-654A0FB58F39}" srcId="{F322AA0E-D0B2-40ED-B518-52F8B8071D0B}" destId="{990C27A0-3BEF-42E6-9799-F2760E94016F}" srcOrd="1" destOrd="0" parTransId="{13D2C762-E801-4615-8DC7-0801FFF7B970}" sibTransId="{FF42072F-B7D5-434F-A0BF-E5CD4589FF3F}"/>
    <dgm:cxn modelId="{789D48D4-BE8D-4498-8DF6-B34F3BB6FF79}" type="presOf" srcId="{EF0F49FB-9E2E-4F3B-8D2A-68B8F736DE2C}" destId="{2053BCB1-23E0-4DD8-998F-E20FF0C424E7}" srcOrd="0" destOrd="0" presId="urn:microsoft.com/office/officeart/2005/8/layout/hierarchy4"/>
    <dgm:cxn modelId="{CBFEEB3E-A97D-4A69-83EE-A01EFE210DE6}" type="presOf" srcId="{F322AA0E-D0B2-40ED-B518-52F8B8071D0B}" destId="{2B0B078F-45D8-4D81-BA4C-08CDFDDDF993}" srcOrd="0" destOrd="0" presId="urn:microsoft.com/office/officeart/2005/8/layout/hierarchy4"/>
    <dgm:cxn modelId="{1069F9E1-AB2C-47A3-85C4-E36C932EBCA1}" type="presOf" srcId="{F6F82C0C-CFB4-4390-A090-231752785E6F}" destId="{4C87B251-6CE1-4129-850B-E5CFCD18A9F0}" srcOrd="0" destOrd="0" presId="urn:microsoft.com/office/officeart/2005/8/layout/hierarchy4"/>
    <dgm:cxn modelId="{DA58CAEA-DA19-45E3-A574-E8F11BB8B244}" srcId="{F322AA0E-D0B2-40ED-B518-52F8B8071D0B}" destId="{F6F82C0C-CFB4-4390-A090-231752785E6F}" srcOrd="0" destOrd="0" parTransId="{CFEF5A92-951F-471E-B5BD-842A6F2CE14F}" sibTransId="{625D1C9B-3E64-4FD5-AEF2-B693C15719F4}"/>
    <dgm:cxn modelId="{52856239-96AB-44FA-B32F-F0F7BF1F1316}" srcId="{EF0F49FB-9E2E-4F3B-8D2A-68B8F736DE2C}" destId="{F322AA0E-D0B2-40ED-B518-52F8B8071D0B}" srcOrd="0" destOrd="0" parTransId="{14892198-8970-467C-BD72-FDDE823C454D}" sibTransId="{373F543F-FAA8-4B56-A699-A15237BF9255}"/>
    <dgm:cxn modelId="{2E05B6D4-E0DC-4E2B-A54C-4B158773EFC7}" type="presOf" srcId="{1A8A97C8-ACEC-4AE1-B7C4-8AA16A410FBC}" destId="{B3509949-398E-42DF-93A6-6479F31AF2AB}" srcOrd="0" destOrd="0" presId="urn:microsoft.com/office/officeart/2005/8/layout/hierarchy4"/>
    <dgm:cxn modelId="{BE861543-1052-451E-BCEE-40151A8D6E1E}" srcId="{F6F82C0C-CFB4-4390-A090-231752785E6F}" destId="{3FFCD589-5E6D-4CB0-A794-2AFF10594D72}" srcOrd="0" destOrd="0" parTransId="{E0D6F0D9-2A1C-46F8-A49D-BA0FFA18C356}" sibTransId="{6D838A4A-CE54-4002-96E6-BBC3C8A68D80}"/>
    <dgm:cxn modelId="{9479C97C-44D1-45AB-98DB-01F090D26E0C}" type="presOf" srcId="{3FFCD589-5E6D-4CB0-A794-2AFF10594D72}" destId="{261190B6-4608-410D-B9F7-7E613A042C42}" srcOrd="0" destOrd="0" presId="urn:microsoft.com/office/officeart/2005/8/layout/hierarchy4"/>
    <dgm:cxn modelId="{9719FCCB-B54B-4DDD-9348-7C63353A8728}" type="presParOf" srcId="{2053BCB1-23E0-4DD8-998F-E20FF0C424E7}" destId="{93706C60-54C5-44E3-8D61-7FF7ACF675E9}" srcOrd="0" destOrd="0" presId="urn:microsoft.com/office/officeart/2005/8/layout/hierarchy4"/>
    <dgm:cxn modelId="{CB3C2905-CD97-4F01-A77F-553A066CE34E}" type="presParOf" srcId="{93706C60-54C5-44E3-8D61-7FF7ACF675E9}" destId="{2B0B078F-45D8-4D81-BA4C-08CDFDDDF993}" srcOrd="0" destOrd="0" presId="urn:microsoft.com/office/officeart/2005/8/layout/hierarchy4"/>
    <dgm:cxn modelId="{D60A8377-2C1D-48B3-BED8-FF6D3E3FBA60}" type="presParOf" srcId="{93706C60-54C5-44E3-8D61-7FF7ACF675E9}" destId="{5ED73B48-A9CD-44DE-961A-775EA793DA53}" srcOrd="1" destOrd="0" presId="urn:microsoft.com/office/officeart/2005/8/layout/hierarchy4"/>
    <dgm:cxn modelId="{CB33B95D-24F5-44E1-A079-A6F0E1BED2E0}" type="presParOf" srcId="{93706C60-54C5-44E3-8D61-7FF7ACF675E9}" destId="{930539C3-D4E5-46B6-B067-C51D58416FBD}" srcOrd="2" destOrd="0" presId="urn:microsoft.com/office/officeart/2005/8/layout/hierarchy4"/>
    <dgm:cxn modelId="{659880BB-B0A3-49C4-BE50-B1F8B3F7C958}" type="presParOf" srcId="{930539C3-D4E5-46B6-B067-C51D58416FBD}" destId="{CF42DD17-D325-48AC-B45D-6E284F189322}" srcOrd="0" destOrd="0" presId="urn:microsoft.com/office/officeart/2005/8/layout/hierarchy4"/>
    <dgm:cxn modelId="{E5B97870-8BAD-4B8C-9517-4DE2CAC30051}" type="presParOf" srcId="{CF42DD17-D325-48AC-B45D-6E284F189322}" destId="{4C87B251-6CE1-4129-850B-E5CFCD18A9F0}" srcOrd="0" destOrd="0" presId="urn:microsoft.com/office/officeart/2005/8/layout/hierarchy4"/>
    <dgm:cxn modelId="{81D144DA-8F13-488B-B7AF-AB21B7635642}" type="presParOf" srcId="{CF42DD17-D325-48AC-B45D-6E284F189322}" destId="{5C68D38E-B1B8-4074-8502-6B67B23E1BAF}" srcOrd="1" destOrd="0" presId="urn:microsoft.com/office/officeart/2005/8/layout/hierarchy4"/>
    <dgm:cxn modelId="{172FA4B1-5657-4A30-B6E3-F516F80DB651}" type="presParOf" srcId="{CF42DD17-D325-48AC-B45D-6E284F189322}" destId="{0CD8E675-0F63-4E67-985E-614E35818E3E}" srcOrd="2" destOrd="0" presId="urn:microsoft.com/office/officeart/2005/8/layout/hierarchy4"/>
    <dgm:cxn modelId="{04FF9FC2-D3E3-40D0-ACCB-F946C7FEF235}" type="presParOf" srcId="{0CD8E675-0F63-4E67-985E-614E35818E3E}" destId="{3345F4CC-FD44-4969-AA8F-FD67769EE2FA}" srcOrd="0" destOrd="0" presId="urn:microsoft.com/office/officeart/2005/8/layout/hierarchy4"/>
    <dgm:cxn modelId="{64F24A36-B25F-4DFD-8A8F-926109A5060B}" type="presParOf" srcId="{3345F4CC-FD44-4969-AA8F-FD67769EE2FA}" destId="{261190B6-4608-410D-B9F7-7E613A042C42}" srcOrd="0" destOrd="0" presId="urn:microsoft.com/office/officeart/2005/8/layout/hierarchy4"/>
    <dgm:cxn modelId="{500EB25D-7911-47B6-8602-822A5A6C31E8}" type="presParOf" srcId="{3345F4CC-FD44-4969-AA8F-FD67769EE2FA}" destId="{86F7424C-CC22-4CF1-BBDE-3A7244B3C498}" srcOrd="1" destOrd="0" presId="urn:microsoft.com/office/officeart/2005/8/layout/hierarchy4"/>
    <dgm:cxn modelId="{4B32D4B9-BDFE-40A6-9460-D8BC44F2D1A1}" type="presParOf" srcId="{930539C3-D4E5-46B6-B067-C51D58416FBD}" destId="{2E1612E0-E9CB-49F7-86D2-D17F30A959F6}" srcOrd="1" destOrd="0" presId="urn:microsoft.com/office/officeart/2005/8/layout/hierarchy4"/>
    <dgm:cxn modelId="{DD233AF3-46B5-41ED-8C62-332F95BA1619}" type="presParOf" srcId="{930539C3-D4E5-46B6-B067-C51D58416FBD}" destId="{65F47AAA-31F5-48E9-BF1A-C34929580E78}" srcOrd="2" destOrd="0" presId="urn:microsoft.com/office/officeart/2005/8/layout/hierarchy4"/>
    <dgm:cxn modelId="{30C6A15A-5CEA-412D-B67B-69469A34C37C}" type="presParOf" srcId="{65F47AAA-31F5-48E9-BF1A-C34929580E78}" destId="{10314E30-4EBD-4CCF-B3C2-121084A19355}" srcOrd="0" destOrd="0" presId="urn:microsoft.com/office/officeart/2005/8/layout/hierarchy4"/>
    <dgm:cxn modelId="{BC0C008E-1A71-47CF-92DF-EFF9C2B35157}" type="presParOf" srcId="{65F47AAA-31F5-48E9-BF1A-C34929580E78}" destId="{C0E3E668-02C3-4526-8149-1FFA56EFB65F}" srcOrd="1" destOrd="0" presId="urn:microsoft.com/office/officeart/2005/8/layout/hierarchy4"/>
    <dgm:cxn modelId="{26B41BE3-6177-4E92-B9DE-25E60172F0A7}" type="presParOf" srcId="{65F47AAA-31F5-48E9-BF1A-C34929580E78}" destId="{4C316031-1A0F-4DFE-8F46-1BAC74A9BD29}" srcOrd="2" destOrd="0" presId="urn:microsoft.com/office/officeart/2005/8/layout/hierarchy4"/>
    <dgm:cxn modelId="{F2670890-4C01-46D4-B760-0B07CAEABC63}" type="presParOf" srcId="{4C316031-1A0F-4DFE-8F46-1BAC74A9BD29}" destId="{60D4E197-05AB-45D1-9F60-F60941084D12}" srcOrd="0" destOrd="0" presId="urn:microsoft.com/office/officeart/2005/8/layout/hierarchy4"/>
    <dgm:cxn modelId="{BF461BD6-C42D-49A2-98F6-89DF1055CA0A}" type="presParOf" srcId="{60D4E197-05AB-45D1-9F60-F60941084D12}" destId="{B3509949-398E-42DF-93A6-6479F31AF2AB}" srcOrd="0" destOrd="0" presId="urn:microsoft.com/office/officeart/2005/8/layout/hierarchy4"/>
    <dgm:cxn modelId="{79DB7043-2D4E-446C-A253-3A5DAA1AF3B3}" type="presParOf" srcId="{60D4E197-05AB-45D1-9F60-F60941084D12}" destId="{53314069-0167-4A84-9AA8-FEB9AF6002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FDC6A48-6CF3-40D9-9782-8BBB57708267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pl-PL"/>
        </a:p>
      </dgm:t>
    </dgm:pt>
    <dgm:pt modelId="{E996E616-794E-4B3A-A5FB-92B3350A8881}">
      <dgm:prSet phldrT="[Tekst]" custT="1"/>
      <dgm:spPr/>
      <dgm:t>
        <a:bodyPr/>
        <a:lstStyle/>
        <a:p>
          <a:r>
            <a:rPr lang="pl-PL" sz="1300" b="1" baseline="0" smtClean="0">
              <a:latin typeface="Times New Roman" pitchFamily="18" charset="0"/>
              <a:cs typeface="Times New Roman" pitchFamily="18" charset="0"/>
            </a:rPr>
            <a:t>Środki finansowe - </a:t>
          </a:r>
          <a:br>
            <a:rPr lang="pl-PL" sz="1300" b="1" baseline="0" smtClean="0">
              <a:latin typeface="Times New Roman" pitchFamily="18" charset="0"/>
              <a:cs typeface="Times New Roman" pitchFamily="18" charset="0"/>
            </a:rPr>
          </a:br>
          <a:r>
            <a:rPr lang="pl-PL" sz="1300" b="1" baseline="0" smtClean="0">
              <a:latin typeface="Times New Roman" pitchFamily="18" charset="0"/>
              <a:cs typeface="Times New Roman" pitchFamily="18" charset="0"/>
            </a:rPr>
            <a:t>I TRANSZA </a:t>
          </a:r>
          <a:r>
            <a:rPr lang="pl-PL" sz="1400" b="1" baseline="0" smtClean="0">
              <a:latin typeface="Times New Roman" pitchFamily="18" charset="0"/>
              <a:cs typeface="Times New Roman" pitchFamily="18" charset="0"/>
            </a:rPr>
            <a:t>80%</a:t>
          </a:r>
          <a:endParaRPr lang="pl-PL" sz="1400" b="1" dirty="0">
            <a:latin typeface="Times New Roman" pitchFamily="18" charset="0"/>
            <a:cs typeface="Times New Roman" pitchFamily="18" charset="0"/>
          </a:endParaRPr>
        </a:p>
      </dgm:t>
    </dgm:pt>
    <dgm:pt modelId="{B6B958DA-42C4-4D47-9C6D-45D7A4B168AD}" type="parTrans" cxnId="{47F1054F-7375-4996-BE65-69D6CD75068E}">
      <dgm:prSet/>
      <dgm:spPr/>
      <dgm:t>
        <a:bodyPr/>
        <a:lstStyle/>
        <a:p>
          <a:endParaRPr lang="pl-PL"/>
        </a:p>
      </dgm:t>
    </dgm:pt>
    <dgm:pt modelId="{6986AF82-8FC2-4F30-8987-F370F215E578}" type="sibTrans" cxnId="{47F1054F-7375-4996-BE65-69D6CD75068E}">
      <dgm:prSet/>
      <dgm:spPr/>
      <dgm:t>
        <a:bodyPr/>
        <a:lstStyle/>
        <a:p>
          <a:endParaRPr lang="pl-PL"/>
        </a:p>
      </dgm:t>
    </dgm:pt>
    <dgm:pt modelId="{E72885AA-18F5-4125-AEC2-058537ECC8D6}">
      <dgm:prSet phldrT="[Tekst]" custT="1"/>
      <dgm:spPr/>
      <dgm:t>
        <a:bodyPr/>
        <a:lstStyle/>
        <a:p>
          <a:pPr algn="just"/>
          <a:r>
            <a:rPr lang="pl-PL" sz="1400" b="1" dirty="0" smtClean="0">
              <a:latin typeface="Times New Roman" pitchFamily="18" charset="0"/>
              <a:cs typeface="Times New Roman" pitchFamily="18" charset="0"/>
            </a:rPr>
            <a:t>1.</a:t>
          </a:r>
          <a:r>
            <a:rPr lang="pl-PL" sz="14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Podjęcie przez Beneficjenta  we własnym imieniu działalności gospodarczej,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2.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Dokonanie zgłoszenia działalności gospodarczej do rejestru CEIDG,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3.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Dokonanie zgłoszenia działalności gospodarczej do rejestru działalności regulowanej (zgodnie z art. </a:t>
          </a:r>
          <a:br>
            <a:rPr lang="pl-PL" sz="1500" dirty="0" smtClean="0">
              <a:latin typeface="Times New Roman" pitchFamily="18" charset="0"/>
              <a:cs typeface="Times New Roman" pitchFamily="18" charset="0"/>
            </a:rPr>
          </a:b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65 ustawy o swobodzie działalności gosp.),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4.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Zgłoszenie się do ubezpieczeń społecznych (emerytalne, rentowe, wypadkowe),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5.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Uzyskanie pozwoleń, zezwoleń i innych decyzji, które są wymagane przez odrębne przepisy do realizacji operacji,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6.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Zrealizowanie/realizacja zobowiązań określonych </a:t>
          </a:r>
          <a:br>
            <a:rPr lang="pl-PL" sz="1500" dirty="0" smtClean="0">
              <a:latin typeface="Times New Roman" pitchFamily="18" charset="0"/>
              <a:cs typeface="Times New Roman" pitchFamily="18" charset="0"/>
            </a:rPr>
          </a:b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w umowie,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7. 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Złożenie w terminie wniosku o płatność.</a:t>
          </a:r>
          <a:endParaRPr lang="pl-PL" sz="1500" dirty="0">
            <a:latin typeface="Times New Roman" pitchFamily="18" charset="0"/>
            <a:cs typeface="Times New Roman" pitchFamily="18" charset="0"/>
          </a:endParaRPr>
        </a:p>
      </dgm:t>
    </dgm:pt>
    <dgm:pt modelId="{8E4AC02E-F2E3-4AAD-8DFD-04081316832F}" type="parTrans" cxnId="{EA6C8F03-041F-40D7-9E1E-C8C3493119B3}">
      <dgm:prSet/>
      <dgm:spPr/>
      <dgm:t>
        <a:bodyPr/>
        <a:lstStyle/>
        <a:p>
          <a:endParaRPr lang="pl-PL"/>
        </a:p>
      </dgm:t>
    </dgm:pt>
    <dgm:pt modelId="{2D919DC3-AA23-4839-A07E-C5F72A5EC8CA}" type="sibTrans" cxnId="{EA6C8F03-041F-40D7-9E1E-C8C3493119B3}">
      <dgm:prSet/>
      <dgm:spPr/>
      <dgm:t>
        <a:bodyPr/>
        <a:lstStyle/>
        <a:p>
          <a:endParaRPr lang="pl-PL"/>
        </a:p>
      </dgm:t>
    </dgm:pt>
    <dgm:pt modelId="{62E5B547-3C31-4CF9-AF9B-5983D0A387CA}">
      <dgm:prSet phldrT="[Tekst]" custT="1"/>
      <dgm:spPr/>
      <dgm:t>
        <a:bodyPr/>
        <a:lstStyle/>
        <a:p>
          <a:r>
            <a:rPr lang="pl-PL" sz="1300" b="1" baseline="0" smtClean="0">
              <a:latin typeface="Times New Roman" pitchFamily="18" charset="0"/>
              <a:cs typeface="Times New Roman" pitchFamily="18" charset="0"/>
            </a:rPr>
            <a:t>Środki finansowe - </a:t>
          </a:r>
          <a:br>
            <a:rPr lang="pl-PL" sz="1300" b="1" baseline="0" smtClean="0">
              <a:latin typeface="Times New Roman" pitchFamily="18" charset="0"/>
              <a:cs typeface="Times New Roman" pitchFamily="18" charset="0"/>
            </a:rPr>
          </a:br>
          <a:r>
            <a:rPr lang="pl-PL" sz="1300" b="1" baseline="0" smtClean="0">
              <a:latin typeface="Times New Roman" pitchFamily="18" charset="0"/>
              <a:cs typeface="Times New Roman" pitchFamily="18" charset="0"/>
            </a:rPr>
            <a:t>II TRANSZA </a:t>
          </a:r>
          <a:r>
            <a:rPr lang="pl-PL" sz="1400" b="1" baseline="0" smtClean="0">
              <a:latin typeface="Times New Roman" pitchFamily="18" charset="0"/>
              <a:cs typeface="Times New Roman" pitchFamily="18" charset="0"/>
            </a:rPr>
            <a:t>20%</a:t>
          </a:r>
          <a:endParaRPr lang="pl-PL" sz="1400" b="1" dirty="0">
            <a:latin typeface="Times New Roman" pitchFamily="18" charset="0"/>
            <a:cs typeface="Times New Roman" pitchFamily="18" charset="0"/>
          </a:endParaRPr>
        </a:p>
      </dgm:t>
    </dgm:pt>
    <dgm:pt modelId="{71480309-4AEB-4F38-8FD2-39FD962B64D7}" type="sibTrans" cxnId="{137732FC-5145-485D-B842-47E559B565D3}">
      <dgm:prSet/>
      <dgm:spPr/>
      <dgm:t>
        <a:bodyPr/>
        <a:lstStyle/>
        <a:p>
          <a:endParaRPr lang="pl-PL"/>
        </a:p>
      </dgm:t>
    </dgm:pt>
    <dgm:pt modelId="{745EF215-4FDA-4FFB-BE85-BC5941AB80C4}" type="parTrans" cxnId="{137732FC-5145-485D-B842-47E559B565D3}">
      <dgm:prSet/>
      <dgm:spPr/>
      <dgm:t>
        <a:bodyPr/>
        <a:lstStyle/>
        <a:p>
          <a:endParaRPr lang="pl-PL"/>
        </a:p>
      </dgm:t>
    </dgm:pt>
    <dgm:pt modelId="{24757627-A5A5-444B-845E-C1726C3692FF}">
      <dgm:prSet phldrT="[Tekst]" custT="1"/>
      <dgm:spPr/>
      <dgm:t>
        <a:bodyPr/>
        <a:lstStyle/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1.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Zrealizowanie operacji zgodnie </a:t>
          </a:r>
          <a:br>
            <a:rPr lang="pl-PL" sz="1500" dirty="0" smtClean="0">
              <a:latin typeface="Times New Roman" pitchFamily="18" charset="0"/>
              <a:cs typeface="Times New Roman" pitchFamily="18" charset="0"/>
            </a:rPr>
          </a:b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z biznesplanem i utworzenie miejsca pracy,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2.   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Zrealizowanie lub realizacja zobowiązań określonych w umowie,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3.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Udokumentowanie zrealizowania operacji. </a:t>
          </a:r>
        </a:p>
        <a:p>
          <a:pPr algn="just"/>
          <a:r>
            <a:rPr lang="pl-PL" sz="1500" b="1" dirty="0" smtClean="0">
              <a:latin typeface="Times New Roman" pitchFamily="18" charset="0"/>
              <a:cs typeface="Times New Roman" pitchFamily="18" charset="0"/>
            </a:rPr>
            <a:t>4.</a:t>
          </a:r>
          <a:r>
            <a:rPr lang="pl-PL" sz="1500" dirty="0" smtClean="0">
              <a:latin typeface="Times New Roman" pitchFamily="18" charset="0"/>
              <a:cs typeface="Times New Roman" pitchFamily="18" charset="0"/>
            </a:rPr>
            <a:t> Złożenie wniosku o płatność drugiej transzy (nie później niż 2 lata od dnia zawarcia umowy, i nie później niż w dniu 31.12.2022 r. </a:t>
          </a:r>
          <a:endParaRPr lang="pl-PL" sz="1500" dirty="0">
            <a:latin typeface="Times New Roman" pitchFamily="18" charset="0"/>
            <a:cs typeface="Times New Roman" pitchFamily="18" charset="0"/>
          </a:endParaRPr>
        </a:p>
      </dgm:t>
    </dgm:pt>
    <dgm:pt modelId="{41C329E0-1EEF-48E2-BBF5-138D1BAF13FF}" type="sibTrans" cxnId="{101BF33A-3C03-4210-A12E-75FFE44C6607}">
      <dgm:prSet/>
      <dgm:spPr/>
      <dgm:t>
        <a:bodyPr/>
        <a:lstStyle/>
        <a:p>
          <a:endParaRPr lang="pl-PL"/>
        </a:p>
      </dgm:t>
    </dgm:pt>
    <dgm:pt modelId="{CFA7F17C-40F7-4C48-A9C5-405CEDDF77E7}" type="parTrans" cxnId="{101BF33A-3C03-4210-A12E-75FFE44C6607}">
      <dgm:prSet/>
      <dgm:spPr/>
      <dgm:t>
        <a:bodyPr/>
        <a:lstStyle/>
        <a:p>
          <a:endParaRPr lang="pl-PL"/>
        </a:p>
      </dgm:t>
    </dgm:pt>
    <dgm:pt modelId="{0A46642F-804E-497A-B0AE-581452D178BD}">
      <dgm:prSet phldrT="[Tekst]" custT="1"/>
      <dgm:spPr/>
      <dgm:t>
        <a:bodyPr/>
        <a:lstStyle/>
        <a:p>
          <a:r>
            <a:rPr lang="pl-PL" sz="1800" b="1" smtClean="0">
              <a:latin typeface="Times New Roman" pitchFamily="18" charset="0"/>
              <a:cs typeface="Times New Roman" pitchFamily="18" charset="0"/>
            </a:rPr>
            <a:t>§ 8 </a:t>
          </a:r>
          <a:br>
            <a:rPr lang="pl-PL" sz="1800" b="1" smtClean="0">
              <a:latin typeface="Times New Roman" pitchFamily="18" charset="0"/>
              <a:cs typeface="Times New Roman" pitchFamily="18" charset="0"/>
            </a:rPr>
          </a:br>
          <a:r>
            <a:rPr lang="pl-PL" sz="1800" b="1" smtClean="0">
              <a:latin typeface="Times New Roman" pitchFamily="18" charset="0"/>
              <a:cs typeface="Times New Roman" pitchFamily="18" charset="0"/>
            </a:rPr>
            <a:t>Warunki wypłaty pomocy</a:t>
          </a:r>
          <a:endParaRPr lang="pl-PL" sz="1800" b="1" dirty="0">
            <a:latin typeface="Times New Roman" pitchFamily="18" charset="0"/>
            <a:cs typeface="Times New Roman" pitchFamily="18" charset="0"/>
          </a:endParaRPr>
        </a:p>
      </dgm:t>
    </dgm:pt>
    <dgm:pt modelId="{C1ACCCCC-3341-4D0A-B7EA-C22F2DD0A080}" type="sibTrans" cxnId="{731D3133-CB91-4D5E-B7DB-F750E0800C69}">
      <dgm:prSet/>
      <dgm:spPr/>
      <dgm:t>
        <a:bodyPr/>
        <a:lstStyle/>
        <a:p>
          <a:endParaRPr lang="pl-PL"/>
        </a:p>
      </dgm:t>
    </dgm:pt>
    <dgm:pt modelId="{1B38CADD-0A8B-4E1A-86F7-F3E8C4258F7C}" type="parTrans" cxnId="{731D3133-CB91-4D5E-B7DB-F750E0800C69}">
      <dgm:prSet/>
      <dgm:spPr/>
      <dgm:t>
        <a:bodyPr/>
        <a:lstStyle/>
        <a:p>
          <a:endParaRPr lang="pl-PL"/>
        </a:p>
      </dgm:t>
    </dgm:pt>
    <dgm:pt modelId="{038FB57B-D41A-48CD-B3BC-B71C6BACA8C5}" type="pres">
      <dgm:prSet presAssocID="{FFDC6A48-6CF3-40D9-9782-8BBB5770826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49FEC685-D682-4DCB-9AE3-BA512B1BC7B6}" type="pres">
      <dgm:prSet presAssocID="{0A46642F-804E-497A-B0AE-581452D178BD}" presName="hierRoot1" presStyleCnt="0"/>
      <dgm:spPr/>
      <dgm:t>
        <a:bodyPr/>
        <a:lstStyle/>
        <a:p>
          <a:endParaRPr lang="pl-PL"/>
        </a:p>
      </dgm:t>
    </dgm:pt>
    <dgm:pt modelId="{B6DE89EE-9B29-4D92-BCEC-D4618E857254}" type="pres">
      <dgm:prSet presAssocID="{0A46642F-804E-497A-B0AE-581452D178BD}" presName="composite" presStyleCnt="0"/>
      <dgm:spPr/>
      <dgm:t>
        <a:bodyPr/>
        <a:lstStyle/>
        <a:p>
          <a:endParaRPr lang="pl-PL"/>
        </a:p>
      </dgm:t>
    </dgm:pt>
    <dgm:pt modelId="{8F77DE87-6BEA-452C-B962-69504C8F364C}" type="pres">
      <dgm:prSet presAssocID="{0A46642F-804E-497A-B0AE-581452D178BD}" presName="background" presStyleLbl="node0" presStyleIdx="0" presStyleCnt="1"/>
      <dgm:spPr/>
      <dgm:t>
        <a:bodyPr/>
        <a:lstStyle/>
        <a:p>
          <a:endParaRPr lang="pl-PL"/>
        </a:p>
      </dgm:t>
    </dgm:pt>
    <dgm:pt modelId="{18EB299F-F85D-4932-9C3D-11C8F1D8DD9D}" type="pres">
      <dgm:prSet presAssocID="{0A46642F-804E-497A-B0AE-581452D178BD}" presName="text" presStyleLbl="fgAcc0" presStyleIdx="0" presStyleCnt="1" custScaleX="295747" custScaleY="87686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7A98B6F-FADE-471B-9084-42F6B6BDCAAE}" type="pres">
      <dgm:prSet presAssocID="{0A46642F-804E-497A-B0AE-581452D178BD}" presName="hierChild2" presStyleCnt="0"/>
      <dgm:spPr/>
      <dgm:t>
        <a:bodyPr/>
        <a:lstStyle/>
        <a:p>
          <a:endParaRPr lang="pl-PL"/>
        </a:p>
      </dgm:t>
    </dgm:pt>
    <dgm:pt modelId="{1ACF6273-A87F-4B6E-ABD9-2612A717A5A1}" type="pres">
      <dgm:prSet presAssocID="{B6B958DA-42C4-4D47-9C6D-45D7A4B168AD}" presName="Name10" presStyleLbl="parChTrans1D2" presStyleIdx="0" presStyleCnt="2"/>
      <dgm:spPr/>
      <dgm:t>
        <a:bodyPr/>
        <a:lstStyle/>
        <a:p>
          <a:endParaRPr lang="pl-PL"/>
        </a:p>
      </dgm:t>
    </dgm:pt>
    <dgm:pt modelId="{7266AC6A-27A4-4B99-B115-641F89EDAA54}" type="pres">
      <dgm:prSet presAssocID="{E996E616-794E-4B3A-A5FB-92B3350A8881}" presName="hierRoot2" presStyleCnt="0"/>
      <dgm:spPr/>
      <dgm:t>
        <a:bodyPr/>
        <a:lstStyle/>
        <a:p>
          <a:endParaRPr lang="pl-PL"/>
        </a:p>
      </dgm:t>
    </dgm:pt>
    <dgm:pt modelId="{5B81CC4D-8FFF-4DC3-86A4-FEA39AA476C5}" type="pres">
      <dgm:prSet presAssocID="{E996E616-794E-4B3A-A5FB-92B3350A8881}" presName="composite2" presStyleCnt="0"/>
      <dgm:spPr/>
      <dgm:t>
        <a:bodyPr/>
        <a:lstStyle/>
        <a:p>
          <a:endParaRPr lang="pl-PL"/>
        </a:p>
      </dgm:t>
    </dgm:pt>
    <dgm:pt modelId="{1C7C1AEC-A101-498D-A135-088ABDCBDB66}" type="pres">
      <dgm:prSet presAssocID="{E996E616-794E-4B3A-A5FB-92B3350A8881}" presName="background2" presStyleLbl="node2" presStyleIdx="0" presStyleCnt="2"/>
      <dgm:spPr/>
      <dgm:t>
        <a:bodyPr/>
        <a:lstStyle/>
        <a:p>
          <a:endParaRPr lang="pl-PL"/>
        </a:p>
      </dgm:t>
    </dgm:pt>
    <dgm:pt modelId="{0A5C7A36-64F4-4CE3-94CD-C792DF9FF8CE}" type="pres">
      <dgm:prSet presAssocID="{E996E616-794E-4B3A-A5FB-92B3350A8881}" presName="text2" presStyleLbl="fgAcc2" presStyleIdx="0" presStyleCnt="2" custScaleX="180640" custScaleY="70167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290C879-E14E-49EC-880D-2E67FEB73F3E}" type="pres">
      <dgm:prSet presAssocID="{E996E616-794E-4B3A-A5FB-92B3350A8881}" presName="hierChild3" presStyleCnt="0"/>
      <dgm:spPr/>
      <dgm:t>
        <a:bodyPr/>
        <a:lstStyle/>
        <a:p>
          <a:endParaRPr lang="pl-PL"/>
        </a:p>
      </dgm:t>
    </dgm:pt>
    <dgm:pt modelId="{DD50C28B-0819-494F-AE99-0EE046650960}" type="pres">
      <dgm:prSet presAssocID="{8E4AC02E-F2E3-4AAD-8DFD-04081316832F}" presName="Name17" presStyleLbl="parChTrans1D3" presStyleIdx="0" presStyleCnt="2"/>
      <dgm:spPr/>
      <dgm:t>
        <a:bodyPr/>
        <a:lstStyle/>
        <a:p>
          <a:endParaRPr lang="pl-PL"/>
        </a:p>
      </dgm:t>
    </dgm:pt>
    <dgm:pt modelId="{0423CC81-B679-4BE2-A093-EFC3930C2FB9}" type="pres">
      <dgm:prSet presAssocID="{E72885AA-18F5-4125-AEC2-058537ECC8D6}" presName="hierRoot3" presStyleCnt="0"/>
      <dgm:spPr/>
      <dgm:t>
        <a:bodyPr/>
        <a:lstStyle/>
        <a:p>
          <a:endParaRPr lang="pl-PL"/>
        </a:p>
      </dgm:t>
    </dgm:pt>
    <dgm:pt modelId="{DDA1EC24-BFEA-439C-9112-DA739DE2D9D3}" type="pres">
      <dgm:prSet presAssocID="{E72885AA-18F5-4125-AEC2-058537ECC8D6}" presName="composite3" presStyleCnt="0"/>
      <dgm:spPr/>
      <dgm:t>
        <a:bodyPr/>
        <a:lstStyle/>
        <a:p>
          <a:endParaRPr lang="pl-PL"/>
        </a:p>
      </dgm:t>
    </dgm:pt>
    <dgm:pt modelId="{E0AD615F-945F-4402-BE4D-1BEF62BD2218}" type="pres">
      <dgm:prSet presAssocID="{E72885AA-18F5-4125-AEC2-058537ECC8D6}" presName="background3" presStyleLbl="node3" presStyleIdx="0" presStyleCnt="2"/>
      <dgm:spPr/>
      <dgm:t>
        <a:bodyPr/>
        <a:lstStyle/>
        <a:p>
          <a:endParaRPr lang="pl-PL"/>
        </a:p>
      </dgm:t>
    </dgm:pt>
    <dgm:pt modelId="{4A9337D7-E749-406F-BF17-6BEBDFC7BF9F}" type="pres">
      <dgm:prSet presAssocID="{E72885AA-18F5-4125-AEC2-058537ECC8D6}" presName="text3" presStyleLbl="fgAcc3" presStyleIdx="0" presStyleCnt="2" custScaleX="389154" custScaleY="505681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AB7D8E2D-61FE-444B-BA98-7332E1246D2E}" type="pres">
      <dgm:prSet presAssocID="{E72885AA-18F5-4125-AEC2-058537ECC8D6}" presName="hierChild4" presStyleCnt="0"/>
      <dgm:spPr/>
      <dgm:t>
        <a:bodyPr/>
        <a:lstStyle/>
        <a:p>
          <a:endParaRPr lang="pl-PL"/>
        </a:p>
      </dgm:t>
    </dgm:pt>
    <dgm:pt modelId="{6F9B0257-051D-4AE8-A058-8A4DEA319765}" type="pres">
      <dgm:prSet presAssocID="{745EF215-4FDA-4FFB-BE85-BC5941AB80C4}" presName="Name10" presStyleLbl="parChTrans1D2" presStyleIdx="1" presStyleCnt="2"/>
      <dgm:spPr/>
      <dgm:t>
        <a:bodyPr/>
        <a:lstStyle/>
        <a:p>
          <a:endParaRPr lang="pl-PL"/>
        </a:p>
      </dgm:t>
    </dgm:pt>
    <dgm:pt modelId="{E54146F2-E7FA-4D56-B657-7274ED549473}" type="pres">
      <dgm:prSet presAssocID="{62E5B547-3C31-4CF9-AF9B-5983D0A387CA}" presName="hierRoot2" presStyleCnt="0"/>
      <dgm:spPr/>
      <dgm:t>
        <a:bodyPr/>
        <a:lstStyle/>
        <a:p>
          <a:endParaRPr lang="pl-PL"/>
        </a:p>
      </dgm:t>
    </dgm:pt>
    <dgm:pt modelId="{F144AB91-D2E9-402C-A5CD-D826B4A3211C}" type="pres">
      <dgm:prSet presAssocID="{62E5B547-3C31-4CF9-AF9B-5983D0A387CA}" presName="composite2" presStyleCnt="0"/>
      <dgm:spPr/>
      <dgm:t>
        <a:bodyPr/>
        <a:lstStyle/>
        <a:p>
          <a:endParaRPr lang="pl-PL"/>
        </a:p>
      </dgm:t>
    </dgm:pt>
    <dgm:pt modelId="{8B1786C1-5A84-46EC-9335-03505D000860}" type="pres">
      <dgm:prSet presAssocID="{62E5B547-3C31-4CF9-AF9B-5983D0A387CA}" presName="background2" presStyleLbl="node2" presStyleIdx="1" presStyleCnt="2"/>
      <dgm:spPr/>
      <dgm:t>
        <a:bodyPr/>
        <a:lstStyle/>
        <a:p>
          <a:endParaRPr lang="pl-PL"/>
        </a:p>
      </dgm:t>
    </dgm:pt>
    <dgm:pt modelId="{F69E2BCE-9390-4057-BF47-1BF384B6657A}" type="pres">
      <dgm:prSet presAssocID="{62E5B547-3C31-4CF9-AF9B-5983D0A387CA}" presName="text2" presStyleLbl="fgAcc2" presStyleIdx="1" presStyleCnt="2" custScaleX="176809" custScaleY="67905" custLinFactNeighborY="-283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7996CBD6-47F3-4C19-BE0B-B0F2640559A3}" type="pres">
      <dgm:prSet presAssocID="{62E5B547-3C31-4CF9-AF9B-5983D0A387CA}" presName="hierChild3" presStyleCnt="0"/>
      <dgm:spPr/>
      <dgm:t>
        <a:bodyPr/>
        <a:lstStyle/>
        <a:p>
          <a:endParaRPr lang="pl-PL"/>
        </a:p>
      </dgm:t>
    </dgm:pt>
    <dgm:pt modelId="{B47DE394-5047-4787-BAEC-36DE2EA0845A}" type="pres">
      <dgm:prSet presAssocID="{CFA7F17C-40F7-4C48-A9C5-405CEDDF77E7}" presName="Name17" presStyleLbl="parChTrans1D3" presStyleIdx="1" presStyleCnt="2"/>
      <dgm:spPr/>
      <dgm:t>
        <a:bodyPr/>
        <a:lstStyle/>
        <a:p>
          <a:endParaRPr lang="pl-PL"/>
        </a:p>
      </dgm:t>
    </dgm:pt>
    <dgm:pt modelId="{A41F7727-780F-43AD-B48D-9A580DB36EC6}" type="pres">
      <dgm:prSet presAssocID="{24757627-A5A5-444B-845E-C1726C3692FF}" presName="hierRoot3" presStyleCnt="0"/>
      <dgm:spPr/>
      <dgm:t>
        <a:bodyPr/>
        <a:lstStyle/>
        <a:p>
          <a:endParaRPr lang="pl-PL"/>
        </a:p>
      </dgm:t>
    </dgm:pt>
    <dgm:pt modelId="{CF0C641D-F09D-4A21-9369-A1AF9854461D}" type="pres">
      <dgm:prSet presAssocID="{24757627-A5A5-444B-845E-C1726C3692FF}" presName="composite3" presStyleCnt="0"/>
      <dgm:spPr/>
      <dgm:t>
        <a:bodyPr/>
        <a:lstStyle/>
        <a:p>
          <a:endParaRPr lang="pl-PL"/>
        </a:p>
      </dgm:t>
    </dgm:pt>
    <dgm:pt modelId="{831F0661-7DF3-4870-BACE-5C7DC2D38594}" type="pres">
      <dgm:prSet presAssocID="{24757627-A5A5-444B-845E-C1726C3692FF}" presName="background3" presStyleLbl="node3" presStyleIdx="1" presStyleCnt="2"/>
      <dgm:spPr/>
      <dgm:t>
        <a:bodyPr/>
        <a:lstStyle/>
        <a:p>
          <a:endParaRPr lang="pl-PL"/>
        </a:p>
      </dgm:t>
    </dgm:pt>
    <dgm:pt modelId="{0872A53A-C8E5-4F19-AA08-67230FE42F1F}" type="pres">
      <dgm:prSet presAssocID="{24757627-A5A5-444B-845E-C1726C3692FF}" presName="text3" presStyleLbl="fgAcc3" presStyleIdx="1" presStyleCnt="2" custScaleX="310017" custScaleY="358009" custLinFactNeighborX="4834" custLinFactNeighborY="2425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C7B6C7D4-F8A5-4C86-B5D3-1688758578D1}" type="pres">
      <dgm:prSet presAssocID="{24757627-A5A5-444B-845E-C1726C3692FF}" presName="hierChild4" presStyleCnt="0"/>
      <dgm:spPr/>
      <dgm:t>
        <a:bodyPr/>
        <a:lstStyle/>
        <a:p>
          <a:endParaRPr lang="pl-PL"/>
        </a:p>
      </dgm:t>
    </dgm:pt>
  </dgm:ptLst>
  <dgm:cxnLst>
    <dgm:cxn modelId="{137732FC-5145-485D-B842-47E559B565D3}" srcId="{0A46642F-804E-497A-B0AE-581452D178BD}" destId="{62E5B547-3C31-4CF9-AF9B-5983D0A387CA}" srcOrd="1" destOrd="0" parTransId="{745EF215-4FDA-4FFB-BE85-BC5941AB80C4}" sibTransId="{71480309-4AEB-4F38-8FD2-39FD962B64D7}"/>
    <dgm:cxn modelId="{7DE12BA4-3690-4A59-84F0-3960D7316A14}" type="presOf" srcId="{24757627-A5A5-444B-845E-C1726C3692FF}" destId="{0872A53A-C8E5-4F19-AA08-67230FE42F1F}" srcOrd="0" destOrd="0" presId="urn:microsoft.com/office/officeart/2005/8/layout/hierarchy1"/>
    <dgm:cxn modelId="{B3DF0F95-97CC-4CAA-8B0B-9F2A094B5405}" type="presOf" srcId="{E996E616-794E-4B3A-A5FB-92B3350A8881}" destId="{0A5C7A36-64F4-4CE3-94CD-C792DF9FF8CE}" srcOrd="0" destOrd="0" presId="urn:microsoft.com/office/officeart/2005/8/layout/hierarchy1"/>
    <dgm:cxn modelId="{E1D81CBD-38E1-43B9-A6B1-9077A9C9CC2D}" type="presOf" srcId="{B6B958DA-42C4-4D47-9C6D-45D7A4B168AD}" destId="{1ACF6273-A87F-4B6E-ABD9-2612A717A5A1}" srcOrd="0" destOrd="0" presId="urn:microsoft.com/office/officeart/2005/8/layout/hierarchy1"/>
    <dgm:cxn modelId="{96B036FC-85DC-4A70-ADAB-97D1F19F8EF4}" type="presOf" srcId="{8E4AC02E-F2E3-4AAD-8DFD-04081316832F}" destId="{DD50C28B-0819-494F-AE99-0EE046650960}" srcOrd="0" destOrd="0" presId="urn:microsoft.com/office/officeart/2005/8/layout/hierarchy1"/>
    <dgm:cxn modelId="{DF65EF92-28E3-4699-B820-0A5C713F9642}" type="presOf" srcId="{745EF215-4FDA-4FFB-BE85-BC5941AB80C4}" destId="{6F9B0257-051D-4AE8-A058-8A4DEA319765}" srcOrd="0" destOrd="0" presId="urn:microsoft.com/office/officeart/2005/8/layout/hierarchy1"/>
    <dgm:cxn modelId="{95CA0F9A-3F8E-494D-8DAA-30C5DFB6CF17}" type="presOf" srcId="{62E5B547-3C31-4CF9-AF9B-5983D0A387CA}" destId="{F69E2BCE-9390-4057-BF47-1BF384B6657A}" srcOrd="0" destOrd="0" presId="urn:microsoft.com/office/officeart/2005/8/layout/hierarchy1"/>
    <dgm:cxn modelId="{A062D97A-94AD-4539-B636-DB65AC0A5BBC}" type="presOf" srcId="{E72885AA-18F5-4125-AEC2-058537ECC8D6}" destId="{4A9337D7-E749-406F-BF17-6BEBDFC7BF9F}" srcOrd="0" destOrd="0" presId="urn:microsoft.com/office/officeart/2005/8/layout/hierarchy1"/>
    <dgm:cxn modelId="{BF8D41A8-1759-44EF-AB04-EA324CB485B0}" type="presOf" srcId="{FFDC6A48-6CF3-40D9-9782-8BBB57708267}" destId="{038FB57B-D41A-48CD-B3BC-B71C6BACA8C5}" srcOrd="0" destOrd="0" presId="urn:microsoft.com/office/officeart/2005/8/layout/hierarchy1"/>
    <dgm:cxn modelId="{C1EAD2D3-8626-4ACA-961A-C6D104B23C00}" type="presOf" srcId="{0A46642F-804E-497A-B0AE-581452D178BD}" destId="{18EB299F-F85D-4932-9C3D-11C8F1D8DD9D}" srcOrd="0" destOrd="0" presId="urn:microsoft.com/office/officeart/2005/8/layout/hierarchy1"/>
    <dgm:cxn modelId="{47F1054F-7375-4996-BE65-69D6CD75068E}" srcId="{0A46642F-804E-497A-B0AE-581452D178BD}" destId="{E996E616-794E-4B3A-A5FB-92B3350A8881}" srcOrd="0" destOrd="0" parTransId="{B6B958DA-42C4-4D47-9C6D-45D7A4B168AD}" sibTransId="{6986AF82-8FC2-4F30-8987-F370F215E578}"/>
    <dgm:cxn modelId="{EA6C8F03-041F-40D7-9E1E-C8C3493119B3}" srcId="{E996E616-794E-4B3A-A5FB-92B3350A8881}" destId="{E72885AA-18F5-4125-AEC2-058537ECC8D6}" srcOrd="0" destOrd="0" parTransId="{8E4AC02E-F2E3-4AAD-8DFD-04081316832F}" sibTransId="{2D919DC3-AA23-4839-A07E-C5F72A5EC8CA}"/>
    <dgm:cxn modelId="{6CCB8B18-7016-4359-9481-C5522B8CCC0E}" type="presOf" srcId="{CFA7F17C-40F7-4C48-A9C5-405CEDDF77E7}" destId="{B47DE394-5047-4787-BAEC-36DE2EA0845A}" srcOrd="0" destOrd="0" presId="urn:microsoft.com/office/officeart/2005/8/layout/hierarchy1"/>
    <dgm:cxn modelId="{101BF33A-3C03-4210-A12E-75FFE44C6607}" srcId="{62E5B547-3C31-4CF9-AF9B-5983D0A387CA}" destId="{24757627-A5A5-444B-845E-C1726C3692FF}" srcOrd="0" destOrd="0" parTransId="{CFA7F17C-40F7-4C48-A9C5-405CEDDF77E7}" sibTransId="{41C329E0-1EEF-48E2-BBF5-138D1BAF13FF}"/>
    <dgm:cxn modelId="{731D3133-CB91-4D5E-B7DB-F750E0800C69}" srcId="{FFDC6A48-6CF3-40D9-9782-8BBB57708267}" destId="{0A46642F-804E-497A-B0AE-581452D178BD}" srcOrd="0" destOrd="0" parTransId="{1B38CADD-0A8B-4E1A-86F7-F3E8C4258F7C}" sibTransId="{C1ACCCCC-3341-4D0A-B7EA-C22F2DD0A080}"/>
    <dgm:cxn modelId="{17DDB088-AEC4-48EC-9A15-9ED3C4EFC189}" type="presParOf" srcId="{038FB57B-D41A-48CD-B3BC-B71C6BACA8C5}" destId="{49FEC685-D682-4DCB-9AE3-BA512B1BC7B6}" srcOrd="0" destOrd="0" presId="urn:microsoft.com/office/officeart/2005/8/layout/hierarchy1"/>
    <dgm:cxn modelId="{721E7E92-31FB-4475-A407-69F2E162C36A}" type="presParOf" srcId="{49FEC685-D682-4DCB-9AE3-BA512B1BC7B6}" destId="{B6DE89EE-9B29-4D92-BCEC-D4618E857254}" srcOrd="0" destOrd="0" presId="urn:microsoft.com/office/officeart/2005/8/layout/hierarchy1"/>
    <dgm:cxn modelId="{DB1B841A-E3C7-4571-B399-BB92832E0976}" type="presParOf" srcId="{B6DE89EE-9B29-4D92-BCEC-D4618E857254}" destId="{8F77DE87-6BEA-452C-B962-69504C8F364C}" srcOrd="0" destOrd="0" presId="urn:microsoft.com/office/officeart/2005/8/layout/hierarchy1"/>
    <dgm:cxn modelId="{60F12FE7-7F82-4735-9359-9F86282E9EDF}" type="presParOf" srcId="{B6DE89EE-9B29-4D92-BCEC-D4618E857254}" destId="{18EB299F-F85D-4932-9C3D-11C8F1D8DD9D}" srcOrd="1" destOrd="0" presId="urn:microsoft.com/office/officeart/2005/8/layout/hierarchy1"/>
    <dgm:cxn modelId="{1C8EB654-A155-4D71-A693-E5B404519707}" type="presParOf" srcId="{49FEC685-D682-4DCB-9AE3-BA512B1BC7B6}" destId="{F7A98B6F-FADE-471B-9084-42F6B6BDCAAE}" srcOrd="1" destOrd="0" presId="urn:microsoft.com/office/officeart/2005/8/layout/hierarchy1"/>
    <dgm:cxn modelId="{5CCE9B59-47C2-4C66-8CEA-D1D9DCE2798F}" type="presParOf" srcId="{F7A98B6F-FADE-471B-9084-42F6B6BDCAAE}" destId="{1ACF6273-A87F-4B6E-ABD9-2612A717A5A1}" srcOrd="0" destOrd="0" presId="urn:microsoft.com/office/officeart/2005/8/layout/hierarchy1"/>
    <dgm:cxn modelId="{46FC57AB-109E-474C-ACCD-4CF15B301660}" type="presParOf" srcId="{F7A98B6F-FADE-471B-9084-42F6B6BDCAAE}" destId="{7266AC6A-27A4-4B99-B115-641F89EDAA54}" srcOrd="1" destOrd="0" presId="urn:microsoft.com/office/officeart/2005/8/layout/hierarchy1"/>
    <dgm:cxn modelId="{9DA4B18F-9A47-4C23-94A5-AE2198A23D96}" type="presParOf" srcId="{7266AC6A-27A4-4B99-B115-641F89EDAA54}" destId="{5B81CC4D-8FFF-4DC3-86A4-FEA39AA476C5}" srcOrd="0" destOrd="0" presId="urn:microsoft.com/office/officeart/2005/8/layout/hierarchy1"/>
    <dgm:cxn modelId="{6E4B0807-E005-4A86-90C2-00E16F044A9B}" type="presParOf" srcId="{5B81CC4D-8FFF-4DC3-86A4-FEA39AA476C5}" destId="{1C7C1AEC-A101-498D-A135-088ABDCBDB66}" srcOrd="0" destOrd="0" presId="urn:microsoft.com/office/officeart/2005/8/layout/hierarchy1"/>
    <dgm:cxn modelId="{4C4B6BC5-C565-465F-8CA5-8887DA75CF0B}" type="presParOf" srcId="{5B81CC4D-8FFF-4DC3-86A4-FEA39AA476C5}" destId="{0A5C7A36-64F4-4CE3-94CD-C792DF9FF8CE}" srcOrd="1" destOrd="0" presId="urn:microsoft.com/office/officeart/2005/8/layout/hierarchy1"/>
    <dgm:cxn modelId="{C1DE0136-3DB7-413F-8DC7-E389C16D36AC}" type="presParOf" srcId="{7266AC6A-27A4-4B99-B115-641F89EDAA54}" destId="{F290C879-E14E-49EC-880D-2E67FEB73F3E}" srcOrd="1" destOrd="0" presId="urn:microsoft.com/office/officeart/2005/8/layout/hierarchy1"/>
    <dgm:cxn modelId="{A797108C-7D1A-49E5-B503-836355779896}" type="presParOf" srcId="{F290C879-E14E-49EC-880D-2E67FEB73F3E}" destId="{DD50C28B-0819-494F-AE99-0EE046650960}" srcOrd="0" destOrd="0" presId="urn:microsoft.com/office/officeart/2005/8/layout/hierarchy1"/>
    <dgm:cxn modelId="{FA165BE1-DA96-468D-BF44-551B3DDE718E}" type="presParOf" srcId="{F290C879-E14E-49EC-880D-2E67FEB73F3E}" destId="{0423CC81-B679-4BE2-A093-EFC3930C2FB9}" srcOrd="1" destOrd="0" presId="urn:microsoft.com/office/officeart/2005/8/layout/hierarchy1"/>
    <dgm:cxn modelId="{16BABEE8-EFA4-4A33-A627-033DAA209D64}" type="presParOf" srcId="{0423CC81-B679-4BE2-A093-EFC3930C2FB9}" destId="{DDA1EC24-BFEA-439C-9112-DA739DE2D9D3}" srcOrd="0" destOrd="0" presId="urn:microsoft.com/office/officeart/2005/8/layout/hierarchy1"/>
    <dgm:cxn modelId="{466D4D16-CB70-4EAE-AB42-41CC887441DC}" type="presParOf" srcId="{DDA1EC24-BFEA-439C-9112-DA739DE2D9D3}" destId="{E0AD615F-945F-4402-BE4D-1BEF62BD2218}" srcOrd="0" destOrd="0" presId="urn:microsoft.com/office/officeart/2005/8/layout/hierarchy1"/>
    <dgm:cxn modelId="{C73DDFA6-5170-4E7D-A2B4-6419FE8D93AD}" type="presParOf" srcId="{DDA1EC24-BFEA-439C-9112-DA739DE2D9D3}" destId="{4A9337D7-E749-406F-BF17-6BEBDFC7BF9F}" srcOrd="1" destOrd="0" presId="urn:microsoft.com/office/officeart/2005/8/layout/hierarchy1"/>
    <dgm:cxn modelId="{AA0170B1-5382-4E17-BE63-1F11FCDFFCA8}" type="presParOf" srcId="{0423CC81-B679-4BE2-A093-EFC3930C2FB9}" destId="{AB7D8E2D-61FE-444B-BA98-7332E1246D2E}" srcOrd="1" destOrd="0" presId="urn:microsoft.com/office/officeart/2005/8/layout/hierarchy1"/>
    <dgm:cxn modelId="{594F6387-5DEB-4D53-8989-1F89CEF696C4}" type="presParOf" srcId="{F7A98B6F-FADE-471B-9084-42F6B6BDCAAE}" destId="{6F9B0257-051D-4AE8-A058-8A4DEA319765}" srcOrd="2" destOrd="0" presId="urn:microsoft.com/office/officeart/2005/8/layout/hierarchy1"/>
    <dgm:cxn modelId="{8829F6E8-DA3E-4052-8174-7F0DF0E6E07F}" type="presParOf" srcId="{F7A98B6F-FADE-471B-9084-42F6B6BDCAAE}" destId="{E54146F2-E7FA-4D56-B657-7274ED549473}" srcOrd="3" destOrd="0" presId="urn:microsoft.com/office/officeart/2005/8/layout/hierarchy1"/>
    <dgm:cxn modelId="{ECE111C0-5FDE-43D7-9730-3244F8D2C29E}" type="presParOf" srcId="{E54146F2-E7FA-4D56-B657-7274ED549473}" destId="{F144AB91-D2E9-402C-A5CD-D826B4A3211C}" srcOrd="0" destOrd="0" presId="urn:microsoft.com/office/officeart/2005/8/layout/hierarchy1"/>
    <dgm:cxn modelId="{6681D193-A7E4-4636-ADA8-FCE82E7D6A79}" type="presParOf" srcId="{F144AB91-D2E9-402C-A5CD-D826B4A3211C}" destId="{8B1786C1-5A84-46EC-9335-03505D000860}" srcOrd="0" destOrd="0" presId="urn:microsoft.com/office/officeart/2005/8/layout/hierarchy1"/>
    <dgm:cxn modelId="{F7071148-0D43-4D12-A292-8A40AFBC7FDC}" type="presParOf" srcId="{F144AB91-D2E9-402C-A5CD-D826B4A3211C}" destId="{F69E2BCE-9390-4057-BF47-1BF384B6657A}" srcOrd="1" destOrd="0" presId="urn:microsoft.com/office/officeart/2005/8/layout/hierarchy1"/>
    <dgm:cxn modelId="{862D3402-3817-4FFB-8974-C17131297F9E}" type="presParOf" srcId="{E54146F2-E7FA-4D56-B657-7274ED549473}" destId="{7996CBD6-47F3-4C19-BE0B-B0F2640559A3}" srcOrd="1" destOrd="0" presId="urn:microsoft.com/office/officeart/2005/8/layout/hierarchy1"/>
    <dgm:cxn modelId="{6C57BC80-8D1B-4B16-BC1E-DFB69F679282}" type="presParOf" srcId="{7996CBD6-47F3-4C19-BE0B-B0F2640559A3}" destId="{B47DE394-5047-4787-BAEC-36DE2EA0845A}" srcOrd="0" destOrd="0" presId="urn:microsoft.com/office/officeart/2005/8/layout/hierarchy1"/>
    <dgm:cxn modelId="{DDD69D6F-53F4-4AAB-862F-DEEBA51CB36B}" type="presParOf" srcId="{7996CBD6-47F3-4C19-BE0B-B0F2640559A3}" destId="{A41F7727-780F-43AD-B48D-9A580DB36EC6}" srcOrd="1" destOrd="0" presId="urn:microsoft.com/office/officeart/2005/8/layout/hierarchy1"/>
    <dgm:cxn modelId="{2C5715AC-40E0-4470-8AD3-E78791242B9F}" type="presParOf" srcId="{A41F7727-780F-43AD-B48D-9A580DB36EC6}" destId="{CF0C641D-F09D-4A21-9369-A1AF9854461D}" srcOrd="0" destOrd="0" presId="urn:microsoft.com/office/officeart/2005/8/layout/hierarchy1"/>
    <dgm:cxn modelId="{B04991C5-8686-435A-8664-D69AAF7BDBD1}" type="presParOf" srcId="{CF0C641D-F09D-4A21-9369-A1AF9854461D}" destId="{831F0661-7DF3-4870-BACE-5C7DC2D38594}" srcOrd="0" destOrd="0" presId="urn:microsoft.com/office/officeart/2005/8/layout/hierarchy1"/>
    <dgm:cxn modelId="{0C5D4851-F07E-4756-B8B4-7260397260A9}" type="presParOf" srcId="{CF0C641D-F09D-4A21-9369-A1AF9854461D}" destId="{0872A53A-C8E5-4F19-AA08-67230FE42F1F}" srcOrd="1" destOrd="0" presId="urn:microsoft.com/office/officeart/2005/8/layout/hierarchy1"/>
    <dgm:cxn modelId="{FEF771FD-61CF-496E-B485-AB946176D353}" type="presParOf" srcId="{A41F7727-780F-43AD-B48D-9A580DB36EC6}" destId="{C7B6C7D4-F8A5-4C86-B5D3-1688758578D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1E7F066-6D60-40E8-8E9E-3B01C3E212EE}" type="doc">
      <dgm:prSet loTypeId="urn:microsoft.com/office/officeart/2005/8/layout/hierarchy4" loCatId="list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6CB7C1C8-A732-436F-93EB-31479D398735}">
      <dgm:prSet phldrT="[Tekst]" custT="1"/>
      <dgm:spPr/>
      <dgm:t>
        <a:bodyPr/>
        <a:lstStyle/>
        <a:p>
          <a:r>
            <a:rPr lang="pl-PL" sz="1800" b="1" dirty="0"/>
            <a:t>ODMOWA WYPŁATY POMOCY/ZWROT DOTYCHCZAS WYPŁACONEJ POMOCY</a:t>
          </a:r>
        </a:p>
      </dgm:t>
    </dgm:pt>
    <dgm:pt modelId="{D1E5FFFD-97CE-436E-90E0-B327D1CDC6FB}" type="parTrans" cxnId="{C7BAE93A-A638-4A8C-A290-90094CC27035}">
      <dgm:prSet/>
      <dgm:spPr/>
      <dgm:t>
        <a:bodyPr/>
        <a:lstStyle/>
        <a:p>
          <a:endParaRPr lang="pl-PL"/>
        </a:p>
      </dgm:t>
    </dgm:pt>
    <dgm:pt modelId="{83E9F1ED-4B81-4255-BF27-2F038CEA42DE}" type="sibTrans" cxnId="{C7BAE93A-A638-4A8C-A290-90094CC27035}">
      <dgm:prSet/>
      <dgm:spPr/>
      <dgm:t>
        <a:bodyPr/>
        <a:lstStyle/>
        <a:p>
          <a:endParaRPr lang="pl-PL"/>
        </a:p>
      </dgm:t>
    </dgm:pt>
    <dgm:pt modelId="{EE375C7D-2416-49F9-88D7-453807EDF8D4}">
      <dgm:prSet phldrT="[Tekst]" custT="1"/>
      <dgm:spPr/>
      <dgm:t>
        <a:bodyPr/>
        <a:lstStyle/>
        <a:p>
          <a:r>
            <a:rPr lang="pl-PL" sz="1450" dirty="0" smtClean="0"/>
            <a:t>Ustalenie poważnej </a:t>
          </a:r>
          <a:r>
            <a:rPr lang="pl-PL" sz="1450" dirty="0"/>
            <a:t>niezgodności  lub </a:t>
          </a:r>
          <a:r>
            <a:rPr lang="pl-PL" sz="1450" dirty="0" smtClean="0"/>
            <a:t> przedstawienie fałszywych dowodów </a:t>
          </a:r>
          <a:r>
            <a:rPr lang="pl-PL" sz="1450" dirty="0"/>
            <a:t>w celu otrzymania pomocy</a:t>
          </a:r>
        </a:p>
      </dgm:t>
    </dgm:pt>
    <dgm:pt modelId="{B67ED71D-DF95-4005-AB95-F3FB38EE7B9F}" type="parTrans" cxnId="{71AAE917-D4F3-48ED-B2E0-B077FC3A2C74}">
      <dgm:prSet/>
      <dgm:spPr/>
      <dgm:t>
        <a:bodyPr/>
        <a:lstStyle/>
        <a:p>
          <a:endParaRPr lang="pl-PL"/>
        </a:p>
      </dgm:t>
    </dgm:pt>
    <dgm:pt modelId="{D5C573F0-1B92-48C0-9F96-2DEC0839A676}" type="sibTrans" cxnId="{71AAE917-D4F3-48ED-B2E0-B077FC3A2C74}">
      <dgm:prSet/>
      <dgm:spPr/>
      <dgm:t>
        <a:bodyPr/>
        <a:lstStyle/>
        <a:p>
          <a:endParaRPr lang="pl-PL"/>
        </a:p>
      </dgm:t>
    </dgm:pt>
    <dgm:pt modelId="{BB0952CF-903D-4CB4-88BA-1C9938D61ACA}">
      <dgm:prSet phldrT="[Tekst]" custT="1"/>
      <dgm:spPr/>
      <dgm:t>
        <a:bodyPr/>
        <a:lstStyle/>
        <a:p>
          <a:r>
            <a:rPr lang="pl-PL" sz="1500" dirty="0"/>
            <a:t>uniemożliwienie przeprowadzenia </a:t>
          </a:r>
          <a:r>
            <a:rPr lang="pl-PL" sz="1500" dirty="0" smtClean="0"/>
            <a:t>kontroli w trakcie realizacji operacji oraz po złożeniu </a:t>
          </a:r>
          <a:r>
            <a:rPr lang="pl-PL" sz="1500" dirty="0" err="1" smtClean="0"/>
            <a:t>WoP</a:t>
          </a:r>
          <a:r>
            <a:rPr lang="pl-PL" sz="1500" dirty="0" smtClean="0"/>
            <a:t> </a:t>
          </a:r>
          <a:endParaRPr lang="pl-PL" sz="1500" dirty="0"/>
        </a:p>
      </dgm:t>
    </dgm:pt>
    <dgm:pt modelId="{83990277-ADA1-45FD-B502-F965EDD9737C}" type="parTrans" cxnId="{8DAB20D5-F8B3-437C-B3BE-1D8952051F82}">
      <dgm:prSet/>
      <dgm:spPr/>
      <dgm:t>
        <a:bodyPr/>
        <a:lstStyle/>
        <a:p>
          <a:endParaRPr lang="pl-PL"/>
        </a:p>
      </dgm:t>
    </dgm:pt>
    <dgm:pt modelId="{9B243354-1FCF-455E-9171-F817BFCE14B1}" type="sibTrans" cxnId="{8DAB20D5-F8B3-437C-B3BE-1D8952051F82}">
      <dgm:prSet/>
      <dgm:spPr/>
      <dgm:t>
        <a:bodyPr/>
        <a:lstStyle/>
        <a:p>
          <a:endParaRPr lang="pl-PL"/>
        </a:p>
      </dgm:t>
    </dgm:pt>
    <dgm:pt modelId="{DC8C2B4D-1E53-490B-A5A1-02381A1CD101}" type="pres">
      <dgm:prSet presAssocID="{21E7F066-6D60-40E8-8E9E-3B01C3E212E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6A96521F-D96C-432B-AED3-07668D4ABFF7}" type="pres">
      <dgm:prSet presAssocID="{6CB7C1C8-A732-436F-93EB-31479D398735}" presName="vertOne" presStyleCnt="0"/>
      <dgm:spPr/>
      <dgm:t>
        <a:bodyPr/>
        <a:lstStyle/>
        <a:p>
          <a:endParaRPr lang="pl-PL"/>
        </a:p>
      </dgm:t>
    </dgm:pt>
    <dgm:pt modelId="{81AA1BB4-6B65-47F7-BE9D-03CC2D400B4A}" type="pres">
      <dgm:prSet presAssocID="{6CB7C1C8-A732-436F-93EB-31479D398735}" presName="txOne" presStyleLbl="node0" presStyleIdx="0" presStyleCnt="1" custScaleX="175645" custScaleY="21895" custLinFactY="-12618" custLinFactNeighborX="23639" custLinFactNeighborY="-10000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3C3E1710-71D9-46E3-893E-1C2DB99916CA}" type="pres">
      <dgm:prSet presAssocID="{6CB7C1C8-A732-436F-93EB-31479D398735}" presName="parTransOne" presStyleCnt="0"/>
      <dgm:spPr/>
      <dgm:t>
        <a:bodyPr/>
        <a:lstStyle/>
        <a:p>
          <a:endParaRPr lang="pl-PL"/>
        </a:p>
      </dgm:t>
    </dgm:pt>
    <dgm:pt modelId="{D97211E4-718A-4F66-9A50-FB629CE40688}" type="pres">
      <dgm:prSet presAssocID="{6CB7C1C8-A732-436F-93EB-31479D398735}" presName="horzOne" presStyleCnt="0"/>
      <dgm:spPr/>
      <dgm:t>
        <a:bodyPr/>
        <a:lstStyle/>
        <a:p>
          <a:endParaRPr lang="pl-PL"/>
        </a:p>
      </dgm:t>
    </dgm:pt>
    <dgm:pt modelId="{F42ACAAD-3FBE-4CBB-B79A-5E5B4EF72FDB}" type="pres">
      <dgm:prSet presAssocID="{EE375C7D-2416-49F9-88D7-453807EDF8D4}" presName="vertTwo" presStyleCnt="0"/>
      <dgm:spPr/>
      <dgm:t>
        <a:bodyPr/>
        <a:lstStyle/>
        <a:p>
          <a:endParaRPr lang="pl-PL"/>
        </a:p>
      </dgm:t>
    </dgm:pt>
    <dgm:pt modelId="{2A09B63F-AD1E-4F3A-A1F7-0E342ED7D339}" type="pres">
      <dgm:prSet presAssocID="{EE375C7D-2416-49F9-88D7-453807EDF8D4}" presName="txTwo" presStyleLbl="node2" presStyleIdx="0" presStyleCnt="2" custScaleX="158837" custScaleY="29978" custLinFactNeighborX="-16812" custLinFactNeighborY="-18239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9D6BF8B0-3BA3-4580-9796-9F8F9A2F5F3F}" type="pres">
      <dgm:prSet presAssocID="{EE375C7D-2416-49F9-88D7-453807EDF8D4}" presName="horzTwo" presStyleCnt="0"/>
      <dgm:spPr/>
      <dgm:t>
        <a:bodyPr/>
        <a:lstStyle/>
        <a:p>
          <a:endParaRPr lang="pl-PL"/>
        </a:p>
      </dgm:t>
    </dgm:pt>
    <dgm:pt modelId="{54CBF320-0B75-4198-B282-63A74BE2713C}" type="pres">
      <dgm:prSet presAssocID="{D5C573F0-1B92-48C0-9F96-2DEC0839A676}" presName="sibSpaceTwo" presStyleCnt="0"/>
      <dgm:spPr/>
      <dgm:t>
        <a:bodyPr/>
        <a:lstStyle/>
        <a:p>
          <a:endParaRPr lang="pl-PL"/>
        </a:p>
      </dgm:t>
    </dgm:pt>
    <dgm:pt modelId="{1838759D-2983-4B28-A817-782C8933A911}" type="pres">
      <dgm:prSet presAssocID="{BB0952CF-903D-4CB4-88BA-1C9938D61ACA}" presName="vertTwo" presStyleCnt="0"/>
      <dgm:spPr/>
      <dgm:t>
        <a:bodyPr/>
        <a:lstStyle/>
        <a:p>
          <a:endParaRPr lang="pl-PL"/>
        </a:p>
      </dgm:t>
    </dgm:pt>
    <dgm:pt modelId="{900D5142-C5E8-44C3-8A62-E1AEA0D57377}" type="pres">
      <dgm:prSet presAssocID="{BB0952CF-903D-4CB4-88BA-1C9938D61ACA}" presName="txTwo" presStyleLbl="node2" presStyleIdx="1" presStyleCnt="2" custScaleX="156533" custScaleY="26162" custLinFactNeighborX="37069" custLinFactNeighborY="-18239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69664E4-879E-4689-8E72-CA3D6496B73D}" type="pres">
      <dgm:prSet presAssocID="{BB0952CF-903D-4CB4-88BA-1C9938D61ACA}" presName="horzTwo" presStyleCnt="0"/>
      <dgm:spPr/>
      <dgm:t>
        <a:bodyPr/>
        <a:lstStyle/>
        <a:p>
          <a:endParaRPr lang="pl-PL"/>
        </a:p>
      </dgm:t>
    </dgm:pt>
  </dgm:ptLst>
  <dgm:cxnLst>
    <dgm:cxn modelId="{3938D0E7-93DE-4B17-93DA-C3A3B27B1234}" type="presOf" srcId="{EE375C7D-2416-49F9-88D7-453807EDF8D4}" destId="{2A09B63F-AD1E-4F3A-A1F7-0E342ED7D339}" srcOrd="0" destOrd="0" presId="urn:microsoft.com/office/officeart/2005/8/layout/hierarchy4"/>
    <dgm:cxn modelId="{B0A7EA6C-65BD-4ADB-9ECF-6DC2DA6C8847}" type="presOf" srcId="{BB0952CF-903D-4CB4-88BA-1C9938D61ACA}" destId="{900D5142-C5E8-44C3-8A62-E1AEA0D57377}" srcOrd="0" destOrd="0" presId="urn:microsoft.com/office/officeart/2005/8/layout/hierarchy4"/>
    <dgm:cxn modelId="{C7BAE93A-A638-4A8C-A290-90094CC27035}" srcId="{21E7F066-6D60-40E8-8E9E-3B01C3E212EE}" destId="{6CB7C1C8-A732-436F-93EB-31479D398735}" srcOrd="0" destOrd="0" parTransId="{D1E5FFFD-97CE-436E-90E0-B327D1CDC6FB}" sibTransId="{83E9F1ED-4B81-4255-BF27-2F038CEA42DE}"/>
    <dgm:cxn modelId="{D7BF4F8B-B70A-4EC7-B532-563B57C9CE49}" type="presOf" srcId="{6CB7C1C8-A732-436F-93EB-31479D398735}" destId="{81AA1BB4-6B65-47F7-BE9D-03CC2D400B4A}" srcOrd="0" destOrd="0" presId="urn:microsoft.com/office/officeart/2005/8/layout/hierarchy4"/>
    <dgm:cxn modelId="{71AAE917-D4F3-48ED-B2E0-B077FC3A2C74}" srcId="{6CB7C1C8-A732-436F-93EB-31479D398735}" destId="{EE375C7D-2416-49F9-88D7-453807EDF8D4}" srcOrd="0" destOrd="0" parTransId="{B67ED71D-DF95-4005-AB95-F3FB38EE7B9F}" sibTransId="{D5C573F0-1B92-48C0-9F96-2DEC0839A676}"/>
    <dgm:cxn modelId="{D555AECA-E5AA-4F0F-8104-885ABA6FFA64}" type="presOf" srcId="{21E7F066-6D60-40E8-8E9E-3B01C3E212EE}" destId="{DC8C2B4D-1E53-490B-A5A1-02381A1CD101}" srcOrd="0" destOrd="0" presId="urn:microsoft.com/office/officeart/2005/8/layout/hierarchy4"/>
    <dgm:cxn modelId="{8DAB20D5-F8B3-437C-B3BE-1D8952051F82}" srcId="{6CB7C1C8-A732-436F-93EB-31479D398735}" destId="{BB0952CF-903D-4CB4-88BA-1C9938D61ACA}" srcOrd="1" destOrd="0" parTransId="{83990277-ADA1-45FD-B502-F965EDD9737C}" sibTransId="{9B243354-1FCF-455E-9171-F817BFCE14B1}"/>
    <dgm:cxn modelId="{B23709F9-E0C7-4CD9-95FF-23E4E93AA0C1}" type="presParOf" srcId="{DC8C2B4D-1E53-490B-A5A1-02381A1CD101}" destId="{6A96521F-D96C-432B-AED3-07668D4ABFF7}" srcOrd="0" destOrd="0" presId="urn:microsoft.com/office/officeart/2005/8/layout/hierarchy4"/>
    <dgm:cxn modelId="{E9FB1467-FE71-4A2D-9B8C-81EE40A5F107}" type="presParOf" srcId="{6A96521F-D96C-432B-AED3-07668D4ABFF7}" destId="{81AA1BB4-6B65-47F7-BE9D-03CC2D400B4A}" srcOrd="0" destOrd="0" presId="urn:microsoft.com/office/officeart/2005/8/layout/hierarchy4"/>
    <dgm:cxn modelId="{207BC33E-0E44-4ACE-BC9B-20361CCA1AE1}" type="presParOf" srcId="{6A96521F-D96C-432B-AED3-07668D4ABFF7}" destId="{3C3E1710-71D9-46E3-893E-1C2DB99916CA}" srcOrd="1" destOrd="0" presId="urn:microsoft.com/office/officeart/2005/8/layout/hierarchy4"/>
    <dgm:cxn modelId="{2F5F79A9-09AE-4532-B61E-0F044947D3F1}" type="presParOf" srcId="{6A96521F-D96C-432B-AED3-07668D4ABFF7}" destId="{D97211E4-718A-4F66-9A50-FB629CE40688}" srcOrd="2" destOrd="0" presId="urn:microsoft.com/office/officeart/2005/8/layout/hierarchy4"/>
    <dgm:cxn modelId="{4E1EB4CF-E367-4C8A-8E39-203D2E2BAEC7}" type="presParOf" srcId="{D97211E4-718A-4F66-9A50-FB629CE40688}" destId="{F42ACAAD-3FBE-4CBB-B79A-5E5B4EF72FDB}" srcOrd="0" destOrd="0" presId="urn:microsoft.com/office/officeart/2005/8/layout/hierarchy4"/>
    <dgm:cxn modelId="{D3235352-72E4-488B-948F-B4980E24487C}" type="presParOf" srcId="{F42ACAAD-3FBE-4CBB-B79A-5E5B4EF72FDB}" destId="{2A09B63F-AD1E-4F3A-A1F7-0E342ED7D339}" srcOrd="0" destOrd="0" presId="urn:microsoft.com/office/officeart/2005/8/layout/hierarchy4"/>
    <dgm:cxn modelId="{06CA5C7E-F007-49EA-89CE-2B797B69E04B}" type="presParOf" srcId="{F42ACAAD-3FBE-4CBB-B79A-5E5B4EF72FDB}" destId="{9D6BF8B0-3BA3-4580-9796-9F8F9A2F5F3F}" srcOrd="1" destOrd="0" presId="urn:microsoft.com/office/officeart/2005/8/layout/hierarchy4"/>
    <dgm:cxn modelId="{8147D82C-0AEA-4AF6-AEF1-F62B953E27CB}" type="presParOf" srcId="{D97211E4-718A-4F66-9A50-FB629CE40688}" destId="{54CBF320-0B75-4198-B282-63A74BE2713C}" srcOrd="1" destOrd="0" presId="urn:microsoft.com/office/officeart/2005/8/layout/hierarchy4"/>
    <dgm:cxn modelId="{CCBCCEE7-45F2-42A6-9098-CC46E2B90C95}" type="presParOf" srcId="{D97211E4-718A-4F66-9A50-FB629CE40688}" destId="{1838759D-2983-4B28-A817-782C8933A911}" srcOrd="2" destOrd="0" presId="urn:microsoft.com/office/officeart/2005/8/layout/hierarchy4"/>
    <dgm:cxn modelId="{644D4288-5467-4B74-81DF-DF95112A1602}" type="presParOf" srcId="{1838759D-2983-4B28-A817-782C8933A911}" destId="{900D5142-C5E8-44C3-8A62-E1AEA0D57377}" srcOrd="0" destOrd="0" presId="urn:microsoft.com/office/officeart/2005/8/layout/hierarchy4"/>
    <dgm:cxn modelId="{3A896262-CBE0-4FCA-91C0-A84E8DE2EC48}" type="presParOf" srcId="{1838759D-2983-4B28-A817-782C8933A911}" destId="{569664E4-879E-4689-8E72-CA3D6496B73D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A0154EB-F5EE-43CF-A247-9265EB3F7049}">
      <dsp:nvSpPr>
        <dsp:cNvPr id="0" name=""/>
        <dsp:cNvSpPr/>
      </dsp:nvSpPr>
      <dsp:spPr>
        <a:xfrm>
          <a:off x="1917199" y="323"/>
          <a:ext cx="2021757" cy="10108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>
              <a:latin typeface="+mj-lt"/>
              <a:cs typeface="Times New Roman" pitchFamily="18" charset="0"/>
            </a:rPr>
            <a:t>Do dnia złożenia WOP </a:t>
          </a:r>
          <a:br>
            <a:rPr lang="pl-PL" sz="1800" b="1" kern="1200" dirty="0">
              <a:latin typeface="+mj-lt"/>
              <a:cs typeface="Times New Roman" pitchFamily="18" charset="0"/>
            </a:rPr>
          </a:br>
          <a:r>
            <a:rPr lang="pl-PL" sz="1800" b="1" kern="1200" dirty="0" smtClean="0">
              <a:latin typeface="+mj-lt"/>
              <a:cs typeface="Times New Roman" pitchFamily="18" charset="0"/>
            </a:rPr>
            <a:t>I  Transzy </a:t>
          </a:r>
          <a:r>
            <a:rPr lang="pl-PL" sz="1800" b="1" kern="1200" dirty="0">
              <a:latin typeface="+mj-lt"/>
              <a:cs typeface="Times New Roman" pitchFamily="18" charset="0"/>
            </a:rPr>
            <a:t>Pomocy</a:t>
          </a:r>
        </a:p>
      </dsp:txBody>
      <dsp:txXfrm>
        <a:off x="1917199" y="323"/>
        <a:ext cx="2021757" cy="1010878"/>
      </dsp:txXfrm>
    </dsp:sp>
    <dsp:sp modelId="{78E50537-8A6E-4349-872D-4541C080A45A}">
      <dsp:nvSpPr>
        <dsp:cNvPr id="0" name=""/>
        <dsp:cNvSpPr/>
      </dsp:nvSpPr>
      <dsp:spPr>
        <a:xfrm>
          <a:off x="2119374" y="1011202"/>
          <a:ext cx="202175" cy="10858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85800"/>
              </a:lnTo>
              <a:lnTo>
                <a:pt x="202175" y="108580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0F97B5-1A36-4698-B50B-DBD275393464}">
      <dsp:nvSpPr>
        <dsp:cNvPr id="0" name=""/>
        <dsp:cNvSpPr/>
      </dsp:nvSpPr>
      <dsp:spPr>
        <a:xfrm>
          <a:off x="2321550" y="1263922"/>
          <a:ext cx="2502289" cy="16661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+mn-lt"/>
              <a:cs typeface="Times New Roman" pitchFamily="18" charset="0"/>
            </a:rPr>
            <a:t>Zgłoszenie do ubezpieczenia emerytalnego, rentowego </a:t>
          </a:r>
          <a:br>
            <a:rPr lang="pl-PL" sz="1600" kern="1200" dirty="0" smtClean="0">
              <a:latin typeface="+mn-lt"/>
              <a:cs typeface="Times New Roman" pitchFamily="18" charset="0"/>
            </a:rPr>
          </a:br>
          <a:r>
            <a:rPr lang="pl-PL" sz="1600" kern="1200" dirty="0" smtClean="0">
              <a:latin typeface="+mn-lt"/>
              <a:cs typeface="Times New Roman" pitchFamily="18" charset="0"/>
            </a:rPr>
            <a:t>i wypadkowego na podst. przepisów o systemie ubezpieczeń społecznych </a:t>
          </a:r>
          <a:br>
            <a:rPr lang="pl-PL" sz="1600" kern="1200" dirty="0" smtClean="0">
              <a:latin typeface="+mn-lt"/>
              <a:cs typeface="Times New Roman" pitchFamily="18" charset="0"/>
            </a:rPr>
          </a:br>
          <a:r>
            <a:rPr lang="pl-PL" sz="1600" kern="1200" dirty="0" smtClean="0">
              <a:latin typeface="+mn-lt"/>
              <a:cs typeface="Times New Roman" pitchFamily="18" charset="0"/>
            </a:rPr>
            <a:t>z tytułu wykonywania działalności gospodarczej </a:t>
          </a:r>
          <a:endParaRPr lang="pl-PL" sz="1600" kern="1200" dirty="0">
            <a:latin typeface="+mn-lt"/>
          </a:endParaRPr>
        </a:p>
      </dsp:txBody>
      <dsp:txXfrm>
        <a:off x="2321550" y="1263922"/>
        <a:ext cx="2502289" cy="1666160"/>
      </dsp:txXfrm>
    </dsp:sp>
    <dsp:sp modelId="{20175E0E-8929-426F-A4E4-B036FA2280D5}">
      <dsp:nvSpPr>
        <dsp:cNvPr id="0" name=""/>
        <dsp:cNvSpPr/>
      </dsp:nvSpPr>
      <dsp:spPr>
        <a:xfrm>
          <a:off x="2119374" y="1011202"/>
          <a:ext cx="202175" cy="27231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23176"/>
              </a:lnTo>
              <a:lnTo>
                <a:pt x="202175" y="27231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38C8B8-3B8A-4923-B17B-569374A374D9}">
      <dsp:nvSpPr>
        <dsp:cNvPr id="0" name=""/>
        <dsp:cNvSpPr/>
      </dsp:nvSpPr>
      <dsp:spPr>
        <a:xfrm>
          <a:off x="2321550" y="3182803"/>
          <a:ext cx="2571578" cy="11031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/>
            <a:t>Podjęcie we własnym imieniu działalności gospodarczej (zgodnie z ustawą o swobodzie działalności gospodarczej)</a:t>
          </a:r>
        </a:p>
      </dsp:txBody>
      <dsp:txXfrm>
        <a:off x="2321550" y="3182803"/>
        <a:ext cx="2571578" cy="1103151"/>
      </dsp:txXfrm>
    </dsp:sp>
    <dsp:sp modelId="{B83037B2-EAE9-4E89-BF78-8B5A856534D9}">
      <dsp:nvSpPr>
        <dsp:cNvPr id="0" name=""/>
        <dsp:cNvSpPr/>
      </dsp:nvSpPr>
      <dsp:spPr>
        <a:xfrm>
          <a:off x="4972790" y="323"/>
          <a:ext cx="2128890" cy="10108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>
              <a:latin typeface="+mj-lt"/>
              <a:cs typeface="Times New Roman" pitchFamily="18" charset="0"/>
            </a:rPr>
            <a:t>Do dnia złożenia WOP</a:t>
          </a:r>
          <a:br>
            <a:rPr lang="pl-PL" sz="1800" b="1" kern="1200" dirty="0">
              <a:latin typeface="+mj-lt"/>
              <a:cs typeface="Times New Roman" pitchFamily="18" charset="0"/>
            </a:rPr>
          </a:br>
          <a:r>
            <a:rPr lang="pl-PL" sz="1800" b="1" kern="1200" dirty="0">
              <a:latin typeface="+mj-lt"/>
              <a:cs typeface="Times New Roman" pitchFamily="18" charset="0"/>
            </a:rPr>
            <a:t>II </a:t>
          </a:r>
          <a:r>
            <a:rPr lang="pl-PL" sz="1800" b="1" kern="1200" dirty="0" smtClean="0">
              <a:latin typeface="+mj-lt"/>
              <a:cs typeface="Times New Roman" pitchFamily="18" charset="0"/>
            </a:rPr>
            <a:t> Transzy </a:t>
          </a:r>
          <a:r>
            <a:rPr lang="pl-PL" sz="1800" b="1" kern="1200" dirty="0">
              <a:latin typeface="+mj-lt"/>
              <a:cs typeface="Times New Roman" pitchFamily="18" charset="0"/>
            </a:rPr>
            <a:t>Pomocy </a:t>
          </a:r>
        </a:p>
      </dsp:txBody>
      <dsp:txXfrm>
        <a:off x="4972790" y="323"/>
        <a:ext cx="2128890" cy="1010878"/>
      </dsp:txXfrm>
    </dsp:sp>
    <dsp:sp modelId="{ADE4E946-AAEB-4FC0-B338-600DFCAC4F3C}">
      <dsp:nvSpPr>
        <dsp:cNvPr id="0" name=""/>
        <dsp:cNvSpPr/>
      </dsp:nvSpPr>
      <dsp:spPr>
        <a:xfrm>
          <a:off x="5185679" y="1011202"/>
          <a:ext cx="212889" cy="8801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80192"/>
              </a:lnTo>
              <a:lnTo>
                <a:pt x="212889" y="88019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3A00DA-BB21-4769-BA2D-F104F6BF98A5}">
      <dsp:nvSpPr>
        <dsp:cNvPr id="0" name=""/>
        <dsp:cNvSpPr/>
      </dsp:nvSpPr>
      <dsp:spPr>
        <a:xfrm>
          <a:off x="5398568" y="1263922"/>
          <a:ext cx="2542708" cy="125494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+mn-lt"/>
              <a:cs typeface="Times New Roman" pitchFamily="18" charset="0"/>
            </a:rPr>
            <a:t>Utworzenie miejsc(a)</a:t>
          </a:r>
          <a:br>
            <a:rPr lang="pl-PL" sz="1600" kern="1200" dirty="0" smtClean="0">
              <a:latin typeface="+mn-lt"/>
              <a:cs typeface="Times New Roman" pitchFamily="18" charset="0"/>
            </a:rPr>
          </a:br>
          <a:r>
            <a:rPr lang="pl-PL" sz="1600" kern="1200" dirty="0" smtClean="0">
              <a:latin typeface="+mn-lt"/>
              <a:cs typeface="Times New Roman" pitchFamily="18" charset="0"/>
            </a:rPr>
            <a:t> pracy (możliwość </a:t>
          </a:r>
          <a:r>
            <a:rPr lang="pl-PL" sz="1600" kern="1200" dirty="0" err="1" smtClean="0">
              <a:latin typeface="+mn-lt"/>
              <a:cs typeface="Times New Roman" pitchFamily="18" charset="0"/>
            </a:rPr>
            <a:t>samozatrudnienia</a:t>
          </a:r>
          <a:r>
            <a:rPr lang="pl-PL" sz="1600" kern="1200" dirty="0" smtClean="0">
              <a:latin typeface="+mn-lt"/>
              <a:cs typeface="Times New Roman" pitchFamily="18" charset="0"/>
            </a:rPr>
            <a:t> lub zatrudnienie osoby na podst. umowy o pracę</a:t>
          </a:r>
          <a:r>
            <a:rPr lang="pl-PL" sz="1400" kern="1200" dirty="0" smtClean="0">
              <a:latin typeface="+mn-lt"/>
              <a:cs typeface="Times New Roman" pitchFamily="18" charset="0"/>
            </a:rPr>
            <a:t>) </a:t>
          </a:r>
          <a:endParaRPr lang="pl-PL" sz="1400" kern="1200" dirty="0">
            <a:latin typeface="+mn-lt"/>
          </a:endParaRPr>
        </a:p>
      </dsp:txBody>
      <dsp:txXfrm>
        <a:off x="5398568" y="1263922"/>
        <a:ext cx="2542708" cy="1254945"/>
      </dsp:txXfrm>
    </dsp:sp>
    <dsp:sp modelId="{D007321A-8421-4666-906C-66F4975260C6}">
      <dsp:nvSpPr>
        <dsp:cNvPr id="0" name=""/>
        <dsp:cNvSpPr/>
      </dsp:nvSpPr>
      <dsp:spPr>
        <a:xfrm>
          <a:off x="5185679" y="1011202"/>
          <a:ext cx="212889" cy="22367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36766"/>
              </a:lnTo>
              <a:lnTo>
                <a:pt x="212889" y="223676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1166DE-A488-4EDE-97B5-BE73118EBBD5}">
      <dsp:nvSpPr>
        <dsp:cNvPr id="0" name=""/>
        <dsp:cNvSpPr/>
      </dsp:nvSpPr>
      <dsp:spPr>
        <a:xfrm>
          <a:off x="5398568" y="2771587"/>
          <a:ext cx="2519449" cy="9527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+mn-lt"/>
              <a:cs typeface="Times New Roman" pitchFamily="18" charset="0"/>
            </a:rPr>
            <a:t>Osiągnięcie celu operacji oraz wskaźników jego realizacji</a:t>
          </a:r>
        </a:p>
      </dsp:txBody>
      <dsp:txXfrm>
        <a:off x="5398568" y="2771587"/>
        <a:ext cx="2519449" cy="95276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079E3EC-2C85-4EB8-AB01-402CFA9B6375}">
      <dsp:nvSpPr>
        <dsp:cNvPr id="0" name=""/>
        <dsp:cNvSpPr/>
      </dsp:nvSpPr>
      <dsp:spPr>
        <a:xfrm>
          <a:off x="0" y="0"/>
          <a:ext cx="8858312" cy="965793"/>
        </a:xfrm>
        <a:prstGeom prst="roundRect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700" b="1" kern="1200" dirty="0" smtClean="0">
              <a:solidFill>
                <a:schemeClr val="tx1"/>
              </a:solidFill>
              <a:latin typeface="+mn-lt"/>
              <a:cs typeface="Arial" pitchFamily="34" charset="0"/>
            </a:rPr>
            <a:t>Niespełnienie powyższych zobowiązań, skutkuje </a:t>
          </a:r>
          <a:r>
            <a:rPr lang="pl-PL" sz="1700" b="1" u="sng" kern="1200" dirty="0" smtClean="0">
              <a:solidFill>
                <a:schemeClr val="tx1"/>
              </a:solidFill>
              <a:latin typeface="+mn-lt"/>
              <a:cs typeface="Arial" pitchFamily="34" charset="0"/>
            </a:rPr>
            <a:t>odmową wypłaty </a:t>
          </a:r>
          <a:r>
            <a:rPr lang="pl-PL" sz="1700" b="1" kern="1200" dirty="0" smtClean="0">
              <a:solidFill>
                <a:schemeClr val="tx1"/>
              </a:solidFill>
              <a:latin typeface="+mn-lt"/>
              <a:cs typeface="Arial" pitchFamily="34" charset="0"/>
            </a:rPr>
            <a:t>całości pomocy,</a:t>
          </a:r>
          <a:br>
            <a:rPr lang="pl-PL" sz="1700" b="1" kern="1200" dirty="0" smtClean="0">
              <a:solidFill>
                <a:schemeClr val="tx1"/>
              </a:solidFill>
              <a:latin typeface="+mn-lt"/>
              <a:cs typeface="Arial" pitchFamily="34" charset="0"/>
            </a:rPr>
          </a:br>
          <a:r>
            <a:rPr lang="pl-PL" sz="1700" b="1" kern="1200" dirty="0" smtClean="0">
              <a:solidFill>
                <a:schemeClr val="tx1"/>
              </a:solidFill>
              <a:latin typeface="+mn-lt"/>
              <a:cs typeface="Arial" pitchFamily="34" charset="0"/>
            </a:rPr>
            <a:t> a w przypadku gdy część pomocy została wcześniej wypłacona następuje jej zwrot oraz </a:t>
          </a:r>
          <a:r>
            <a:rPr lang="pl-PL" sz="1700" b="1" u="sng" kern="1200" dirty="0" smtClean="0">
              <a:solidFill>
                <a:schemeClr val="tx1"/>
              </a:solidFill>
              <a:latin typeface="+mn-lt"/>
              <a:cs typeface="Arial" pitchFamily="34" charset="0"/>
            </a:rPr>
            <a:t>wypowiedzenie umowy</a:t>
          </a:r>
        </a:p>
      </dsp:txBody>
      <dsp:txXfrm>
        <a:off x="0" y="0"/>
        <a:ext cx="8858312" cy="96579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E949A5-A989-4438-A508-34C67E4F499B}">
      <dsp:nvSpPr>
        <dsp:cNvPr id="0" name=""/>
        <dsp:cNvSpPr/>
      </dsp:nvSpPr>
      <dsp:spPr>
        <a:xfrm>
          <a:off x="0" y="0"/>
          <a:ext cx="8329642" cy="1093001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b="1" kern="1200" dirty="0">
              <a:solidFill>
                <a:schemeClr val="tx1"/>
              </a:solidFill>
            </a:rPr>
            <a:t>Obowiązki Beneficjenta w trakcie </a:t>
          </a:r>
          <a:r>
            <a:rPr lang="pl-PL" sz="2400" b="1" kern="1200" dirty="0" smtClean="0">
              <a:solidFill>
                <a:schemeClr val="tx1"/>
              </a:solidFill>
            </a:rPr>
            <a:t>realizacji </a:t>
          </a:r>
          <a:r>
            <a:rPr lang="pl-PL" sz="2400" b="1" kern="1200" dirty="0">
              <a:solidFill>
                <a:schemeClr val="tx1"/>
              </a:solidFill>
            </a:rPr>
            <a:t>operacji oraz przez okres 2 lat od dnia wypłaty II transzy pomocy</a:t>
          </a:r>
        </a:p>
      </dsp:txBody>
      <dsp:txXfrm>
        <a:off x="0" y="0"/>
        <a:ext cx="8329642" cy="1093001"/>
      </dsp:txXfrm>
    </dsp:sp>
    <dsp:sp modelId="{045875A2-5364-4791-902F-3594F3563C5A}">
      <dsp:nvSpPr>
        <dsp:cNvPr id="0" name=""/>
        <dsp:cNvSpPr/>
      </dsp:nvSpPr>
      <dsp:spPr>
        <a:xfrm>
          <a:off x="4067" y="1093001"/>
          <a:ext cx="2773835" cy="229530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>
              <a:solidFill>
                <a:schemeClr val="tx1"/>
              </a:solidFill>
            </a:rPr>
            <a:t>1. </a:t>
          </a:r>
          <a:r>
            <a:rPr lang="pl-PL" sz="2000" kern="1200" dirty="0" smtClean="0">
              <a:solidFill>
                <a:schemeClr val="tx1"/>
              </a:solidFill>
            </a:rPr>
            <a:t>Wykonywanie </a:t>
          </a:r>
          <a:r>
            <a:rPr lang="pl-PL" sz="2000" kern="1200" dirty="0">
              <a:solidFill>
                <a:schemeClr val="tx1"/>
              </a:solidFill>
            </a:rPr>
            <a:t>we własnym imieniu działalności gospodarczej    </a:t>
          </a:r>
        </a:p>
      </dsp:txBody>
      <dsp:txXfrm>
        <a:off x="4067" y="1093001"/>
        <a:ext cx="2773835" cy="2295302"/>
      </dsp:txXfrm>
    </dsp:sp>
    <dsp:sp modelId="{89B1F9F2-EEE8-4C60-B3DA-F1691B95ECD5}">
      <dsp:nvSpPr>
        <dsp:cNvPr id="0" name=""/>
        <dsp:cNvSpPr/>
      </dsp:nvSpPr>
      <dsp:spPr>
        <a:xfrm>
          <a:off x="2777903" y="1093001"/>
          <a:ext cx="2773835" cy="2295302"/>
        </a:xfrm>
        <a:prstGeom prst="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>
              <a:solidFill>
                <a:schemeClr val="tx1"/>
              </a:solidFill>
            </a:rPr>
            <a:t>2. </a:t>
          </a:r>
          <a:r>
            <a:rPr lang="pl-PL" sz="2000" kern="1200" dirty="0" smtClean="0">
              <a:solidFill>
                <a:schemeClr val="tx1"/>
              </a:solidFill>
            </a:rPr>
            <a:t>Podleganie </a:t>
          </a:r>
          <a:r>
            <a:rPr lang="pl-PL" sz="2000" kern="1200" dirty="0">
              <a:solidFill>
                <a:schemeClr val="tx1"/>
              </a:solidFill>
            </a:rPr>
            <a:t>ubezpieczeniom (emerytalne, rentowe, </a:t>
          </a:r>
          <a:r>
            <a:rPr lang="pl-PL" sz="2000" kern="1200" dirty="0" smtClean="0">
              <a:solidFill>
                <a:schemeClr val="tx1"/>
              </a:solidFill>
            </a:rPr>
            <a:t>wypadkowe)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2777903" y="1093001"/>
        <a:ext cx="2773835" cy="2295302"/>
      </dsp:txXfrm>
    </dsp:sp>
    <dsp:sp modelId="{A39C3A9B-027D-4F25-86E8-F81E7DB0D8E7}">
      <dsp:nvSpPr>
        <dsp:cNvPr id="0" name=""/>
        <dsp:cNvSpPr/>
      </dsp:nvSpPr>
      <dsp:spPr>
        <a:xfrm>
          <a:off x="5551738" y="1093001"/>
          <a:ext cx="2773835" cy="2295302"/>
        </a:xfrm>
        <a:prstGeom prst="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kern="1200" dirty="0">
              <a:solidFill>
                <a:schemeClr val="tx1"/>
              </a:solidFill>
            </a:rPr>
            <a:t>3. </a:t>
          </a:r>
          <a:r>
            <a:rPr lang="pl-PL" sz="2000" kern="1200" dirty="0" smtClean="0">
              <a:solidFill>
                <a:schemeClr val="tx1"/>
              </a:solidFill>
            </a:rPr>
            <a:t>Utrzymanie utworzonego(</a:t>
          </a:r>
          <a:r>
            <a:rPr lang="pl-PL" sz="2000" kern="1200" dirty="0" err="1" smtClean="0">
              <a:solidFill>
                <a:schemeClr val="tx1"/>
              </a:solidFill>
            </a:rPr>
            <a:t>ych</a:t>
          </a:r>
          <a:r>
            <a:rPr lang="pl-PL" sz="2000" kern="1200" dirty="0">
              <a:solidFill>
                <a:schemeClr val="tx1"/>
              </a:solidFill>
            </a:rPr>
            <a:t>) miejsc(a) pracy</a:t>
          </a:r>
        </a:p>
      </dsp:txBody>
      <dsp:txXfrm>
        <a:off x="5551738" y="1093001"/>
        <a:ext cx="2773835" cy="2295302"/>
      </dsp:txXfrm>
    </dsp:sp>
    <dsp:sp modelId="{3D12E01F-B417-4B26-8139-0F51C6817534}">
      <dsp:nvSpPr>
        <dsp:cNvPr id="0" name=""/>
        <dsp:cNvSpPr/>
      </dsp:nvSpPr>
      <dsp:spPr>
        <a:xfrm>
          <a:off x="0" y="3388303"/>
          <a:ext cx="8329642" cy="255033"/>
        </a:xfrm>
        <a:prstGeom prst="rect">
          <a:avLst/>
        </a:prstGeom>
        <a:solidFill>
          <a:schemeClr val="accent3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6DA1CA-0CBB-4D50-A126-8AFBA50A0605}">
      <dsp:nvSpPr>
        <dsp:cNvPr id="0" name=""/>
        <dsp:cNvSpPr/>
      </dsp:nvSpPr>
      <dsp:spPr>
        <a:xfrm>
          <a:off x="1808816" y="71407"/>
          <a:ext cx="4163368" cy="115361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/>
            <a:t>Zobowiązania Beneficjenta</a:t>
          </a:r>
        </a:p>
      </dsp:txBody>
      <dsp:txXfrm>
        <a:off x="1808816" y="71407"/>
        <a:ext cx="4163368" cy="1153613"/>
      </dsp:txXfrm>
    </dsp:sp>
    <dsp:sp modelId="{1D85EFEC-51A3-4FC2-A6A6-09A8C9D134B5}">
      <dsp:nvSpPr>
        <dsp:cNvPr id="0" name=""/>
        <dsp:cNvSpPr/>
      </dsp:nvSpPr>
      <dsp:spPr>
        <a:xfrm rot="6502966">
          <a:off x="1896546" y="2024934"/>
          <a:ext cx="2330509" cy="63326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FAFB27-2F53-4D67-B922-96B377ECF222}">
      <dsp:nvSpPr>
        <dsp:cNvPr id="0" name=""/>
        <dsp:cNvSpPr/>
      </dsp:nvSpPr>
      <dsp:spPr>
        <a:xfrm>
          <a:off x="2185961" y="2928926"/>
          <a:ext cx="1585997" cy="12974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dirty="0" smtClean="0"/>
            <a:t>Niefinansowanie operacji  z innych środków  publicznych</a:t>
          </a:r>
          <a:endParaRPr lang="pl-PL" sz="1500" kern="1200" dirty="0"/>
        </a:p>
      </dsp:txBody>
      <dsp:txXfrm>
        <a:off x="2185961" y="2928926"/>
        <a:ext cx="1585997" cy="1297489"/>
      </dsp:txXfrm>
    </dsp:sp>
    <dsp:sp modelId="{BAFFF5C9-00A3-4A4E-A683-40E86406F08A}">
      <dsp:nvSpPr>
        <dsp:cNvPr id="0" name=""/>
        <dsp:cNvSpPr/>
      </dsp:nvSpPr>
      <dsp:spPr>
        <a:xfrm rot="8116042">
          <a:off x="158499" y="1720434"/>
          <a:ext cx="2713562" cy="63326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216087-9A4A-47B4-A3EA-DD9C9486C5F0}">
      <dsp:nvSpPr>
        <dsp:cNvPr id="0" name=""/>
        <dsp:cNvSpPr/>
      </dsp:nvSpPr>
      <dsp:spPr>
        <a:xfrm>
          <a:off x="0" y="1928804"/>
          <a:ext cx="2071418" cy="2222195"/>
        </a:xfrm>
        <a:prstGeom prst="roundRect">
          <a:avLst>
            <a:gd name="adj" fmla="val 10000"/>
          </a:avLst>
        </a:prstGeom>
        <a:solidFill>
          <a:schemeClr val="accent4">
            <a:hueOff val="-1488257"/>
            <a:satOff val="8966"/>
            <a:lumOff val="71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dirty="0" smtClean="0"/>
            <a:t>Osiągnięcie </a:t>
          </a:r>
          <a:r>
            <a:rPr lang="pl-PL" sz="1500" kern="1200" dirty="0"/>
            <a:t>co najmniej  </a:t>
          </a:r>
          <a:r>
            <a:rPr lang="pl-PL" sz="1500" b="1" kern="1200" dirty="0"/>
            <a:t>30 % </a:t>
          </a:r>
          <a:r>
            <a:rPr lang="pl-PL" sz="1500" kern="1200" dirty="0"/>
            <a:t>zakładanego w biznesplanie ilościowego lub wartościowego poziomu sprzedaży produktów lub usług do dnia w którym upłynie rok od dnia wypłaty II transzy pomocy</a:t>
          </a:r>
        </a:p>
      </dsp:txBody>
      <dsp:txXfrm>
        <a:off x="0" y="1928804"/>
        <a:ext cx="2071418" cy="2222195"/>
      </dsp:txXfrm>
    </dsp:sp>
    <dsp:sp modelId="{783EDC55-AEFA-4BE7-A2BD-CC3EA318DB24}">
      <dsp:nvSpPr>
        <dsp:cNvPr id="0" name=""/>
        <dsp:cNvSpPr/>
      </dsp:nvSpPr>
      <dsp:spPr>
        <a:xfrm rot="4235347">
          <a:off x="3786310" y="1918410"/>
          <a:ext cx="2092597" cy="63326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46CF75-175B-43D9-93D1-BB2CD1377FF3}">
      <dsp:nvSpPr>
        <dsp:cNvPr id="0" name=""/>
        <dsp:cNvSpPr/>
      </dsp:nvSpPr>
      <dsp:spPr>
        <a:xfrm>
          <a:off x="3900475" y="2428879"/>
          <a:ext cx="2110892" cy="1688713"/>
        </a:xfrm>
        <a:prstGeom prst="roundRect">
          <a:avLst>
            <a:gd name="adj" fmla="val 10000"/>
          </a:avLst>
        </a:prstGeom>
        <a:solidFill>
          <a:schemeClr val="accent4">
            <a:hueOff val="-2976513"/>
            <a:satOff val="17933"/>
            <a:lumOff val="143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/>
            <a:t> </a:t>
          </a:r>
          <a:r>
            <a:rPr lang="pl-PL" sz="1500" kern="1200" dirty="0"/>
            <a:t>Prowadzenie oddzielnego systemu </a:t>
          </a:r>
          <a:r>
            <a:rPr lang="pl-PL" sz="1500" kern="1200" dirty="0" smtClean="0"/>
            <a:t>rachunkowości/ kodu </a:t>
          </a:r>
          <a:r>
            <a:rPr lang="pl-PL" sz="1500" kern="1200" dirty="0"/>
            <a:t>rachunkwego dla wszystkich transakcji związanych z trealizacją operacji</a:t>
          </a:r>
        </a:p>
      </dsp:txBody>
      <dsp:txXfrm>
        <a:off x="3900475" y="2428879"/>
        <a:ext cx="2110892" cy="1688713"/>
      </dsp:txXfrm>
    </dsp:sp>
    <dsp:sp modelId="{5E457636-5B71-46B2-ADEC-33F86AC18380}">
      <dsp:nvSpPr>
        <dsp:cNvPr id="0" name=""/>
        <dsp:cNvSpPr/>
      </dsp:nvSpPr>
      <dsp:spPr>
        <a:xfrm rot="2610830">
          <a:off x="4986854" y="1816404"/>
          <a:ext cx="3038882" cy="63326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58773A-F055-4882-974B-C1E5369E6B06}">
      <dsp:nvSpPr>
        <dsp:cNvPr id="0" name=""/>
        <dsp:cNvSpPr/>
      </dsp:nvSpPr>
      <dsp:spPr>
        <a:xfrm>
          <a:off x="6115073" y="2286000"/>
          <a:ext cx="2110892" cy="1688713"/>
        </a:xfrm>
        <a:prstGeom prst="roundRect">
          <a:avLst>
            <a:gd name="adj" fmla="val 1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kern="1200" dirty="0"/>
            <a:t>Informowanie </a:t>
          </a:r>
          <a:r>
            <a:rPr lang="pl-PL" sz="1400" kern="1200" dirty="0" smtClean="0"/>
            <a:t/>
          </a:r>
          <a:br>
            <a:rPr lang="pl-PL" sz="1400" kern="1200" dirty="0" smtClean="0"/>
          </a:br>
          <a:r>
            <a:rPr lang="pl-PL" sz="1400" kern="1200" dirty="0" smtClean="0"/>
            <a:t>i </a:t>
          </a:r>
          <a:r>
            <a:rPr lang="pl-PL" sz="1400" kern="1200" dirty="0"/>
            <a:t>rozpowszechnianie informacji o pomocy otrzymanej z </a:t>
          </a:r>
          <a:r>
            <a:rPr lang="pl-PL" sz="1400" kern="1200" dirty="0" smtClean="0"/>
            <a:t>EFRROW</a:t>
          </a:r>
          <a:r>
            <a:rPr lang="pl-PL" sz="1400" kern="1200" dirty="0"/>
            <a:t>, zgodnie z przepisami rozporządzenia 808/2014 opisanymi w Księdze Wizualizacji</a:t>
          </a:r>
        </a:p>
      </dsp:txBody>
      <dsp:txXfrm>
        <a:off x="6115073" y="2286000"/>
        <a:ext cx="2110892" cy="1688713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6DA1CA-0CBB-4D50-A126-8AFBA50A0605}">
      <dsp:nvSpPr>
        <dsp:cNvPr id="0" name=""/>
        <dsp:cNvSpPr/>
      </dsp:nvSpPr>
      <dsp:spPr>
        <a:xfrm>
          <a:off x="1893758" y="142867"/>
          <a:ext cx="4766392" cy="138229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/>
            <a:t>Zobowiązania Beneficjenta</a:t>
          </a:r>
        </a:p>
      </dsp:txBody>
      <dsp:txXfrm>
        <a:off x="1893758" y="142867"/>
        <a:ext cx="4766392" cy="1382298"/>
      </dsp:txXfrm>
    </dsp:sp>
    <dsp:sp modelId="{1D85EFEC-51A3-4FC2-A6A6-09A8C9D134B5}">
      <dsp:nvSpPr>
        <dsp:cNvPr id="0" name=""/>
        <dsp:cNvSpPr/>
      </dsp:nvSpPr>
      <dsp:spPr>
        <a:xfrm rot="8626621">
          <a:off x="133731" y="1661815"/>
          <a:ext cx="2584821" cy="75827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FAFB27-2F53-4D67-B922-96B377ECF222}">
      <dsp:nvSpPr>
        <dsp:cNvPr id="0" name=""/>
        <dsp:cNvSpPr/>
      </dsp:nvSpPr>
      <dsp:spPr>
        <a:xfrm>
          <a:off x="71446" y="2071696"/>
          <a:ext cx="2786084" cy="243329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/>
            <a:t>Zrealizowane operacji </a:t>
          </a:r>
          <a:r>
            <a:rPr lang="pl-PL" sz="1800" kern="1200" dirty="0" smtClean="0"/>
            <a:t/>
          </a:r>
          <a:br>
            <a:rPr lang="pl-PL" sz="1800" kern="1200" dirty="0" smtClean="0"/>
          </a:br>
          <a:r>
            <a:rPr lang="pl-PL" sz="1800" kern="1200" dirty="0" smtClean="0"/>
            <a:t>i </a:t>
          </a:r>
          <a:r>
            <a:rPr lang="pl-PL" sz="1800" kern="1200" dirty="0"/>
            <a:t>złożenie w terminie WoP II transzy pomocy wraz </a:t>
          </a:r>
          <a:r>
            <a:rPr lang="pl-PL" sz="1800" kern="1200" dirty="0" smtClean="0"/>
            <a:t/>
          </a:r>
          <a:br>
            <a:rPr lang="pl-PL" sz="1800" kern="1200" dirty="0" smtClean="0"/>
          </a:br>
          <a:r>
            <a:rPr lang="pl-PL" sz="1800" kern="1200" dirty="0" smtClean="0"/>
            <a:t>z </a:t>
          </a:r>
          <a:r>
            <a:rPr lang="pl-PL" sz="1800" kern="1200" dirty="0"/>
            <a:t>dokumnetacją potwierdzającą osiągnięcie celu oraz wskaźnikow jego realizacji, a także sprawozdania z realizacji biznesplanu </a:t>
          </a:r>
        </a:p>
      </dsp:txBody>
      <dsp:txXfrm>
        <a:off x="71446" y="2071696"/>
        <a:ext cx="2786084" cy="2433298"/>
      </dsp:txXfrm>
    </dsp:sp>
    <dsp:sp modelId="{BAFFF5C9-00A3-4A4E-A683-40E86406F08A}">
      <dsp:nvSpPr>
        <dsp:cNvPr id="0" name=""/>
        <dsp:cNvSpPr/>
      </dsp:nvSpPr>
      <dsp:spPr>
        <a:xfrm rot="5559225">
          <a:off x="3124530" y="2153546"/>
          <a:ext cx="2032035" cy="75827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216087-9A4A-47B4-A3EA-DD9C9486C5F0}">
      <dsp:nvSpPr>
        <dsp:cNvPr id="0" name=""/>
        <dsp:cNvSpPr/>
      </dsp:nvSpPr>
      <dsp:spPr>
        <a:xfrm>
          <a:off x="3071834" y="2928947"/>
          <a:ext cx="2147059" cy="1488304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/>
            <a:t>Złożenie w terminie informacji monitorującej </a:t>
          </a:r>
          <a:r>
            <a:rPr lang="pl-PL" sz="1800" kern="1200" dirty="0" smtClean="0"/>
            <a:t/>
          </a:r>
          <a:br>
            <a:rPr lang="pl-PL" sz="1800" kern="1200" dirty="0" smtClean="0"/>
          </a:br>
          <a:r>
            <a:rPr lang="pl-PL" sz="1800" kern="1200" dirty="0" smtClean="0"/>
            <a:t>z </a:t>
          </a:r>
          <a:r>
            <a:rPr lang="pl-PL" sz="1800" kern="1200" dirty="0"/>
            <a:t>realizacji biznesplanu </a:t>
          </a:r>
        </a:p>
      </dsp:txBody>
      <dsp:txXfrm>
        <a:off x="3071834" y="2928947"/>
        <a:ext cx="2147059" cy="1488304"/>
      </dsp:txXfrm>
    </dsp:sp>
    <dsp:sp modelId="{5E457636-5B71-46B2-ADEC-33F86AC18380}">
      <dsp:nvSpPr>
        <dsp:cNvPr id="0" name=""/>
        <dsp:cNvSpPr/>
      </dsp:nvSpPr>
      <dsp:spPr>
        <a:xfrm rot="2566599">
          <a:off x="5316628" y="1813785"/>
          <a:ext cx="2429936" cy="758276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58773A-F055-4882-974B-C1E5369E6B06}">
      <dsp:nvSpPr>
        <dsp:cNvPr id="0" name=""/>
        <dsp:cNvSpPr/>
      </dsp:nvSpPr>
      <dsp:spPr>
        <a:xfrm>
          <a:off x="5500731" y="2286017"/>
          <a:ext cx="2752821" cy="1907661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/>
            <a:t>Przekazywanie </a:t>
          </a:r>
          <a:r>
            <a:rPr lang="pl-PL" sz="1800" kern="1200" dirty="0" smtClean="0"/>
            <a:t/>
          </a:r>
          <a:br>
            <a:rPr lang="pl-PL" sz="1800" kern="1200" dirty="0" smtClean="0"/>
          </a:br>
          <a:r>
            <a:rPr lang="pl-PL" sz="1800" kern="1200" dirty="0" smtClean="0"/>
            <a:t>i </a:t>
          </a:r>
          <a:r>
            <a:rPr lang="pl-PL" sz="1800" kern="1200" dirty="0"/>
            <a:t>udostępnianie ZW, LGD </a:t>
          </a:r>
          <a:r>
            <a:rPr lang="pl-PL" sz="1800" kern="1200" dirty="0" smtClean="0"/>
            <a:t/>
          </a:r>
          <a:br>
            <a:rPr lang="pl-PL" sz="1800" kern="1200" dirty="0" smtClean="0"/>
          </a:br>
          <a:r>
            <a:rPr lang="pl-PL" sz="1800" kern="1200" dirty="0" smtClean="0"/>
            <a:t>i </a:t>
          </a:r>
          <a:r>
            <a:rPr lang="pl-PL" sz="1800" kern="1200" dirty="0"/>
            <a:t>innym uprawnionym podmiotom danych związanych z operacją</a:t>
          </a:r>
          <a:r>
            <a:rPr lang="pl-PL" sz="1800" kern="1200" dirty="0" smtClean="0"/>
            <a:t>,</a:t>
          </a:r>
          <a:br>
            <a:rPr lang="pl-PL" sz="1800" kern="1200" dirty="0" smtClean="0"/>
          </a:br>
          <a:r>
            <a:rPr lang="pl-PL" sz="1800" kern="1200" dirty="0" smtClean="0"/>
            <a:t>w </a:t>
          </a:r>
          <a:r>
            <a:rPr lang="pl-PL" sz="1800" kern="1200" dirty="0"/>
            <a:t>terminie wynikającym </a:t>
          </a:r>
          <a:r>
            <a:rPr lang="pl-PL" sz="1800" kern="1200" dirty="0" smtClean="0"/>
            <a:t/>
          </a:r>
          <a:br>
            <a:rPr lang="pl-PL" sz="1800" kern="1200" dirty="0" smtClean="0"/>
          </a:br>
          <a:r>
            <a:rPr lang="pl-PL" sz="1800" kern="1200" dirty="0" smtClean="0"/>
            <a:t>z </a:t>
          </a:r>
          <a:r>
            <a:rPr lang="pl-PL" sz="1800" kern="1200" dirty="0"/>
            <a:t>wezwania</a:t>
          </a:r>
        </a:p>
      </dsp:txBody>
      <dsp:txXfrm>
        <a:off x="5500731" y="2286017"/>
        <a:ext cx="2752821" cy="190766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7DE394-5047-4787-BAEC-36DE2EA0845A}">
      <dsp:nvSpPr>
        <dsp:cNvPr id="0" name=""/>
        <dsp:cNvSpPr/>
      </dsp:nvSpPr>
      <dsp:spPr>
        <a:xfrm>
          <a:off x="5664496" y="2069677"/>
          <a:ext cx="91440" cy="483668"/>
        </a:xfrm>
        <a:custGeom>
          <a:avLst/>
          <a:gdLst/>
          <a:ahLst/>
          <a:cxnLst/>
          <a:rect l="0" t="0" r="0" b="0"/>
          <a:pathLst>
            <a:path>
              <a:moveTo>
                <a:pt x="63579" y="0"/>
              </a:moveTo>
              <a:lnTo>
                <a:pt x="63579" y="342108"/>
              </a:lnTo>
              <a:lnTo>
                <a:pt x="45720" y="342108"/>
              </a:lnTo>
              <a:lnTo>
                <a:pt x="45720" y="483668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9B0257-051D-4AE8-A058-8A4DEA319765}">
      <dsp:nvSpPr>
        <dsp:cNvPr id="0" name=""/>
        <dsp:cNvSpPr/>
      </dsp:nvSpPr>
      <dsp:spPr>
        <a:xfrm>
          <a:off x="3760961" y="899478"/>
          <a:ext cx="1967114" cy="51129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9733"/>
              </a:lnTo>
              <a:lnTo>
                <a:pt x="1967114" y="369733"/>
              </a:lnTo>
              <a:lnTo>
                <a:pt x="1967114" y="511293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50C28B-0819-494F-AE99-0EE046650960}">
      <dsp:nvSpPr>
        <dsp:cNvPr id="0" name=""/>
        <dsp:cNvSpPr/>
      </dsp:nvSpPr>
      <dsp:spPr>
        <a:xfrm>
          <a:off x="1550759" y="2144325"/>
          <a:ext cx="91440" cy="409020"/>
        </a:xfrm>
        <a:custGeom>
          <a:avLst/>
          <a:gdLst/>
          <a:ahLst/>
          <a:cxnLst/>
          <a:rect l="0" t="0" r="0" b="0"/>
          <a:pathLst>
            <a:path>
              <a:moveTo>
                <a:pt x="80774" y="0"/>
              </a:moveTo>
              <a:lnTo>
                <a:pt x="80774" y="267460"/>
              </a:lnTo>
              <a:lnTo>
                <a:pt x="45720" y="267460"/>
              </a:lnTo>
              <a:lnTo>
                <a:pt x="45720" y="409020"/>
              </a:lnTo>
            </a:path>
          </a:pathLst>
        </a:custGeom>
        <a:noFill/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F6273-A87F-4B6E-ABD9-2612A717A5A1}">
      <dsp:nvSpPr>
        <dsp:cNvPr id="0" name=""/>
        <dsp:cNvSpPr/>
      </dsp:nvSpPr>
      <dsp:spPr>
        <a:xfrm>
          <a:off x="1631533" y="899478"/>
          <a:ext cx="2129427" cy="563992"/>
        </a:xfrm>
        <a:custGeom>
          <a:avLst/>
          <a:gdLst/>
          <a:ahLst/>
          <a:cxnLst/>
          <a:rect l="0" t="0" r="0" b="0"/>
          <a:pathLst>
            <a:path>
              <a:moveTo>
                <a:pt x="2129427" y="0"/>
              </a:moveTo>
              <a:lnTo>
                <a:pt x="2129427" y="422432"/>
              </a:lnTo>
              <a:lnTo>
                <a:pt x="0" y="422432"/>
              </a:lnTo>
              <a:lnTo>
                <a:pt x="0" y="563992"/>
              </a:lnTo>
            </a:path>
          </a:pathLst>
        </a:custGeom>
        <a:noFill/>
        <a:ln w="254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77DE87-6BEA-452C-B962-69504C8F364C}">
      <dsp:nvSpPr>
        <dsp:cNvPr id="0" name=""/>
        <dsp:cNvSpPr/>
      </dsp:nvSpPr>
      <dsp:spPr>
        <a:xfrm>
          <a:off x="1899347" y="48630"/>
          <a:ext cx="3723227" cy="85084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EB299F-F85D-4932-9C3D-11C8F1D8DD9D}">
      <dsp:nvSpPr>
        <dsp:cNvPr id="0" name=""/>
        <dsp:cNvSpPr/>
      </dsp:nvSpPr>
      <dsp:spPr>
        <a:xfrm>
          <a:off x="2069135" y="209928"/>
          <a:ext cx="3723227" cy="850847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smtClean="0">
              <a:latin typeface="Times New Roman" pitchFamily="18" charset="0"/>
              <a:cs typeface="Times New Roman" pitchFamily="18" charset="0"/>
            </a:rPr>
            <a:t>Termin złożenia wniosku </a:t>
          </a:r>
          <a:br>
            <a:rPr lang="pl-PL" sz="2000" b="1" kern="1200" smtClean="0">
              <a:latin typeface="Times New Roman" pitchFamily="18" charset="0"/>
              <a:cs typeface="Times New Roman" pitchFamily="18" charset="0"/>
            </a:rPr>
          </a:br>
          <a:r>
            <a:rPr lang="pl-PL" sz="2000" b="1" kern="1200" smtClean="0">
              <a:latin typeface="Times New Roman" pitchFamily="18" charset="0"/>
              <a:cs typeface="Times New Roman" pitchFamily="18" charset="0"/>
            </a:rPr>
            <a:t>o płatność</a:t>
          </a:r>
          <a:endParaRPr lang="pl-PL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69135" y="209928"/>
        <a:ext cx="3723227" cy="850847"/>
      </dsp:txXfrm>
    </dsp:sp>
    <dsp:sp modelId="{1C7C1AEC-A101-498D-A135-088ABDCBDB66}">
      <dsp:nvSpPr>
        <dsp:cNvPr id="0" name=""/>
        <dsp:cNvSpPr/>
      </dsp:nvSpPr>
      <dsp:spPr>
        <a:xfrm>
          <a:off x="633074" y="1463470"/>
          <a:ext cx="1996918" cy="68085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5C7A36-64F4-4CE3-94CD-C792DF9FF8CE}">
      <dsp:nvSpPr>
        <dsp:cNvPr id="0" name=""/>
        <dsp:cNvSpPr/>
      </dsp:nvSpPr>
      <dsp:spPr>
        <a:xfrm>
          <a:off x="802861" y="1624768"/>
          <a:ext cx="1996918" cy="680854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baseline="0" smtClean="0">
              <a:latin typeface="Times New Roman" pitchFamily="18" charset="0"/>
              <a:cs typeface="Times New Roman" pitchFamily="18" charset="0"/>
            </a:rPr>
            <a:t>I TRANSZA</a:t>
          </a:r>
          <a:endParaRPr lang="pl-PL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802861" y="1624768"/>
        <a:ext cx="1996918" cy="680854"/>
      </dsp:txXfrm>
    </dsp:sp>
    <dsp:sp modelId="{E0AD615F-945F-4402-BE4D-1BEF62BD2218}">
      <dsp:nvSpPr>
        <dsp:cNvPr id="0" name=""/>
        <dsp:cNvSpPr/>
      </dsp:nvSpPr>
      <dsp:spPr>
        <a:xfrm>
          <a:off x="-98343" y="2553345"/>
          <a:ext cx="3389646" cy="85886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9337D7-E749-406F-BF17-6BEBDFC7BF9F}">
      <dsp:nvSpPr>
        <dsp:cNvPr id="0" name=""/>
        <dsp:cNvSpPr/>
      </dsp:nvSpPr>
      <dsp:spPr>
        <a:xfrm>
          <a:off x="71443" y="2714643"/>
          <a:ext cx="3389646" cy="858862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kern="1200" dirty="0">
              <a:latin typeface="Times New Roman" pitchFamily="18" charset="0"/>
              <a:cs typeface="Times New Roman" pitchFamily="18" charset="0"/>
            </a:rPr>
            <a:t> </a:t>
          </a:r>
          <a:r>
            <a:rPr lang="pl-PL" sz="1800" kern="1200" dirty="0">
              <a:latin typeface="Times New Roman" pitchFamily="18" charset="0"/>
              <a:cs typeface="Times New Roman" pitchFamily="18" charset="0"/>
            </a:rPr>
            <a:t>3 miesiące od dnia zawarcia umowy</a:t>
          </a:r>
        </a:p>
      </dsp:txBody>
      <dsp:txXfrm>
        <a:off x="71443" y="2714643"/>
        <a:ext cx="3389646" cy="858862"/>
      </dsp:txXfrm>
    </dsp:sp>
    <dsp:sp modelId="{8B1786C1-5A84-46EC-9335-03505D000860}">
      <dsp:nvSpPr>
        <dsp:cNvPr id="0" name=""/>
        <dsp:cNvSpPr/>
      </dsp:nvSpPr>
      <dsp:spPr>
        <a:xfrm>
          <a:off x="4722572" y="1410771"/>
          <a:ext cx="2011007" cy="6589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9E2BCE-9390-4057-BF47-1BF384B6657A}">
      <dsp:nvSpPr>
        <dsp:cNvPr id="0" name=""/>
        <dsp:cNvSpPr/>
      </dsp:nvSpPr>
      <dsp:spPr>
        <a:xfrm>
          <a:off x="4892359" y="1572069"/>
          <a:ext cx="2011007" cy="658905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000" b="1" kern="1200" baseline="0" smtClean="0">
              <a:latin typeface="Times New Roman" pitchFamily="18" charset="0"/>
              <a:cs typeface="Times New Roman" pitchFamily="18" charset="0"/>
            </a:rPr>
            <a:t/>
          </a:r>
          <a:br>
            <a:rPr lang="pl-PL" sz="1000" b="1" kern="1200" baseline="0" smtClean="0">
              <a:latin typeface="Times New Roman" pitchFamily="18" charset="0"/>
              <a:cs typeface="Times New Roman" pitchFamily="18" charset="0"/>
            </a:rPr>
          </a:br>
          <a:r>
            <a:rPr lang="pl-PL" sz="2000" b="1" kern="1200" baseline="0" smtClean="0">
              <a:latin typeface="Times New Roman" pitchFamily="18" charset="0"/>
              <a:cs typeface="Times New Roman" pitchFamily="18" charset="0"/>
            </a:rPr>
            <a:t>II TRANSZA </a:t>
          </a:r>
          <a:endParaRPr lang="pl-PL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92359" y="1572069"/>
        <a:ext cx="2011007" cy="658905"/>
      </dsp:txXfrm>
    </dsp:sp>
    <dsp:sp modelId="{831F0661-7DF3-4870-BACE-5C7DC2D38594}">
      <dsp:nvSpPr>
        <dsp:cNvPr id="0" name=""/>
        <dsp:cNvSpPr/>
      </dsp:nvSpPr>
      <dsp:spPr>
        <a:xfrm>
          <a:off x="3732040" y="2553345"/>
          <a:ext cx="3956352" cy="113304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72A53A-C8E5-4F19-AA08-67230FE42F1F}">
      <dsp:nvSpPr>
        <dsp:cNvPr id="0" name=""/>
        <dsp:cNvSpPr/>
      </dsp:nvSpPr>
      <dsp:spPr>
        <a:xfrm>
          <a:off x="3901827" y="2714643"/>
          <a:ext cx="3956352" cy="1133040"/>
        </a:xfrm>
        <a:prstGeom prst="roundRect">
          <a:avLst>
            <a:gd name="adj" fmla="val 10000"/>
          </a:avLst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>
              <a:latin typeface="Times New Roman" pitchFamily="18" charset="0"/>
              <a:cs typeface="Times New Roman" pitchFamily="18" charset="0"/>
            </a:rPr>
            <a:t>Po </a:t>
          </a:r>
          <a:r>
            <a:rPr lang="pl-PL" sz="1600" kern="1200" dirty="0">
              <a:latin typeface="Times New Roman" pitchFamily="18" charset="0"/>
              <a:cs typeface="Times New Roman" pitchFamily="18" charset="0"/>
            </a:rPr>
            <a:t>spełnieniu warunków wypłaty drugiej transzy, jednak nie później niż w terminie </a:t>
          </a:r>
          <a:r>
            <a:rPr lang="pl-PL" sz="1600" kern="12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pl-PL" sz="1600" kern="1200" dirty="0" smtClean="0">
              <a:latin typeface="Times New Roman" pitchFamily="18" charset="0"/>
              <a:cs typeface="Times New Roman" pitchFamily="18" charset="0"/>
            </a:rPr>
          </a:br>
          <a:r>
            <a:rPr lang="pl-PL" sz="1600" kern="1200" dirty="0" smtClean="0">
              <a:latin typeface="Times New Roman" pitchFamily="18" charset="0"/>
              <a:cs typeface="Times New Roman" pitchFamily="18" charset="0"/>
            </a:rPr>
            <a:t>2 </a:t>
          </a:r>
          <a:r>
            <a:rPr lang="pl-PL" sz="1600" kern="1200" dirty="0">
              <a:latin typeface="Times New Roman" pitchFamily="18" charset="0"/>
              <a:cs typeface="Times New Roman" pitchFamily="18" charset="0"/>
            </a:rPr>
            <a:t>lat od dnia zawarcia umowy i nie później niż w dniu 31 grudnia 2022 r.  </a:t>
          </a:r>
        </a:p>
      </dsp:txBody>
      <dsp:txXfrm>
        <a:off x="3901827" y="2714643"/>
        <a:ext cx="3956352" cy="1133040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F1B88B-73B4-4852-A4F1-A249DD35B748}">
      <dsp:nvSpPr>
        <dsp:cNvPr id="0" name=""/>
        <dsp:cNvSpPr/>
      </dsp:nvSpPr>
      <dsp:spPr>
        <a:xfrm>
          <a:off x="0" y="666565"/>
          <a:ext cx="8429684" cy="128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8D3E92-0CA7-4C97-9617-1F6AE06B70D0}">
      <dsp:nvSpPr>
        <dsp:cNvPr id="0" name=""/>
        <dsp:cNvSpPr/>
      </dsp:nvSpPr>
      <dsp:spPr>
        <a:xfrm>
          <a:off x="473065" y="0"/>
          <a:ext cx="6837173" cy="1407179"/>
        </a:xfrm>
        <a:prstGeom prst="round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3035" tIns="0" rIns="223035" bIns="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/>
            <a:t>W przypadku, gdy </a:t>
          </a:r>
          <a:r>
            <a:rPr lang="pl-PL" sz="1800" kern="1200" dirty="0" err="1"/>
            <a:t>WoP</a:t>
          </a:r>
          <a:r>
            <a:rPr lang="pl-PL" sz="1800" kern="1200" dirty="0"/>
            <a:t> zawiera braki, Zarząd Województwa dwukrotnie wzywa Beneficjenta w formie pisemnej </a:t>
          </a:r>
          <a:r>
            <a:rPr lang="pl-PL" sz="1800" kern="1200" dirty="0" smtClean="0"/>
            <a:t>do ich </a:t>
          </a:r>
          <a:r>
            <a:rPr lang="pl-PL" sz="1800" kern="1200" dirty="0"/>
            <a:t>usunięcia w terminie </a:t>
          </a:r>
          <a:r>
            <a:rPr lang="pl-PL" sz="1800" kern="1200" dirty="0" smtClean="0"/>
            <a:t>14 </a:t>
          </a:r>
          <a:r>
            <a:rPr lang="pl-PL" sz="1800" kern="1200" dirty="0"/>
            <a:t>dni od dnia doręczenia wezwania </a:t>
          </a:r>
        </a:p>
      </dsp:txBody>
      <dsp:txXfrm>
        <a:off x="473065" y="0"/>
        <a:ext cx="6837173" cy="1407179"/>
      </dsp:txXfrm>
    </dsp:sp>
    <dsp:sp modelId="{DB29D66C-297E-4735-B339-4EFC4C351CAC}">
      <dsp:nvSpPr>
        <dsp:cNvPr id="0" name=""/>
        <dsp:cNvSpPr/>
      </dsp:nvSpPr>
      <dsp:spPr>
        <a:xfrm>
          <a:off x="0" y="3002613"/>
          <a:ext cx="8429684" cy="128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EBC3E5-75D8-42CA-98C1-7C698A42BCEE}">
      <dsp:nvSpPr>
        <dsp:cNvPr id="0" name=""/>
        <dsp:cNvSpPr/>
      </dsp:nvSpPr>
      <dsp:spPr>
        <a:xfrm>
          <a:off x="432046" y="2232254"/>
          <a:ext cx="7342575" cy="1528208"/>
        </a:xfrm>
        <a:prstGeom prst="roundRect">
          <a:avLst/>
        </a:prstGeom>
        <a:gradFill rotWithShape="1">
          <a:gsLst>
            <a:gs pos="0">
              <a:schemeClr val="dk1">
                <a:tint val="50000"/>
                <a:satMod val="300000"/>
              </a:schemeClr>
            </a:gs>
            <a:gs pos="35000">
              <a:schemeClr val="dk1">
                <a:tint val="37000"/>
                <a:satMod val="300000"/>
              </a:schemeClr>
            </a:gs>
            <a:gs pos="100000">
              <a:schemeClr val="dk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dk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223035" tIns="0" rIns="223035" bIns="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kern="1200" dirty="0" smtClean="0"/>
            <a:t>W </a:t>
          </a:r>
          <a:r>
            <a:rPr lang="pl-PL" sz="1800" kern="1200" dirty="0"/>
            <a:t>trakcie weryfikacji </a:t>
          </a:r>
          <a:r>
            <a:rPr lang="pl-PL" sz="1800" kern="1200" dirty="0" err="1"/>
            <a:t>WoP</a:t>
          </a:r>
          <a:r>
            <a:rPr lang="pl-PL" sz="1800" kern="1200" dirty="0"/>
            <a:t> mogą zostać przeprowadzone kontrole na miejscu w celu weryfikacji zgodności informacji zawartych we wniosku </a:t>
          </a:r>
          <a:r>
            <a:rPr lang="pl-PL" sz="1800" kern="1200" dirty="0" smtClean="0"/>
            <a:t>i </a:t>
          </a:r>
          <a:r>
            <a:rPr lang="pl-PL" sz="1800" kern="1200" dirty="0"/>
            <a:t>dołączonych do niego </a:t>
          </a:r>
          <a:r>
            <a:rPr lang="pl-PL" sz="1800" kern="1200" dirty="0" smtClean="0"/>
            <a:t>dokumentach </a:t>
          </a:r>
          <a:r>
            <a:rPr lang="pl-PL" sz="1800" kern="1200" dirty="0"/>
            <a:t>ze stanem faktycznym</a:t>
          </a:r>
        </a:p>
      </dsp:txBody>
      <dsp:txXfrm>
        <a:off x="432046" y="2232254"/>
        <a:ext cx="7342575" cy="1528208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B0B078F-45D8-4D81-BA4C-08CDFDDDF993}">
      <dsp:nvSpPr>
        <dsp:cNvPr id="0" name=""/>
        <dsp:cNvSpPr/>
      </dsp:nvSpPr>
      <dsp:spPr>
        <a:xfrm>
          <a:off x="0" y="0"/>
          <a:ext cx="7985041" cy="108631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/>
            <a:t>Wypłata środków finansowych przez Agencję </a:t>
          </a:r>
          <a:r>
            <a:rPr lang="pl-PL" sz="2000" b="1" kern="1200" dirty="0" smtClean="0"/>
            <a:t>następuje po </a:t>
          </a:r>
          <a:r>
            <a:rPr lang="pl-PL" sz="2000" b="1" kern="1200" dirty="0"/>
            <a:t>pozytywnym rozpatrzeniu </a:t>
          </a:r>
          <a:r>
            <a:rPr lang="pl-PL" sz="2000" b="1" kern="1200" dirty="0" err="1"/>
            <a:t>WoP</a:t>
          </a:r>
          <a:r>
            <a:rPr lang="pl-PL" sz="2000" b="1" kern="1200" dirty="0"/>
            <a:t> </a:t>
          </a:r>
          <a:r>
            <a:rPr lang="pl-PL" sz="2000" b="1" kern="1200" dirty="0" smtClean="0"/>
            <a:t>i </a:t>
          </a:r>
          <a:r>
            <a:rPr lang="pl-PL" sz="2000" b="1" kern="1200" dirty="0"/>
            <a:t>otrzymaniu zlecenia </a:t>
          </a:r>
          <a:r>
            <a:rPr lang="pl-PL" sz="2000" b="1" kern="1200" dirty="0" smtClean="0"/>
            <a:t>płatności w terminie:</a:t>
          </a:r>
          <a:endParaRPr lang="pl-PL" sz="2000" kern="1200" dirty="0"/>
        </a:p>
      </dsp:txBody>
      <dsp:txXfrm>
        <a:off x="0" y="0"/>
        <a:ext cx="7985041" cy="1086315"/>
      </dsp:txXfrm>
    </dsp:sp>
    <dsp:sp modelId="{4C87B251-6CE1-4129-850B-E5CFCD18A9F0}">
      <dsp:nvSpPr>
        <dsp:cNvPr id="0" name=""/>
        <dsp:cNvSpPr/>
      </dsp:nvSpPr>
      <dsp:spPr>
        <a:xfrm>
          <a:off x="1973154" y="1266428"/>
          <a:ext cx="1941736" cy="151171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/>
            <a:t>I </a:t>
          </a:r>
          <a:br>
            <a:rPr lang="pl-PL" sz="1800" b="1" kern="1200" dirty="0"/>
          </a:br>
          <a:r>
            <a:rPr lang="pl-PL" sz="1800" b="1" kern="1200" dirty="0"/>
            <a:t>TRANSZA POMOCY</a:t>
          </a:r>
        </a:p>
      </dsp:txBody>
      <dsp:txXfrm>
        <a:off x="1973154" y="1266428"/>
        <a:ext cx="1941736" cy="1511713"/>
      </dsp:txXfrm>
    </dsp:sp>
    <dsp:sp modelId="{261190B6-4608-410D-B9F7-7E613A042C42}">
      <dsp:nvSpPr>
        <dsp:cNvPr id="0" name=""/>
        <dsp:cNvSpPr/>
      </dsp:nvSpPr>
      <dsp:spPr>
        <a:xfrm>
          <a:off x="1968280" y="3009589"/>
          <a:ext cx="1941736" cy="15269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/>
            <a:t>30 dni od dnia złożenia </a:t>
          </a:r>
          <a:r>
            <a:rPr lang="pl-PL" sz="2400" kern="1200" dirty="0" err="1"/>
            <a:t>WoP</a:t>
          </a:r>
          <a:endParaRPr lang="pl-PL" sz="2400" kern="1200" dirty="0"/>
        </a:p>
      </dsp:txBody>
      <dsp:txXfrm>
        <a:off x="1968280" y="3009589"/>
        <a:ext cx="1941736" cy="1526914"/>
      </dsp:txXfrm>
    </dsp:sp>
    <dsp:sp modelId="{10314E30-4EBD-4CCF-B3C2-121084A19355}">
      <dsp:nvSpPr>
        <dsp:cNvPr id="0" name=""/>
        <dsp:cNvSpPr/>
      </dsp:nvSpPr>
      <dsp:spPr>
        <a:xfrm>
          <a:off x="4077996" y="1266428"/>
          <a:ext cx="1941736" cy="154430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/>
            <a:t>II </a:t>
          </a:r>
          <a:br>
            <a:rPr lang="pl-PL" sz="1800" b="1" kern="1200" dirty="0"/>
          </a:br>
          <a:r>
            <a:rPr lang="pl-PL" sz="1800" b="1" kern="1200" dirty="0"/>
            <a:t>TRANSZA  POMOCY</a:t>
          </a:r>
        </a:p>
      </dsp:txBody>
      <dsp:txXfrm>
        <a:off x="4077996" y="1266428"/>
        <a:ext cx="1941736" cy="1544303"/>
      </dsp:txXfrm>
    </dsp:sp>
    <dsp:sp modelId="{B3509949-398E-42DF-93A6-6479F31AF2AB}">
      <dsp:nvSpPr>
        <dsp:cNvPr id="0" name=""/>
        <dsp:cNvSpPr/>
      </dsp:nvSpPr>
      <dsp:spPr>
        <a:xfrm>
          <a:off x="4077996" y="2989073"/>
          <a:ext cx="1941736" cy="154565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400" kern="1200" dirty="0"/>
            <a:t>3 m-ce od dnia złożenia </a:t>
          </a:r>
          <a:r>
            <a:rPr lang="pl-PL" sz="2400" kern="1200" dirty="0" err="1"/>
            <a:t>WoP</a:t>
          </a:r>
          <a:endParaRPr lang="pl-PL" sz="2400" kern="1200" dirty="0"/>
        </a:p>
      </dsp:txBody>
      <dsp:txXfrm>
        <a:off x="4077996" y="2989073"/>
        <a:ext cx="1941736" cy="1545658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47DE394-5047-4787-BAEC-36DE2EA0845A}">
      <dsp:nvSpPr>
        <dsp:cNvPr id="0" name=""/>
        <dsp:cNvSpPr/>
      </dsp:nvSpPr>
      <dsp:spPr>
        <a:xfrm>
          <a:off x="6467440" y="1584914"/>
          <a:ext cx="91440" cy="3727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6223"/>
              </a:lnTo>
              <a:lnTo>
                <a:pt x="47811" y="266223"/>
              </a:lnTo>
              <a:lnTo>
                <a:pt x="47811" y="372720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9B0257-051D-4AE8-A058-8A4DEA319765}">
      <dsp:nvSpPr>
        <dsp:cNvPr id="0" name=""/>
        <dsp:cNvSpPr/>
      </dsp:nvSpPr>
      <dsp:spPr>
        <a:xfrm>
          <a:off x="4365028" y="775561"/>
          <a:ext cx="2148131" cy="3136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7160"/>
              </a:lnTo>
              <a:lnTo>
                <a:pt x="2148131" y="207160"/>
              </a:lnTo>
              <a:lnTo>
                <a:pt x="2148131" y="313656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50C28B-0819-494F-AE99-0EE046650960}">
      <dsp:nvSpPr>
        <dsp:cNvPr id="0" name=""/>
        <dsp:cNvSpPr/>
      </dsp:nvSpPr>
      <dsp:spPr>
        <a:xfrm>
          <a:off x="2193197" y="1622107"/>
          <a:ext cx="91440" cy="33433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4337"/>
              </a:lnTo>
            </a:path>
          </a:pathLst>
        </a:custGeom>
        <a:noFill/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F6273-A87F-4B6E-ABD9-2612A717A5A1}">
      <dsp:nvSpPr>
        <dsp:cNvPr id="0" name=""/>
        <dsp:cNvSpPr/>
      </dsp:nvSpPr>
      <dsp:spPr>
        <a:xfrm>
          <a:off x="2238917" y="775561"/>
          <a:ext cx="2126111" cy="334337"/>
        </a:xfrm>
        <a:custGeom>
          <a:avLst/>
          <a:gdLst/>
          <a:ahLst/>
          <a:cxnLst/>
          <a:rect l="0" t="0" r="0" b="0"/>
          <a:pathLst>
            <a:path>
              <a:moveTo>
                <a:pt x="2126111" y="0"/>
              </a:moveTo>
              <a:lnTo>
                <a:pt x="2126111" y="227841"/>
              </a:lnTo>
              <a:lnTo>
                <a:pt x="0" y="227841"/>
              </a:lnTo>
              <a:lnTo>
                <a:pt x="0" y="334337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77DE87-6BEA-452C-B962-69504C8F364C}">
      <dsp:nvSpPr>
        <dsp:cNvPr id="0" name=""/>
        <dsp:cNvSpPr/>
      </dsp:nvSpPr>
      <dsp:spPr>
        <a:xfrm>
          <a:off x="2665098" y="135465"/>
          <a:ext cx="3399860" cy="64009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EB299F-F85D-4932-9C3D-11C8F1D8DD9D}">
      <dsp:nvSpPr>
        <dsp:cNvPr id="0" name=""/>
        <dsp:cNvSpPr/>
      </dsp:nvSpPr>
      <dsp:spPr>
        <a:xfrm>
          <a:off x="2792829" y="256810"/>
          <a:ext cx="3399860" cy="64009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smtClean="0">
              <a:latin typeface="Times New Roman" pitchFamily="18" charset="0"/>
              <a:cs typeface="Times New Roman" pitchFamily="18" charset="0"/>
            </a:rPr>
            <a:t>§ 8 </a:t>
          </a:r>
          <a:br>
            <a:rPr lang="pl-PL" sz="1800" b="1" kern="1200" smtClean="0">
              <a:latin typeface="Times New Roman" pitchFamily="18" charset="0"/>
              <a:cs typeface="Times New Roman" pitchFamily="18" charset="0"/>
            </a:rPr>
          </a:br>
          <a:r>
            <a:rPr lang="pl-PL" sz="1800" b="1" kern="1200" smtClean="0">
              <a:latin typeface="Times New Roman" pitchFamily="18" charset="0"/>
              <a:cs typeface="Times New Roman" pitchFamily="18" charset="0"/>
            </a:rPr>
            <a:t>Warunki wypłaty pomocy</a:t>
          </a:r>
          <a:endParaRPr lang="pl-PL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792829" y="256810"/>
        <a:ext cx="3399860" cy="640095"/>
      </dsp:txXfrm>
    </dsp:sp>
    <dsp:sp modelId="{1C7C1AEC-A101-498D-A135-088ABDCBDB66}">
      <dsp:nvSpPr>
        <dsp:cNvPr id="0" name=""/>
        <dsp:cNvSpPr/>
      </dsp:nvSpPr>
      <dsp:spPr>
        <a:xfrm>
          <a:off x="1200613" y="1109898"/>
          <a:ext cx="2076608" cy="51220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5C7A36-64F4-4CE3-94CD-C792DF9FF8CE}">
      <dsp:nvSpPr>
        <dsp:cNvPr id="0" name=""/>
        <dsp:cNvSpPr/>
      </dsp:nvSpPr>
      <dsp:spPr>
        <a:xfrm>
          <a:off x="1328344" y="1231243"/>
          <a:ext cx="2076608" cy="512209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300" b="1" kern="1200" baseline="0" smtClean="0">
              <a:latin typeface="Times New Roman" pitchFamily="18" charset="0"/>
              <a:cs typeface="Times New Roman" pitchFamily="18" charset="0"/>
            </a:rPr>
            <a:t>Środki finansowe - </a:t>
          </a:r>
          <a:br>
            <a:rPr lang="pl-PL" sz="1300" b="1" kern="1200" baseline="0" smtClean="0">
              <a:latin typeface="Times New Roman" pitchFamily="18" charset="0"/>
              <a:cs typeface="Times New Roman" pitchFamily="18" charset="0"/>
            </a:rPr>
          </a:br>
          <a:r>
            <a:rPr lang="pl-PL" sz="1300" b="1" kern="1200" baseline="0" smtClean="0">
              <a:latin typeface="Times New Roman" pitchFamily="18" charset="0"/>
              <a:cs typeface="Times New Roman" pitchFamily="18" charset="0"/>
            </a:rPr>
            <a:t>I TRANSZA </a:t>
          </a:r>
          <a:r>
            <a:rPr lang="pl-PL" sz="1400" b="1" kern="1200" baseline="0" smtClean="0">
              <a:latin typeface="Times New Roman" pitchFamily="18" charset="0"/>
              <a:cs typeface="Times New Roman" pitchFamily="18" charset="0"/>
            </a:rPr>
            <a:t>80%</a:t>
          </a:r>
          <a:endParaRPr lang="pl-PL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28344" y="1231243"/>
        <a:ext cx="2076608" cy="512209"/>
      </dsp:txXfrm>
    </dsp:sp>
    <dsp:sp modelId="{E0AD615F-945F-4402-BE4D-1BEF62BD2218}">
      <dsp:nvSpPr>
        <dsp:cNvPr id="0" name=""/>
        <dsp:cNvSpPr/>
      </dsp:nvSpPr>
      <dsp:spPr>
        <a:xfrm>
          <a:off x="2091" y="1956445"/>
          <a:ext cx="4473652" cy="369140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9337D7-E749-406F-BF17-6BEBDFC7BF9F}">
      <dsp:nvSpPr>
        <dsp:cNvPr id="0" name=""/>
        <dsp:cNvSpPr/>
      </dsp:nvSpPr>
      <dsp:spPr>
        <a:xfrm>
          <a:off x="129822" y="2077790"/>
          <a:ext cx="4473652" cy="3691400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latin typeface="Times New Roman" pitchFamily="18" charset="0"/>
              <a:cs typeface="Times New Roman" pitchFamily="18" charset="0"/>
            </a:rPr>
            <a:t>1.</a:t>
          </a:r>
          <a:r>
            <a:rPr lang="pl-PL" sz="14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Podjęcie przez Beneficjenta  we własnym imieniu działalności gospodarczej,</a:t>
          </a: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2.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Dokonanie zgłoszenia działalności gospodarczej do rejestru CEIDG,</a:t>
          </a: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3.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Dokonanie zgłoszenia działalności gospodarczej do rejestru działalności regulowanej (zgodnie z art. </a:t>
          </a:r>
          <a:br>
            <a:rPr lang="pl-PL" sz="1500" kern="1200" dirty="0" smtClean="0">
              <a:latin typeface="Times New Roman" pitchFamily="18" charset="0"/>
              <a:cs typeface="Times New Roman" pitchFamily="18" charset="0"/>
            </a:rPr>
          </a:b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65 ustawy o swobodzie działalności gosp.),</a:t>
          </a: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4.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Zgłoszenie się do ubezpieczeń społecznych (emerytalne, rentowe, wypadkowe),</a:t>
          </a: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5.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Uzyskanie pozwoleń, zezwoleń i innych decyzji, które są wymagane przez odrębne przepisy do realizacji operacji,</a:t>
          </a: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6.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Zrealizowanie/realizacja zobowiązań określonych </a:t>
          </a:r>
          <a:br>
            <a:rPr lang="pl-PL" sz="1500" kern="1200" dirty="0" smtClean="0">
              <a:latin typeface="Times New Roman" pitchFamily="18" charset="0"/>
              <a:cs typeface="Times New Roman" pitchFamily="18" charset="0"/>
            </a:rPr>
          </a:b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w umowie,</a:t>
          </a:r>
        </a:p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7. 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Złożenie w terminie wniosku o płatność.</a:t>
          </a:r>
          <a:endParaRPr lang="pl-PL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9822" y="2077790"/>
        <a:ext cx="4473652" cy="3691400"/>
      </dsp:txXfrm>
    </dsp:sp>
    <dsp:sp modelId="{8B1786C1-5A84-46EC-9335-03505D000860}">
      <dsp:nvSpPr>
        <dsp:cNvPr id="0" name=""/>
        <dsp:cNvSpPr/>
      </dsp:nvSpPr>
      <dsp:spPr>
        <a:xfrm>
          <a:off x="5496876" y="1089218"/>
          <a:ext cx="2032568" cy="49569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9E2BCE-9390-4057-BF47-1BF384B6657A}">
      <dsp:nvSpPr>
        <dsp:cNvPr id="0" name=""/>
        <dsp:cNvSpPr/>
      </dsp:nvSpPr>
      <dsp:spPr>
        <a:xfrm>
          <a:off x="5624607" y="1210563"/>
          <a:ext cx="2032568" cy="495696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300" b="1" kern="1200" baseline="0" smtClean="0">
              <a:latin typeface="Times New Roman" pitchFamily="18" charset="0"/>
              <a:cs typeface="Times New Roman" pitchFamily="18" charset="0"/>
            </a:rPr>
            <a:t>Środki finansowe - </a:t>
          </a:r>
          <a:br>
            <a:rPr lang="pl-PL" sz="1300" b="1" kern="1200" baseline="0" smtClean="0">
              <a:latin typeface="Times New Roman" pitchFamily="18" charset="0"/>
              <a:cs typeface="Times New Roman" pitchFamily="18" charset="0"/>
            </a:rPr>
          </a:br>
          <a:r>
            <a:rPr lang="pl-PL" sz="1300" b="1" kern="1200" baseline="0" smtClean="0">
              <a:latin typeface="Times New Roman" pitchFamily="18" charset="0"/>
              <a:cs typeface="Times New Roman" pitchFamily="18" charset="0"/>
            </a:rPr>
            <a:t>II TRANSZA </a:t>
          </a:r>
          <a:r>
            <a:rPr lang="pl-PL" sz="1400" b="1" kern="1200" baseline="0" smtClean="0">
              <a:latin typeface="Times New Roman" pitchFamily="18" charset="0"/>
              <a:cs typeface="Times New Roman" pitchFamily="18" charset="0"/>
            </a:rPr>
            <a:t>20%</a:t>
          </a:r>
          <a:endParaRPr lang="pl-PL" sz="1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24607" y="1210563"/>
        <a:ext cx="2032568" cy="495696"/>
      </dsp:txXfrm>
    </dsp:sp>
    <dsp:sp modelId="{831F0661-7DF3-4870-BACE-5C7DC2D38594}">
      <dsp:nvSpPr>
        <dsp:cNvPr id="0" name=""/>
        <dsp:cNvSpPr/>
      </dsp:nvSpPr>
      <dsp:spPr>
        <a:xfrm>
          <a:off x="4733298" y="1957635"/>
          <a:ext cx="3563906" cy="261341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72A53A-C8E5-4F19-AA08-67230FE42F1F}">
      <dsp:nvSpPr>
        <dsp:cNvPr id="0" name=""/>
        <dsp:cNvSpPr/>
      </dsp:nvSpPr>
      <dsp:spPr>
        <a:xfrm>
          <a:off x="4861029" y="2078980"/>
          <a:ext cx="3563906" cy="2613415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1.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Zrealizowanie operacji zgodnie </a:t>
          </a:r>
          <a:br>
            <a:rPr lang="pl-PL" sz="1500" kern="1200" dirty="0" smtClean="0">
              <a:latin typeface="Times New Roman" pitchFamily="18" charset="0"/>
              <a:cs typeface="Times New Roman" pitchFamily="18" charset="0"/>
            </a:rPr>
          </a:b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z biznesplanem i utworzenie miejsca pracy,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2.   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Zrealizowanie lub realizacja zobowiązań określonych w umowie,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3.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Udokumentowanie zrealizowania operacji. </a:t>
          </a:r>
        </a:p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b="1" kern="1200" dirty="0" smtClean="0">
              <a:latin typeface="Times New Roman" pitchFamily="18" charset="0"/>
              <a:cs typeface="Times New Roman" pitchFamily="18" charset="0"/>
            </a:rPr>
            <a:t>4.</a:t>
          </a:r>
          <a:r>
            <a:rPr lang="pl-PL" sz="1500" kern="1200" dirty="0" smtClean="0">
              <a:latin typeface="Times New Roman" pitchFamily="18" charset="0"/>
              <a:cs typeface="Times New Roman" pitchFamily="18" charset="0"/>
            </a:rPr>
            <a:t> Złożenie wniosku o płatność drugiej transzy (nie później niż 2 lata od dnia zawarcia umowy, i nie później niż w dniu 31.12.2022 r. </a:t>
          </a:r>
          <a:endParaRPr lang="pl-PL" sz="1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61029" y="2078980"/>
        <a:ext cx="3563906" cy="2613415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1AA1BB4-6B65-47F7-BE9D-03CC2D400B4A}">
      <dsp:nvSpPr>
        <dsp:cNvPr id="0" name=""/>
        <dsp:cNvSpPr/>
      </dsp:nvSpPr>
      <dsp:spPr>
        <a:xfrm>
          <a:off x="2937" y="0"/>
          <a:ext cx="8226662" cy="89867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/>
            <a:t>ODMOWA WYPŁATY POMOCY/ZWROT DOTYCHCZAS WYPŁACONEJ POMOCY</a:t>
          </a:r>
        </a:p>
      </dsp:txBody>
      <dsp:txXfrm>
        <a:off x="2937" y="0"/>
        <a:ext cx="8226662" cy="898670"/>
      </dsp:txXfrm>
    </dsp:sp>
    <dsp:sp modelId="{2A09B63F-AD1E-4F3A-A1F7-0E342ED7D339}">
      <dsp:nvSpPr>
        <dsp:cNvPr id="0" name=""/>
        <dsp:cNvSpPr/>
      </dsp:nvSpPr>
      <dsp:spPr>
        <a:xfrm>
          <a:off x="1529752" y="1368163"/>
          <a:ext cx="2297750" cy="12304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445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50" kern="1200" dirty="0" smtClean="0"/>
            <a:t>Ustalenie poważnej </a:t>
          </a:r>
          <a:r>
            <a:rPr lang="pl-PL" sz="1450" kern="1200" dirty="0"/>
            <a:t>niezgodności  lub </a:t>
          </a:r>
          <a:r>
            <a:rPr lang="pl-PL" sz="1450" kern="1200" dirty="0" smtClean="0"/>
            <a:t> przedstawienie fałszywych dowodów </a:t>
          </a:r>
          <a:r>
            <a:rPr lang="pl-PL" sz="1450" kern="1200" dirty="0"/>
            <a:t>w celu otrzymania pomocy</a:t>
          </a:r>
        </a:p>
      </dsp:txBody>
      <dsp:txXfrm>
        <a:off x="1529752" y="1368163"/>
        <a:ext cx="2297750" cy="1230433"/>
      </dsp:txXfrm>
    </dsp:sp>
    <dsp:sp modelId="{900D5142-C5E8-44C3-8A62-E1AEA0D57377}">
      <dsp:nvSpPr>
        <dsp:cNvPr id="0" name=""/>
        <dsp:cNvSpPr/>
      </dsp:nvSpPr>
      <dsp:spPr>
        <a:xfrm>
          <a:off x="4728466" y="1368163"/>
          <a:ext cx="2264421" cy="107380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500" kern="1200" dirty="0"/>
            <a:t>uniemożliwienie przeprowadzenia </a:t>
          </a:r>
          <a:r>
            <a:rPr lang="pl-PL" sz="1500" kern="1200" dirty="0" smtClean="0"/>
            <a:t>kontroli w trakcie realizacji operacji oraz po złożeniu </a:t>
          </a:r>
          <a:r>
            <a:rPr lang="pl-PL" sz="1500" kern="1200" dirty="0" err="1" smtClean="0"/>
            <a:t>WoP</a:t>
          </a:r>
          <a:r>
            <a:rPr lang="pl-PL" sz="1500" kern="1200" dirty="0" smtClean="0"/>
            <a:t> </a:t>
          </a:r>
          <a:endParaRPr lang="pl-PL" sz="1500" kern="1200" dirty="0"/>
        </a:p>
      </dsp:txBody>
      <dsp:txXfrm>
        <a:off x="4728466" y="1368163"/>
        <a:ext cx="2264421" cy="10738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200BA1-95EF-4252-82FA-2714F59C09EB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BF3E3-7053-4600-8AF5-13DF33FD8BBC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054B05-6C93-4E2E-9587-ACE3FC360811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78B03F-DA40-4759-87FB-48B353A82E52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647400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8B03F-DA40-4759-87FB-48B353A82E52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52083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78B03F-DA40-4759-87FB-48B353A82E52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406557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A1E79-A228-46C0-ABCC-205FE91E705E}" type="datetimeFigureOut">
              <a:rPr lang="pl-PL" smtClean="0"/>
              <a:pPr/>
              <a:t>2017-05-08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2B90D2-EBEF-4D7E-A056-6E7F7D7E50AA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hyperlink" Target="http://www.mojregion.eu/" TargetMode="Externa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3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988840"/>
          </a:xfrm>
        </p:spPr>
        <p:txBody>
          <a:bodyPr>
            <a:normAutofit/>
          </a:bodyPr>
          <a:lstStyle/>
          <a:p>
            <a:r>
              <a:rPr lang="pl-PL" sz="900" dirty="0" smtClean="0"/>
              <a:t/>
            </a:r>
            <a:br>
              <a:rPr lang="pl-PL" sz="900" dirty="0" smtClean="0"/>
            </a:br>
            <a:r>
              <a:rPr lang="pl-PL" sz="900" dirty="0" smtClean="0"/>
              <a:t/>
            </a:r>
            <a:br>
              <a:rPr lang="pl-PL" sz="900" dirty="0" smtClean="0"/>
            </a:br>
            <a:r>
              <a:rPr lang="pl-PL" altLang="pl-PL" sz="900" dirty="0" smtClean="0">
                <a:solidFill>
                  <a:schemeClr val="tx2"/>
                </a:solidFill>
                <a:cs typeface="Times New Roman" pitchFamily="18" charset="0"/>
              </a:rPr>
              <a:t> </a:t>
            </a:r>
            <a:r>
              <a:rPr lang="pl-PL" altLang="pl-PL" sz="900" b="1" dirty="0" smtClean="0">
                <a:solidFill>
                  <a:schemeClr val="tx2"/>
                </a:solidFill>
                <a:cs typeface="Times New Roman" pitchFamily="18" charset="0"/>
              </a:rPr>
              <a:t>Europejski Fundusz Rolny na rzecz Rozwoju Obszarów Wiejskich: Europa inwestująca w obszary wiejskie”. Materiał opracowany przez Departament Rozwoju Obszarów Wiejskich - Urząd Marszałkowski Województwa Kujawsko-Pomorskiego. Instytucja Zarządzająca PROW 2014-2020 – Minister Rolnictwa i Rozwoju Wsi. Materiał współfinansowany ze środków Unii Europejskiej w ramach Pomocy Technicznej Programu Rozwoju Obszarów Wiejskich na lata 2014-2020.</a:t>
            </a:r>
            <a:endParaRPr lang="pl-PL" sz="900" b="1" dirty="0">
              <a:solidFill>
                <a:schemeClr val="tx2"/>
              </a:solidFill>
            </a:endParaRP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52627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UMOWA O PRZYZNANIU POMOCY </a:t>
            </a:r>
            <a:endParaRPr lang="pl-PL" sz="1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pl-PL" sz="1800" b="1" dirty="0" smtClean="0"/>
              <a:t>Działanie 19</a:t>
            </a:r>
            <a:r>
              <a:rPr lang="pl-PL" sz="1800" dirty="0" smtClean="0"/>
              <a:t> </a:t>
            </a:r>
            <a:r>
              <a:rPr lang="pl-PL" sz="1800" i="1" dirty="0" smtClean="0"/>
              <a:t>Wsparcie dla rozwoju lokalnego w ramach inicjatywy LEADER</a:t>
            </a:r>
            <a:endParaRPr lang="pl-PL" sz="1800" u="sng" dirty="0" smtClean="0"/>
          </a:p>
          <a:p>
            <a:pPr>
              <a:buNone/>
            </a:pPr>
            <a:r>
              <a:rPr lang="pl-PL" sz="1800" b="1" dirty="0" err="1" smtClean="0"/>
              <a:t>Poddziałanie</a:t>
            </a:r>
            <a:r>
              <a:rPr lang="pl-PL" sz="1800" b="1" dirty="0" smtClean="0"/>
              <a:t> 19.2 </a:t>
            </a:r>
            <a:r>
              <a:rPr lang="pl-PL" sz="1800" i="1" dirty="0" smtClean="0"/>
              <a:t>Wsparcie na wdrażanie operacji w ramach strategii rozwoju lokalnego kierowanego przez społeczność PROW na lata 2014 – 2020 </a:t>
            </a:r>
          </a:p>
          <a:p>
            <a:pPr algn="ctr">
              <a:lnSpc>
                <a:spcPct val="120000"/>
              </a:lnSpc>
              <a:buNone/>
            </a:pPr>
            <a:r>
              <a:rPr lang="pl-PL" sz="1800" b="1" dirty="0" smtClean="0">
                <a:solidFill>
                  <a:srgbClr val="FF0000"/>
                </a:solidFill>
              </a:rPr>
              <a:t>w zakresie podejmowania działalności gospodarczej</a:t>
            </a:r>
          </a:p>
          <a:p>
            <a:pPr algn="ctr">
              <a:buNone/>
            </a:pPr>
            <a:endParaRPr lang="pl-PL" sz="1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1800" b="1" dirty="0" smtClean="0"/>
          </a:p>
          <a:p>
            <a:pPr algn="ctr">
              <a:buNone/>
            </a:pPr>
            <a:r>
              <a:rPr lang="pl-PL" sz="1800" b="1" dirty="0" smtClean="0"/>
              <a:t>Toruń, 09.05.2017 r.</a:t>
            </a:r>
            <a:endParaRPr lang="pl-PL" sz="1800" dirty="0"/>
          </a:p>
        </p:txBody>
      </p:sp>
      <p:pic>
        <p:nvPicPr>
          <p:cNvPr id="8" name="Obraz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5117"/>
            <a:ext cx="1195387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88640"/>
            <a:ext cx="645602" cy="754063"/>
          </a:xfrm>
          <a:prstGeom prst="rect">
            <a:avLst/>
          </a:prstGeom>
        </p:spPr>
      </p:pic>
      <p:pic>
        <p:nvPicPr>
          <p:cNvPr id="10" name="Picture 1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762" b="5714"/>
          <a:stretch>
            <a:fillRect/>
          </a:stretch>
        </p:blipFill>
        <p:spPr bwMode="auto">
          <a:xfrm>
            <a:off x="7308305" y="150866"/>
            <a:ext cx="1296144" cy="764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az 5" descr="Leaderlogo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88640"/>
            <a:ext cx="792087" cy="700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5616" y="3429000"/>
            <a:ext cx="681397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pl-PL" sz="2400" b="1" dirty="0" smtClean="0"/>
              <a:t>§3 Postanowienia ogólne – cel operacji </a:t>
            </a:r>
            <a:endParaRPr lang="pl-PL" sz="24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602911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Font typeface="Wingdings" pitchFamily="2" charset="2"/>
              <a:buChar char="Ø"/>
            </a:pP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 Beneficjent 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zobowiązał się do realizacji operacji, której zakres rzeczowy </a:t>
            </a:r>
            <a:br>
              <a:rPr lang="pl-PL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i finansowy określono w biznesplanie (załącznik nr 1 do 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umowy) oraz </a:t>
            </a:r>
            <a:r>
              <a:rPr lang="pl-PL" sz="1800" u="sng" dirty="0" smtClean="0">
                <a:latin typeface="Times New Roman" pitchFamily="18" charset="0"/>
                <a:cs typeface="Times New Roman" pitchFamily="18" charset="0"/>
              </a:rPr>
              <a:t>udokumentowania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 jego realizacji;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 w wyniku realizacji operacji </a:t>
            </a:r>
            <a:r>
              <a:rPr lang="pl-PL" sz="1800" u="sng" dirty="0" smtClean="0">
                <a:latin typeface="Times New Roman" pitchFamily="18" charset="0"/>
                <a:cs typeface="Times New Roman" pitchFamily="18" charset="0"/>
              </a:rPr>
              <a:t>osiągnięty zostanie cel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 określony przez Beneficjenta poprzez </a:t>
            </a:r>
            <a:r>
              <a:rPr lang="pl-PL" sz="1800" u="sng" dirty="0" smtClean="0">
                <a:latin typeface="Times New Roman" pitchFamily="18" charset="0"/>
                <a:cs typeface="Times New Roman" pitchFamily="18" charset="0"/>
              </a:rPr>
              <a:t>wskaźniki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 jego realizacji:</a:t>
            </a:r>
          </a:p>
          <a:p>
            <a:pPr>
              <a:buNone/>
            </a:pPr>
            <a:endParaRPr lang="pl-PL" sz="11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l-PL" sz="11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l-PL" sz="11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l-PL" sz="11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l-PL" sz="11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l-PL" sz="1100" dirty="0" smtClean="0"/>
          </a:p>
          <a:p>
            <a:pPr algn="ctr">
              <a:buNone/>
            </a:pPr>
            <a:endParaRPr lang="pl-PL" sz="20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2200" dirty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2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22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endParaRPr lang="pl-PL" sz="2900" b="1" u="sng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graphicFrame>
        <p:nvGraphicFramePr>
          <p:cNvPr id="14" name="Tabela 13"/>
          <p:cNvGraphicFramePr>
            <a:graphicFrameLocks noGrp="1"/>
          </p:cNvGraphicFramePr>
          <p:nvPr/>
        </p:nvGraphicFramePr>
        <p:xfrm>
          <a:off x="683568" y="3356992"/>
          <a:ext cx="7632846" cy="2719802"/>
        </p:xfrm>
        <a:graphic>
          <a:graphicData uri="http://schemas.openxmlformats.org/drawingml/2006/table">
            <a:tbl>
              <a:tblPr/>
              <a:tblGrid>
                <a:gridCol w="465813"/>
                <a:gridCol w="1997520"/>
                <a:gridCol w="1450481"/>
                <a:gridCol w="1559060"/>
                <a:gridCol w="2159972"/>
              </a:tblGrid>
              <a:tr h="7568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Times New Roman"/>
                          <a:ea typeface="Times New Roman"/>
                          <a:cs typeface="Times New Roman"/>
                        </a:rPr>
                        <a:t>Lp.</a:t>
                      </a:r>
                      <a:endParaRPr lang="pl-PL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i="1" dirty="0">
                          <a:latin typeface="Times New Roman"/>
                          <a:ea typeface="Times New Roman"/>
                          <a:cs typeface="Times New Roman"/>
                        </a:rPr>
                        <a:t>Wskaźnik </a:t>
                      </a:r>
                      <a:endParaRPr lang="pl-PL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i="1" dirty="0">
                          <a:latin typeface="Times New Roman"/>
                          <a:ea typeface="Times New Roman"/>
                          <a:cs typeface="Times New Roman"/>
                        </a:rPr>
                        <a:t>Wartość docelowa</a:t>
                      </a:r>
                      <a:br>
                        <a:rPr lang="pl-PL" sz="1400" b="1" i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pl-PL" sz="1400" b="1" i="1" dirty="0">
                          <a:latin typeface="Times New Roman"/>
                          <a:ea typeface="Times New Roman"/>
                          <a:cs typeface="Times New Roman"/>
                        </a:rPr>
                        <a:t>wskaźnika</a:t>
                      </a:r>
                      <a:endParaRPr lang="pl-PL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i="1" dirty="0">
                          <a:latin typeface="Times New Roman"/>
                          <a:ea typeface="Times New Roman"/>
                          <a:cs typeface="Times New Roman"/>
                        </a:rPr>
                        <a:t>Jednostka miary wskaźnika</a:t>
                      </a:r>
                      <a:endParaRPr lang="pl-PL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i="1" dirty="0">
                          <a:latin typeface="Times New Roman"/>
                          <a:ea typeface="Times New Roman"/>
                          <a:cs typeface="Times New Roman"/>
                        </a:rPr>
                        <a:t>Sposób pomiaru wskaźnika</a:t>
                      </a:r>
                      <a:endParaRPr lang="pl-PL" sz="1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76607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  <a:t>Liczba utworzonych miejsc pracy</a:t>
                      </a:r>
                      <a:r>
                        <a:rPr lang="pl-PL" sz="1600" i="1" baseline="30000" dirty="0">
                          <a:latin typeface="Times New Roman"/>
                          <a:ea typeface="Times New Roman"/>
                          <a:cs typeface="Times New Roman"/>
                        </a:rPr>
                        <a:t>) 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  <a:t>2 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i="1" dirty="0" smtClean="0">
                          <a:latin typeface="Times New Roman"/>
                          <a:ea typeface="Times New Roman"/>
                          <a:cs typeface="Times New Roman"/>
                        </a:rPr>
                        <a:t>etaty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  <a:t>Umowy o pracę wraz</a:t>
                      </a:r>
                      <a:b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</a:br>
                      <a: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  <a:t> z zakresami czynności,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  <a:t>Zgłoszenie do ubezpieczeń ZUS ZUA, deklaracja rozliczeniowa ZUS DRA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i="1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pl-PL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>
          <a:xfrm flipV="1">
            <a:off x="0" y="228600"/>
            <a:ext cx="8243888" cy="320675"/>
          </a:xfrm>
        </p:spPr>
        <p:txBody>
          <a:bodyPr>
            <a:noAutofit/>
          </a:bodyPr>
          <a:lstStyle/>
          <a:p>
            <a:pPr algn="l"/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414911" y="188640"/>
            <a:ext cx="8333554" cy="574069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2800" b="1" dirty="0" smtClean="0"/>
              <a:t>§5 Zobowiązania Beneficjenta:</a:t>
            </a:r>
            <a:endParaRPr lang="pl-PL" sz="2800" strike="sngStrike" dirty="0" smtClean="0"/>
          </a:p>
          <a:p>
            <a:pPr marL="457200" indent="-457200" algn="just">
              <a:spcBef>
                <a:spcPts val="1200"/>
              </a:spcBef>
              <a:buFont typeface="+mj-lt"/>
              <a:buAutoNum type="arabicPeriod"/>
            </a:pPr>
            <a:endParaRPr lang="pl-PL" sz="2200" dirty="0" smtClean="0"/>
          </a:p>
          <a:p>
            <a:pPr marL="457200" indent="-457200">
              <a:buFont typeface="+mj-lt"/>
              <a:buAutoNum type="arabicPeriod"/>
            </a:pPr>
            <a:endParaRPr lang="pl-PL" sz="2000" dirty="0" smtClean="0"/>
          </a:p>
          <a:p>
            <a:pPr>
              <a:buNone/>
            </a:pPr>
            <a:endParaRPr lang="pl-PL" sz="2800" dirty="0"/>
          </a:p>
        </p:txBody>
      </p:sp>
      <p:graphicFrame>
        <p:nvGraphicFramePr>
          <p:cNvPr id="11" name="Symbol zastępczy zawartości 3"/>
          <p:cNvGraphicFramePr>
            <a:graphicFrameLocks/>
          </p:cNvGraphicFramePr>
          <p:nvPr/>
        </p:nvGraphicFramePr>
        <p:xfrm>
          <a:off x="-324544" y="1052736"/>
          <a:ext cx="9858476" cy="42862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4" name="Diagram 13"/>
          <p:cNvGraphicFramePr/>
          <p:nvPr/>
        </p:nvGraphicFramePr>
        <p:xfrm>
          <a:off x="179512" y="5661248"/>
          <a:ext cx="8858312" cy="10179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pl-PL" sz="3100" b="1" dirty="0" smtClean="0"/>
              <a:t/>
            </a:r>
            <a:br>
              <a:rPr lang="pl-PL" sz="3100" b="1" dirty="0" smtClean="0"/>
            </a:br>
            <a:r>
              <a:rPr lang="pl-PL" sz="3600" b="1" dirty="0" smtClean="0"/>
              <a:t>§ 5 Zobowiązania Beneficjenta c.d.</a:t>
            </a:r>
            <a:r>
              <a:rPr lang="pl-PL" sz="3600" dirty="0" smtClean="0"/>
              <a:t/>
            </a:r>
            <a:br>
              <a:rPr lang="pl-PL" sz="3600" dirty="0" smtClean="0"/>
            </a:br>
            <a:endParaRPr lang="pl-PL" sz="3600" dirty="0"/>
          </a:p>
        </p:txBody>
      </p:sp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428596" y="1142984"/>
          <a:ext cx="8329642" cy="3643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trzałka w prawo 5"/>
          <p:cNvSpPr/>
          <p:nvPr/>
        </p:nvSpPr>
        <p:spPr>
          <a:xfrm rot="5400000">
            <a:off x="4286248" y="4786322"/>
            <a:ext cx="642942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1" name="Grupa 10"/>
          <p:cNvGrpSpPr/>
          <p:nvPr/>
        </p:nvGrpSpPr>
        <p:grpSpPr>
          <a:xfrm>
            <a:off x="1142976" y="5357826"/>
            <a:ext cx="6929486" cy="1357298"/>
            <a:chOff x="483081" y="1697031"/>
            <a:chExt cx="4520237" cy="1329692"/>
          </a:xfrm>
        </p:grpSpPr>
        <p:sp>
          <p:nvSpPr>
            <p:cNvPr id="12" name="Elipsa 11"/>
            <p:cNvSpPr/>
            <p:nvPr/>
          </p:nvSpPr>
          <p:spPr>
            <a:xfrm>
              <a:off x="483081" y="1697031"/>
              <a:ext cx="4520237" cy="132969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Elipsa 4"/>
            <p:cNvSpPr/>
            <p:nvPr/>
          </p:nvSpPr>
          <p:spPr>
            <a:xfrm>
              <a:off x="1135486" y="1906986"/>
              <a:ext cx="3196289" cy="94023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>
                  <a:solidFill>
                    <a:srgbClr val="FF0000"/>
                  </a:solidFill>
                  <a:latin typeface="+mj-lt"/>
                  <a:cs typeface="Arial" pitchFamily="34" charset="0"/>
                </a:rPr>
                <a:t>Niespełnienie powyższych zobowiązań, skutkuje wypowiedzeniem umowy oraz następuje ZWROT 100 % wypłaconej kwoty pomocy</a:t>
              </a:r>
              <a:endParaRPr lang="pl-PL" sz="2000" b="1" kern="1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179512" y="168573"/>
          <a:ext cx="8715404" cy="6513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1504"/>
                <a:gridCol w="3786198"/>
                <a:gridCol w="2178851"/>
                <a:gridCol w="2178851"/>
              </a:tblGrid>
              <a:tr h="599910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latin typeface="Calibri"/>
                          <a:ea typeface="Calibri"/>
                          <a:cs typeface="Times New Roman"/>
                        </a:rPr>
                        <a:t>Lp.</a:t>
                      </a:r>
                      <a:endParaRPr lang="pl-P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 smtClean="0">
                          <a:latin typeface="Calibri"/>
                          <a:ea typeface="Calibri"/>
                          <a:cs typeface="Times New Roman"/>
                        </a:rPr>
                        <a:t>ZOBOWIĄZANIA </a:t>
                      </a:r>
                      <a:r>
                        <a:rPr lang="pl-PL" sz="1800" b="1" dirty="0">
                          <a:latin typeface="Calibri"/>
                          <a:ea typeface="Calibri"/>
                          <a:cs typeface="Times New Roman"/>
                        </a:rPr>
                        <a:t>BENEFICJENTA PRZEZ OKRES </a:t>
                      </a:r>
                      <a:r>
                        <a:rPr lang="pl-PL" sz="1800" b="1" dirty="0" smtClean="0">
                          <a:latin typeface="Calibri"/>
                          <a:ea typeface="Calibri"/>
                          <a:cs typeface="Times New Roman"/>
                        </a:rPr>
                        <a:t>5 </a:t>
                      </a:r>
                      <a:r>
                        <a:rPr lang="pl-PL" sz="1800" b="1" dirty="0">
                          <a:latin typeface="Calibri"/>
                          <a:ea typeface="Calibri"/>
                          <a:cs typeface="Times New Roman"/>
                        </a:rPr>
                        <a:t>LAT OD DNIA WYPŁATY </a:t>
                      </a:r>
                      <a:br>
                        <a:rPr lang="pl-PL" sz="1800" b="1" dirty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pl-PL" sz="1800" b="1" dirty="0">
                          <a:latin typeface="Calibri"/>
                          <a:ea typeface="Calibri"/>
                          <a:cs typeface="Times New Roman"/>
                        </a:rPr>
                        <a:t>II TRANSZY POMOCY</a:t>
                      </a:r>
                      <a:endParaRPr lang="pl-PL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50" b="1" dirty="0">
                          <a:latin typeface="Calibri"/>
                          <a:ea typeface="Calibri"/>
                          <a:cs typeface="Times New Roman"/>
                        </a:rPr>
                        <a:t>SKUTKI NIEWYWIĄZANIA SIĘ Z ZOBOWIĄZAŃ</a:t>
                      </a:r>
                      <a:endParaRPr lang="pl-PL" sz="16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58952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 smtClean="0">
                          <a:latin typeface="Calibri"/>
                          <a:ea typeface="Calibri"/>
                          <a:cs typeface="Times New Roman"/>
                        </a:rPr>
                        <a:t/>
                      </a:r>
                      <a:br>
                        <a:rPr lang="pl-PL" sz="1300" b="1" dirty="0" smtClean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pl-PL" sz="1400" b="1" dirty="0" smtClean="0">
                          <a:latin typeface="Calibri"/>
                          <a:ea typeface="Calibri"/>
                          <a:cs typeface="Times New Roman"/>
                        </a:rPr>
                        <a:t>WYPOWIEDZENIE </a:t>
                      </a:r>
                      <a:r>
                        <a:rPr lang="pl-PL" sz="1400" b="1" dirty="0">
                          <a:latin typeface="Calibri"/>
                          <a:ea typeface="Calibri"/>
                          <a:cs typeface="Times New Roman"/>
                        </a:rPr>
                        <a:t>UMOWY</a:t>
                      </a:r>
                      <a:endParaRPr lang="pl-P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 smtClean="0">
                          <a:latin typeface="Calibri"/>
                          <a:ea typeface="Calibri"/>
                          <a:cs typeface="Times New Roman"/>
                        </a:rPr>
                        <a:t/>
                      </a:r>
                      <a:br>
                        <a:rPr lang="pl-PL" sz="1300" b="1" dirty="0" smtClean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pl-PL" sz="1400" b="1" dirty="0" smtClean="0">
                          <a:latin typeface="Calibri"/>
                          <a:ea typeface="Calibri"/>
                          <a:cs typeface="Times New Roman"/>
                        </a:rPr>
                        <a:t>ZWROT </a:t>
                      </a:r>
                      <a:r>
                        <a:rPr lang="pl-PL" sz="1400" b="1" dirty="0">
                          <a:latin typeface="Calibri"/>
                          <a:ea typeface="Calibri"/>
                          <a:cs typeface="Times New Roman"/>
                        </a:rPr>
                        <a:t>POMOCY</a:t>
                      </a:r>
                      <a:endParaRPr lang="pl-PL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3414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Umożliwienie przedstawicielom </a:t>
                      </a: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>ZW</a:t>
                      </a:r>
                      <a:r>
                        <a:rPr lang="pl-PL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br>
                        <a:rPr lang="pl-PL" sz="1600" baseline="0" dirty="0" smtClean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>i </a:t>
                      </a: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Agencji dokonywania kontroli w miejscu realizacji operacji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5400" b="1" dirty="0" smtClean="0">
                          <a:latin typeface="+mn-lt"/>
                          <a:ea typeface="Calibri"/>
                          <a:cs typeface="Calibri"/>
                        </a:rPr>
                        <a:t>×</a:t>
                      </a:r>
                      <a:endParaRPr lang="pl-PL" sz="54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0315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300" b="1" dirty="0"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  <a:endParaRPr lang="pl-PL" sz="13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Umożliwienie przedstawicielom wszystkich upoważnionych podmiotów dokonywania audytów </a:t>
                      </a: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>i </a:t>
                      </a: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kontroli dokumentacji związanej </a:t>
                      </a: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/>
                      </a:r>
                      <a:b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>z </a:t>
                      </a: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realizacją </a:t>
                      </a: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>operacji oraz obecność osobista lub osoby upoważnionej</a:t>
                      </a:r>
                      <a:r>
                        <a:rPr lang="pl-PL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podczas ww. czynności </a:t>
                      </a:r>
                      <a:endParaRPr lang="pl-PL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5400" b="1" dirty="0" smtClean="0">
                          <a:latin typeface="Calibri"/>
                          <a:ea typeface="Calibri"/>
                          <a:cs typeface="Calibri"/>
                        </a:rPr>
                        <a:t>×</a:t>
                      </a:r>
                      <a:endParaRPr lang="pl-PL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423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latin typeface="Calibri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pl-PL" sz="11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pl-P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Dokumentowanie zrealizowania operacji oraz przechowywanie całości dokumentacji związanej </a:t>
                      </a: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>z </a:t>
                      </a: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przyznaną pomocą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5400" b="1" dirty="0" smtClean="0">
                          <a:latin typeface="+mn-lt"/>
                          <a:ea typeface="Calibri"/>
                          <a:cs typeface="Calibri"/>
                        </a:rPr>
                        <a:t>×</a:t>
                      </a:r>
                      <a:endParaRPr lang="pl-PL" sz="54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3167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100" b="1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  <a:r>
                        <a:rPr lang="pl-PL" sz="11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pl-PL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Udostępnianie uprawnionym podmiotom informacji niezbędnych do monitorowania </a:t>
                      </a:r>
                      <a:r>
                        <a:rPr lang="pl-PL" sz="16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br>
                        <a:rPr lang="pl-PL" sz="1600" baseline="0" dirty="0" smtClean="0">
                          <a:latin typeface="Calibri"/>
                          <a:ea typeface="Calibri"/>
                          <a:cs typeface="Times New Roman"/>
                        </a:rPr>
                      </a:br>
                      <a:r>
                        <a:rPr lang="pl-PL" sz="1600" dirty="0" smtClean="0">
                          <a:latin typeface="Calibri"/>
                          <a:ea typeface="Calibri"/>
                          <a:cs typeface="Times New Roman"/>
                        </a:rPr>
                        <a:t>i </a:t>
                      </a:r>
                      <a:r>
                        <a:rPr lang="pl-PL" sz="1600" dirty="0">
                          <a:latin typeface="Calibri"/>
                          <a:ea typeface="Calibri"/>
                          <a:cs typeface="Times New Roman"/>
                        </a:rPr>
                        <a:t>ewaluacji Programu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5400" b="1" dirty="0" smtClean="0">
                          <a:latin typeface="+mn-lt"/>
                          <a:ea typeface="Calibri"/>
                          <a:cs typeface="Calibri"/>
                        </a:rPr>
                        <a:t>×</a:t>
                      </a:r>
                      <a:endParaRPr lang="pl-PL" sz="5400" b="1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pl-PL" b="1" dirty="0" smtClean="0"/>
              <a:t/>
            </a:r>
            <a:br>
              <a:rPr lang="pl-PL" b="1" dirty="0" smtClean="0"/>
            </a:b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7" name="Elipsa 4"/>
          <p:cNvSpPr/>
          <p:nvPr/>
        </p:nvSpPr>
        <p:spPr>
          <a:xfrm>
            <a:off x="6572264" y="2285992"/>
            <a:ext cx="2214578" cy="324577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620" tIns="7620" rIns="7620" bIns="7620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pl-PL" sz="2000" b="1" kern="1200" dirty="0"/>
          </a:p>
        </p:txBody>
      </p:sp>
      <p:grpSp>
        <p:nvGrpSpPr>
          <p:cNvPr id="8" name="Grupa 7"/>
          <p:cNvGrpSpPr/>
          <p:nvPr/>
        </p:nvGrpSpPr>
        <p:grpSpPr>
          <a:xfrm>
            <a:off x="357158" y="5072075"/>
            <a:ext cx="3071834" cy="1785926"/>
            <a:chOff x="-1697225" y="3054099"/>
            <a:chExt cx="1983524" cy="1765963"/>
          </a:xfrm>
        </p:grpSpPr>
        <p:sp>
          <p:nvSpPr>
            <p:cNvPr id="9" name="Elipsa 8"/>
            <p:cNvSpPr/>
            <p:nvPr/>
          </p:nvSpPr>
          <p:spPr>
            <a:xfrm>
              <a:off x="-1697225" y="3178238"/>
              <a:ext cx="1983524" cy="1500543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Elipsa 4"/>
            <p:cNvSpPr/>
            <p:nvPr/>
          </p:nvSpPr>
          <p:spPr>
            <a:xfrm>
              <a:off x="-1561983" y="3054099"/>
              <a:ext cx="1713061" cy="176596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>
                  <a:solidFill>
                    <a:srgbClr val="FF0000"/>
                  </a:solidFill>
                  <a:latin typeface="+mj-lt"/>
                  <a:cs typeface="Arial" pitchFamily="34" charset="0"/>
                </a:rPr>
                <a:t>Niespełnienie - ZWROT  100 % wypłaconej kwoty pomocy</a:t>
              </a:r>
              <a:endParaRPr lang="pl-PL" sz="2000" kern="1200" dirty="0"/>
            </a:p>
          </p:txBody>
        </p:sp>
      </p:grpSp>
      <p:graphicFrame>
        <p:nvGraphicFramePr>
          <p:cNvPr id="12" name="Symbol zastępczy zawartości 11"/>
          <p:cNvGraphicFramePr>
            <a:graphicFrameLocks noGrp="1"/>
          </p:cNvGraphicFramePr>
          <p:nvPr>
            <p:ph idx="1"/>
          </p:nvPr>
        </p:nvGraphicFramePr>
        <p:xfrm>
          <a:off x="457200" y="142875"/>
          <a:ext cx="8229600" cy="5983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Strzałka w prawo 12"/>
          <p:cNvSpPr/>
          <p:nvPr/>
        </p:nvSpPr>
        <p:spPr>
          <a:xfrm rot="5237093">
            <a:off x="909524" y="4429420"/>
            <a:ext cx="893023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Strzałka w prawo 13"/>
          <p:cNvSpPr/>
          <p:nvPr/>
        </p:nvSpPr>
        <p:spPr>
          <a:xfrm rot="6283176">
            <a:off x="2382486" y="4501036"/>
            <a:ext cx="915373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Strzałka w prawo 17"/>
          <p:cNvSpPr/>
          <p:nvPr/>
        </p:nvSpPr>
        <p:spPr>
          <a:xfrm rot="4292760">
            <a:off x="5276904" y="4363984"/>
            <a:ext cx="774226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9" name="Grupa 18"/>
          <p:cNvGrpSpPr/>
          <p:nvPr/>
        </p:nvGrpSpPr>
        <p:grpSpPr>
          <a:xfrm>
            <a:off x="4788024" y="5085184"/>
            <a:ext cx="3024336" cy="1628800"/>
            <a:chOff x="1923691" y="1413018"/>
            <a:chExt cx="1639017" cy="1285392"/>
          </a:xfrm>
        </p:grpSpPr>
        <p:sp>
          <p:nvSpPr>
            <p:cNvPr id="20" name="Elipsa 19"/>
            <p:cNvSpPr/>
            <p:nvPr/>
          </p:nvSpPr>
          <p:spPr>
            <a:xfrm>
              <a:off x="1923691" y="1413018"/>
              <a:ext cx="1639017" cy="1285392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Elipsa 4"/>
            <p:cNvSpPr/>
            <p:nvPr/>
          </p:nvSpPr>
          <p:spPr>
            <a:xfrm>
              <a:off x="2118812" y="1536833"/>
              <a:ext cx="1287799" cy="99933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>
                  <a:solidFill>
                    <a:srgbClr val="FF0000"/>
                  </a:solidFill>
                  <a:latin typeface="+mj-lt"/>
                  <a:cs typeface="Arial" pitchFamily="34" charset="0"/>
                </a:rPr>
                <a:t>Niespełnienie - Pomniejszenie kwoty do wypłaty</a:t>
              </a:r>
              <a:endParaRPr lang="pl-PL" sz="2000" kern="1200" dirty="0"/>
            </a:p>
          </p:txBody>
        </p:sp>
      </p:grpSp>
      <p:sp>
        <p:nvSpPr>
          <p:cNvPr id="22" name="Strzałka w prawo 21"/>
          <p:cNvSpPr/>
          <p:nvPr/>
        </p:nvSpPr>
        <p:spPr>
          <a:xfrm rot="6398612">
            <a:off x="6734943" y="4352192"/>
            <a:ext cx="1117864" cy="7143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Symbol zastępczy zawartości 3"/>
          <p:cNvGraphicFramePr>
            <a:graphicFrameLocks noGrp="1"/>
          </p:cNvGraphicFramePr>
          <p:nvPr>
            <p:ph idx="1"/>
          </p:nvPr>
        </p:nvGraphicFramePr>
        <p:xfrm>
          <a:off x="285720" y="285728"/>
          <a:ext cx="8429684" cy="58404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upa 4"/>
          <p:cNvGrpSpPr/>
          <p:nvPr/>
        </p:nvGrpSpPr>
        <p:grpSpPr>
          <a:xfrm>
            <a:off x="6000760" y="5143512"/>
            <a:ext cx="2714644" cy="1571636"/>
            <a:chOff x="1830033" y="1413018"/>
            <a:chExt cx="1639017" cy="1428760"/>
          </a:xfrm>
        </p:grpSpPr>
        <p:sp>
          <p:nvSpPr>
            <p:cNvPr id="6" name="Elipsa 5"/>
            <p:cNvSpPr/>
            <p:nvPr/>
          </p:nvSpPr>
          <p:spPr>
            <a:xfrm>
              <a:off x="1830033" y="1413018"/>
              <a:ext cx="1639017" cy="142876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Elipsa 4"/>
            <p:cNvSpPr/>
            <p:nvPr/>
          </p:nvSpPr>
          <p:spPr>
            <a:xfrm>
              <a:off x="2017349" y="1607871"/>
              <a:ext cx="1245330" cy="95476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>
                  <a:solidFill>
                    <a:srgbClr val="FF0000"/>
                  </a:solidFill>
                  <a:latin typeface="+mj-lt"/>
                  <a:cs typeface="Arial" pitchFamily="34" charset="0"/>
                </a:rPr>
                <a:t>Niespełnienie - Pomniejszenie kwoty do wypłaty</a:t>
              </a:r>
              <a:endParaRPr lang="pl-PL" sz="2000" kern="1200" dirty="0"/>
            </a:p>
          </p:txBody>
        </p:sp>
      </p:grpSp>
      <p:sp>
        <p:nvSpPr>
          <p:cNvPr id="8" name="Strzałka w dół 7"/>
          <p:cNvSpPr/>
          <p:nvPr/>
        </p:nvSpPr>
        <p:spPr>
          <a:xfrm>
            <a:off x="7072330" y="4500570"/>
            <a:ext cx="571504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9" name="Grupa 8"/>
          <p:cNvGrpSpPr/>
          <p:nvPr/>
        </p:nvGrpSpPr>
        <p:grpSpPr>
          <a:xfrm>
            <a:off x="1214415" y="5214950"/>
            <a:ext cx="3714776" cy="1500174"/>
            <a:chOff x="1571585" y="1290598"/>
            <a:chExt cx="1949567" cy="1285392"/>
          </a:xfrm>
        </p:grpSpPr>
        <p:sp>
          <p:nvSpPr>
            <p:cNvPr id="10" name="Elipsa 9"/>
            <p:cNvSpPr/>
            <p:nvPr/>
          </p:nvSpPr>
          <p:spPr>
            <a:xfrm>
              <a:off x="1571585" y="1290598"/>
              <a:ext cx="1949567" cy="1285392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Elipsa 4"/>
            <p:cNvSpPr/>
            <p:nvPr/>
          </p:nvSpPr>
          <p:spPr>
            <a:xfrm>
              <a:off x="1871518" y="1474228"/>
              <a:ext cx="1378551" cy="90891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" tIns="7620" rIns="7620" bIns="7620" numCol="1" spcCol="1270" anchor="ctr" anchorCtr="0">
              <a:noAutofit/>
            </a:bodyPr>
            <a:lstStyle/>
            <a:p>
              <a:pPr lvl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000" b="1" kern="1200" dirty="0" smtClean="0">
                  <a:solidFill>
                    <a:srgbClr val="FF0000"/>
                  </a:solidFill>
                  <a:latin typeface="+mj-lt"/>
                  <a:cs typeface="Arial" pitchFamily="34" charset="0"/>
                </a:rPr>
                <a:t>Niespełnienie - skutkuje wypowiedzeniem umowy</a:t>
              </a:r>
              <a:endParaRPr lang="pl-PL" sz="2000" kern="1200" dirty="0"/>
            </a:p>
          </p:txBody>
        </p:sp>
      </p:grpSp>
      <p:sp>
        <p:nvSpPr>
          <p:cNvPr id="12" name="Strzałka w dół 11"/>
          <p:cNvSpPr/>
          <p:nvPr/>
        </p:nvSpPr>
        <p:spPr>
          <a:xfrm rot="1059171">
            <a:off x="4017281" y="4714311"/>
            <a:ext cx="571504" cy="6705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Strzałka w dół 12"/>
          <p:cNvSpPr/>
          <p:nvPr/>
        </p:nvSpPr>
        <p:spPr>
          <a:xfrm rot="20355137">
            <a:off x="1486043" y="4796169"/>
            <a:ext cx="571504" cy="63633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346050"/>
          </a:xfrm>
        </p:spPr>
        <p:txBody>
          <a:bodyPr>
            <a:noAutofit/>
          </a:bodyPr>
          <a:lstStyle/>
          <a:p>
            <a:r>
              <a:rPr lang="pl-PL" sz="2800" b="1" dirty="0" smtClean="0"/>
              <a:t>§ 6 Wniosek o płatność – termin złożenia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548680"/>
            <a:ext cx="8640960" cy="5328592"/>
          </a:xfrm>
        </p:spPr>
        <p:txBody>
          <a:bodyPr>
            <a:normAutofit/>
          </a:bodyPr>
          <a:lstStyle/>
          <a:p>
            <a:pPr marL="85725" indent="0" algn="just">
              <a:lnSpc>
                <a:spcPct val="110000"/>
              </a:lnSpc>
              <a:spcBef>
                <a:spcPts val="600"/>
              </a:spcBef>
              <a:buNone/>
            </a:pPr>
            <a:r>
              <a:rPr lang="pl-PL" sz="1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900" dirty="0" smtClean="0">
                <a:latin typeface="Times New Roman" pitchFamily="18" charset="0"/>
                <a:cs typeface="Times New Roman" pitchFamily="18" charset="0"/>
              </a:rPr>
              <a:t>Wniosek o płatność wraz z wymaganymi dokumentami niezbędnymi do wypłaty środków potwierdzającymi spełnienie warunków wypłaty pomocy należy złożyć </a:t>
            </a:r>
            <a:br>
              <a:rPr lang="pl-PL" sz="1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900" dirty="0" smtClean="0">
                <a:latin typeface="Times New Roman" pitchFamily="18" charset="0"/>
                <a:cs typeface="Times New Roman" pitchFamily="18" charset="0"/>
              </a:rPr>
              <a:t>w Urzędzie Marszałkowskim w terminie:</a:t>
            </a:r>
          </a:p>
          <a:p>
            <a:pPr marL="85725" indent="0" algn="just">
              <a:lnSpc>
                <a:spcPct val="110000"/>
              </a:lnSpc>
              <a:spcBef>
                <a:spcPts val="600"/>
              </a:spcBef>
              <a:buNone/>
            </a:pPr>
            <a:r>
              <a:rPr lang="pl-PL" sz="19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Aft>
                <a:spcPts val="600"/>
              </a:spcAft>
            </a:pPr>
            <a:endParaRPr lang="pl-PL" sz="1600" dirty="0"/>
          </a:p>
        </p:txBody>
      </p:sp>
      <p:graphicFrame>
        <p:nvGraphicFramePr>
          <p:cNvPr id="9" name="Diagram 8"/>
          <p:cNvGraphicFramePr/>
          <p:nvPr/>
        </p:nvGraphicFramePr>
        <p:xfrm>
          <a:off x="611560" y="1916832"/>
          <a:ext cx="7858180" cy="3964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rostokąt 4"/>
          <p:cNvSpPr/>
          <p:nvPr/>
        </p:nvSpPr>
        <p:spPr>
          <a:xfrm>
            <a:off x="0" y="5877272"/>
            <a:ext cx="8784976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lvl="1" indent="0" algn="just">
              <a:lnSpc>
                <a:spcPct val="110000"/>
              </a:lnSpc>
              <a:spcBef>
                <a:spcPts val="650"/>
              </a:spcBef>
              <a:buNone/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Formularz wniosku o płatność dostępny jest na stronie internetowej </a:t>
            </a:r>
            <a:r>
              <a:rPr lang="pl-PL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www.mojregion.eu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 zakładce </a:t>
            </a:r>
            <a:r>
              <a:rPr lang="pl-PL" i="1" dirty="0" smtClean="0">
                <a:latin typeface="Times New Roman" pitchFamily="18" charset="0"/>
                <a:cs typeface="Times New Roman" pitchFamily="18" charset="0"/>
              </a:rPr>
              <a:t>LGD/RLKS / Wnioski/ instrukcje / 19.2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(wersja 2z)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pl-PL" sz="2700" b="1" dirty="0" smtClean="0"/>
              <a:t>§ 7 Wniosek o płatność – etap rozpatrywania</a:t>
            </a:r>
            <a:endParaRPr lang="pl-PL" sz="2700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08719"/>
            <a:ext cx="8229600" cy="4968553"/>
          </a:xfrm>
        </p:spPr>
        <p:txBody>
          <a:bodyPr>
            <a:normAutofit/>
          </a:bodyPr>
          <a:lstStyle/>
          <a:p>
            <a:pPr marL="361950" indent="-361950" algn="just"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q"/>
            </a:pPr>
            <a:endParaRPr lang="pl-PL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361950" algn="just">
              <a:spcBef>
                <a:spcPts val="0"/>
              </a:spcBef>
              <a:spcAft>
                <a:spcPts val="600"/>
              </a:spcAft>
              <a:buNone/>
            </a:pPr>
            <a:endParaRPr lang="pl-PL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600"/>
              </a:spcAft>
              <a:buNone/>
            </a:pPr>
            <a:endParaRPr lang="pl-PL" sz="1500" dirty="0" smtClean="0"/>
          </a:p>
        </p:txBody>
      </p:sp>
      <p:graphicFrame>
        <p:nvGraphicFramePr>
          <p:cNvPr id="13" name="Symbol zastępczy zawartości 3"/>
          <p:cNvGraphicFramePr>
            <a:graphicFrameLocks/>
          </p:cNvGraphicFramePr>
          <p:nvPr/>
        </p:nvGraphicFramePr>
        <p:xfrm>
          <a:off x="395536" y="1052736"/>
          <a:ext cx="8429684" cy="4299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ytuł 1"/>
          <p:cNvSpPr txBox="1">
            <a:spLocks/>
          </p:cNvSpPr>
          <p:nvPr/>
        </p:nvSpPr>
        <p:spPr>
          <a:xfrm>
            <a:off x="395536" y="6021288"/>
            <a:ext cx="8229600" cy="490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l-PL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395536" y="5733256"/>
            <a:ext cx="8568952" cy="7017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u="sng" dirty="0" smtClean="0">
                <a:latin typeface="Times New Roman" pitchFamily="18" charset="0"/>
                <a:cs typeface="Times New Roman" pitchFamily="18" charset="0"/>
              </a:rPr>
              <a:t>Wezwanie Beneficjenta do wykonania określonych czynności w trakcie rozpatrywania </a:t>
            </a:r>
            <a:r>
              <a:rPr lang="pl-PL" u="sng" dirty="0" err="1" smtClean="0">
                <a:latin typeface="Times New Roman" pitchFamily="18" charset="0"/>
                <a:cs typeface="Times New Roman" pitchFamily="18" charset="0"/>
              </a:rPr>
              <a:t>WoP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wstrzymuje bieg terminu</a:t>
            </a:r>
            <a:r>
              <a:rPr lang="pl-PL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do czasu wykonania przez Beneficjenta tych czynności.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19256" cy="634082"/>
          </a:xfrm>
        </p:spPr>
        <p:txBody>
          <a:bodyPr>
            <a:normAutofit/>
          </a:bodyPr>
          <a:lstStyle/>
          <a:p>
            <a:r>
              <a:rPr lang="pl-PL" sz="2450" b="1" dirty="0" smtClean="0"/>
              <a:t>§ 7 Wniosek o płatność – etap rozpatrywania c.d</a:t>
            </a:r>
            <a:r>
              <a:rPr lang="pl-PL" sz="2400" b="1" dirty="0" smtClean="0"/>
              <a:t>.</a:t>
            </a: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785794"/>
            <a:ext cx="8247860" cy="5196353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l-PL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61950" indent="-361950" algn="just">
              <a:lnSpc>
                <a:spcPct val="11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pl-PL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pl-PL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q"/>
            </a:pPr>
            <a:endParaRPr lang="pl-PL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pl-PL" sz="1400" dirty="0" smtClean="0"/>
          </a:p>
        </p:txBody>
      </p:sp>
      <p:graphicFrame>
        <p:nvGraphicFramePr>
          <p:cNvPr id="10" name="Symbol zastępczy zawartości 3"/>
          <p:cNvGraphicFramePr>
            <a:graphicFrameLocks/>
          </p:cNvGraphicFramePr>
          <p:nvPr/>
        </p:nvGraphicFramePr>
        <p:xfrm>
          <a:off x="467544" y="1268760"/>
          <a:ext cx="799288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21" name="Łącznik prosty ze strzałką 20"/>
          <p:cNvCxnSpPr/>
          <p:nvPr/>
        </p:nvCxnSpPr>
        <p:spPr>
          <a:xfrm>
            <a:off x="5508104" y="2348880"/>
            <a:ext cx="0" cy="2160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Łącznik prosty ze strzałką 21"/>
          <p:cNvCxnSpPr/>
          <p:nvPr/>
        </p:nvCxnSpPr>
        <p:spPr>
          <a:xfrm>
            <a:off x="3419872" y="2348880"/>
            <a:ext cx="0" cy="2160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ze strzałką 24"/>
          <p:cNvCxnSpPr/>
          <p:nvPr/>
        </p:nvCxnSpPr>
        <p:spPr>
          <a:xfrm>
            <a:off x="3419872" y="4077072"/>
            <a:ext cx="0" cy="2160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ze strzałką 25"/>
          <p:cNvCxnSpPr/>
          <p:nvPr/>
        </p:nvCxnSpPr>
        <p:spPr>
          <a:xfrm>
            <a:off x="5508104" y="4077072"/>
            <a:ext cx="0" cy="216024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4294967295"/>
          </p:nvPr>
        </p:nvSpPr>
        <p:spPr>
          <a:xfrm>
            <a:off x="0" y="5877272"/>
            <a:ext cx="9144000" cy="785818"/>
          </a:xfrm>
        </p:spPr>
        <p:txBody>
          <a:bodyPr>
            <a:normAutofit lnSpcReduction="10000"/>
          </a:bodyPr>
          <a:lstStyle/>
          <a:p>
            <a:pPr lvl="0" algn="just">
              <a:buNone/>
            </a:pPr>
            <a:r>
              <a:rPr lang="pl-PL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Niespełnienie lub naruszenie któregokolwiek z powyższych warunków </a:t>
            </a:r>
            <a:r>
              <a:rPr lang="pl-PL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wypłaty </a:t>
            </a:r>
            <a:r>
              <a:rPr lang="pl-PL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pomocy, skutkuje odmową wypłaty całości pomocy, a w przypadku gdy część pomocy została wcześniej wypłacona następuje jej zwrot, a </a:t>
            </a:r>
            <a:r>
              <a:rPr lang="pl-PL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następnie wypowiedzenie umowy</a:t>
            </a:r>
          </a:p>
          <a:p>
            <a:pPr lvl="0"/>
            <a:endParaRPr lang="pl-PL" dirty="0" smtClean="0"/>
          </a:p>
          <a:p>
            <a:pPr lvl="0"/>
            <a:endParaRPr lang="pl-PL" dirty="0" smtClean="0"/>
          </a:p>
          <a:p>
            <a:pPr lvl="0"/>
            <a:endParaRPr lang="pl-PL" dirty="0" smtClean="0"/>
          </a:p>
        </p:txBody>
      </p:sp>
      <p:graphicFrame>
        <p:nvGraphicFramePr>
          <p:cNvPr id="8" name="Diagram 7"/>
          <p:cNvGraphicFramePr/>
          <p:nvPr/>
        </p:nvGraphicFramePr>
        <p:xfrm>
          <a:off x="395536" y="-99392"/>
          <a:ext cx="8424936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2893651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04056"/>
          </a:xfrm>
        </p:spPr>
        <p:txBody>
          <a:bodyPr>
            <a:normAutofit/>
          </a:bodyPr>
          <a:lstStyle/>
          <a:p>
            <a:r>
              <a:rPr lang="pl-PL" sz="2600" b="1" dirty="0">
                <a:solidFill>
                  <a:prstClr val="black"/>
                </a:solidFill>
              </a:rPr>
              <a:t>§ </a:t>
            </a:r>
            <a:r>
              <a:rPr lang="pl-PL" sz="2600" b="1" dirty="0" smtClean="0">
                <a:solidFill>
                  <a:prstClr val="black"/>
                </a:solidFill>
              </a:rPr>
              <a:t>8 </a:t>
            </a:r>
            <a:r>
              <a:rPr lang="pl-PL" sz="2600" b="1" dirty="0">
                <a:solidFill>
                  <a:prstClr val="black"/>
                </a:solidFill>
              </a:rPr>
              <a:t>Warunki wypłaty </a:t>
            </a:r>
            <a:r>
              <a:rPr lang="pl-PL" sz="2600" b="1" dirty="0" smtClean="0">
                <a:solidFill>
                  <a:prstClr val="black"/>
                </a:solidFill>
              </a:rPr>
              <a:t>pomocy </a:t>
            </a:r>
            <a:r>
              <a:rPr lang="pl-PL" sz="2600" b="1" dirty="0" smtClean="0">
                <a:solidFill>
                  <a:prstClr val="black"/>
                </a:solidFill>
              </a:rPr>
              <a:t>c.d.</a:t>
            </a:r>
            <a:endParaRPr lang="pl-PL" sz="2600" b="1" dirty="0"/>
          </a:p>
        </p:txBody>
      </p:sp>
      <p:sp>
        <p:nvSpPr>
          <p:cNvPr id="9" name="Prostokąt 8"/>
          <p:cNvSpPr/>
          <p:nvPr/>
        </p:nvSpPr>
        <p:spPr>
          <a:xfrm>
            <a:off x="214282" y="6000768"/>
            <a:ext cx="86439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1600" b="1" u="sng" dirty="0" smtClean="0">
                <a:latin typeface="+mj-lt"/>
                <a:cs typeface="Times New Roman" pitchFamily="18" charset="0"/>
              </a:rPr>
              <a:t>Płatność drugiej transzy</a:t>
            </a:r>
            <a:r>
              <a:rPr lang="pl-PL" sz="1600" b="1" dirty="0" smtClean="0">
                <a:latin typeface="+mj-lt"/>
                <a:cs typeface="Times New Roman" pitchFamily="18" charset="0"/>
              </a:rPr>
              <a:t> dokonywana jest pod warunkiem złożenia przez Beneficjenta w UM poprawnego i kompletnego </a:t>
            </a:r>
            <a:r>
              <a:rPr lang="pl-PL" sz="1600" b="1" u="sng" dirty="0" smtClean="0">
                <a:latin typeface="+mj-lt"/>
                <a:cs typeface="Times New Roman" pitchFamily="18" charset="0"/>
              </a:rPr>
              <a:t>sprawozdania z realizacji biznesplanu </a:t>
            </a:r>
            <a:r>
              <a:rPr lang="pl-PL" sz="1600" b="1" dirty="0" smtClean="0">
                <a:latin typeface="+mj-lt"/>
                <a:cs typeface="Times New Roman" pitchFamily="18" charset="0"/>
              </a:rPr>
              <a:t>wraz z wnioskiem o płatność drugiej transzy.</a:t>
            </a:r>
          </a:p>
        </p:txBody>
      </p:sp>
      <p:graphicFrame>
        <p:nvGraphicFramePr>
          <p:cNvPr id="6" name="Symbol zastępczy zawartości 5"/>
          <p:cNvGraphicFramePr>
            <a:graphicFrameLocks noGrp="1"/>
          </p:cNvGraphicFramePr>
          <p:nvPr>
            <p:ph idx="1"/>
          </p:nvPr>
        </p:nvGraphicFramePr>
        <p:xfrm>
          <a:off x="467544" y="620688"/>
          <a:ext cx="822960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trzałka w dół 6"/>
          <p:cNvSpPr/>
          <p:nvPr/>
        </p:nvSpPr>
        <p:spPr>
          <a:xfrm>
            <a:off x="6228184" y="1556792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Strzałka w dół 7"/>
          <p:cNvSpPr/>
          <p:nvPr/>
        </p:nvSpPr>
        <p:spPr>
          <a:xfrm>
            <a:off x="3059832" y="1556792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grpSp>
        <p:nvGrpSpPr>
          <p:cNvPr id="11" name="Grupa 10"/>
          <p:cNvGrpSpPr/>
          <p:nvPr/>
        </p:nvGrpSpPr>
        <p:grpSpPr>
          <a:xfrm>
            <a:off x="1763688" y="3789040"/>
            <a:ext cx="2880320" cy="2020427"/>
            <a:chOff x="2422182" y="2148106"/>
            <a:chExt cx="1592582" cy="1592582"/>
          </a:xfrm>
        </p:grpSpPr>
        <p:sp>
          <p:nvSpPr>
            <p:cNvPr id="13" name="Elipsa 12"/>
            <p:cNvSpPr/>
            <p:nvPr/>
          </p:nvSpPr>
          <p:spPr>
            <a:xfrm>
              <a:off x="2422182" y="2148106"/>
              <a:ext cx="1592582" cy="1592582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Elipsa 4"/>
            <p:cNvSpPr/>
            <p:nvPr/>
          </p:nvSpPr>
          <p:spPr>
            <a:xfrm>
              <a:off x="2661069" y="2375144"/>
              <a:ext cx="1126126" cy="112612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lvl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500" kern="1200" dirty="0">
                  <a:solidFill>
                    <a:sysClr val="windowText" lastClr="000000"/>
                  </a:solidFill>
                </a:rPr>
                <a:t>Dodatkowo</a:t>
              </a:r>
              <a:r>
                <a:rPr lang="pl-PL" sz="1500" kern="1200" baseline="0" dirty="0">
                  <a:solidFill>
                    <a:sysClr val="windowText" lastClr="000000"/>
                  </a:solidFill>
                </a:rPr>
                <a:t> Beneficjent </a:t>
              </a:r>
              <a:r>
                <a:rPr lang="pl-PL" sz="1500" kern="1200" baseline="0" dirty="0" smtClean="0">
                  <a:solidFill>
                    <a:sysClr val="windowText" lastClr="000000"/>
                  </a:solidFill>
                </a:rPr>
                <a:t>zostaje </a:t>
              </a:r>
              <a:r>
                <a:rPr lang="pl-PL" sz="1500" b="1" kern="1200" baseline="0" dirty="0">
                  <a:solidFill>
                    <a:srgbClr val="FF0000"/>
                  </a:solidFill>
                </a:rPr>
                <a:t>wykluczony z tego samego środka i rodzaju operacji </a:t>
              </a:r>
              <a:r>
                <a:rPr lang="pl-PL" sz="1500" kern="1200" baseline="0" dirty="0">
                  <a:solidFill>
                    <a:sysClr val="windowText" lastClr="000000"/>
                  </a:solidFill>
                </a:rPr>
                <a:t>w roku kalendarzowym, w którym stwierdzono </a:t>
              </a:r>
              <a:r>
                <a:rPr lang="pl-PL" sz="1500" kern="1200" baseline="0" dirty="0" smtClean="0">
                  <a:solidFill>
                    <a:sysClr val="windowText" lastClr="000000"/>
                  </a:solidFill>
                </a:rPr>
                <a:t>niezgodność</a:t>
              </a:r>
              <a:r>
                <a:rPr lang="pl-PL" sz="1500" kern="1200" baseline="0" dirty="0">
                  <a:solidFill>
                    <a:sysClr val="windowText" lastClr="000000"/>
                  </a:solidFill>
                </a:rPr>
                <a:t>, oraz w roku następnym</a:t>
              </a:r>
              <a:endParaRPr lang="pl-PL" sz="1500" kern="12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Strzałka w dół 14"/>
          <p:cNvSpPr/>
          <p:nvPr/>
        </p:nvSpPr>
        <p:spPr>
          <a:xfrm>
            <a:off x="3059832" y="3212976"/>
            <a:ext cx="2880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274396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/>
          </a:bodyPr>
          <a:lstStyle/>
          <a:p>
            <a:r>
              <a:rPr lang="pl-PL" sz="2400" b="1" dirty="0" smtClean="0">
                <a:cs typeface="Times New Roman" pitchFamily="18" charset="0"/>
              </a:rPr>
              <a:t>§ </a:t>
            </a:r>
            <a:r>
              <a:rPr lang="pl-PL" sz="2400" b="1" dirty="0" smtClean="0">
                <a:solidFill>
                  <a:prstClr val="black"/>
                </a:solidFill>
                <a:cs typeface="Times New Roman" pitchFamily="18" charset="0"/>
              </a:rPr>
              <a:t>10 Wypowiedzenie umowy </a:t>
            </a:r>
            <a:endParaRPr lang="pl-PL" sz="2400" dirty="0">
              <a:cs typeface="Times New Roman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77230"/>
          </a:xfrm>
        </p:spPr>
        <p:txBody>
          <a:bodyPr>
            <a:normAutofit fontScale="77500" lnSpcReduction="20000"/>
          </a:bodyPr>
          <a:lstStyle/>
          <a:p>
            <a:pPr marL="0" lvl="0" indent="0" algn="just">
              <a:spcBef>
                <a:spcPts val="0"/>
              </a:spcBef>
              <a:spcAft>
                <a:spcPts val="600"/>
              </a:spcAft>
              <a:buNone/>
            </a:pPr>
            <a:r>
              <a:rPr lang="pl-PL" sz="2300" u="sng" dirty="0" smtClean="0">
                <a:latin typeface="+mj-lt"/>
                <a:ea typeface="Times New Roman"/>
              </a:rPr>
              <a:t>Wypowiedzenie  umowy następuje m.in. w przypadku:</a:t>
            </a:r>
          </a:p>
          <a:p>
            <a:pPr marL="0" lvl="0" indent="361950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pl-PL" sz="2300" dirty="0" smtClean="0">
                <a:latin typeface="+mj-lt"/>
                <a:ea typeface="Times New Roman"/>
              </a:rPr>
              <a:t>Odstąpienia przez Beneficjenta:</a:t>
            </a:r>
          </a:p>
          <a:p>
            <a:pPr marL="361950" lvl="0" indent="180975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§"/>
            </a:pPr>
            <a:r>
              <a:rPr lang="pl-PL" sz="2300" dirty="0" smtClean="0">
                <a:latin typeface="+mj-lt"/>
                <a:ea typeface="Times New Roman"/>
              </a:rPr>
              <a:t> od realizacji operacji lub,</a:t>
            </a:r>
          </a:p>
          <a:p>
            <a:pPr marL="361950" lvl="0" indent="180975" algn="just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§"/>
            </a:pPr>
            <a:r>
              <a:rPr lang="pl-PL" sz="2300" dirty="0" smtClean="0">
                <a:latin typeface="+mj-lt"/>
                <a:ea typeface="Times New Roman"/>
              </a:rPr>
              <a:t> od realizacji zobowiązań wynikających z umowy po wypłacie pomocy</a:t>
            </a:r>
            <a:endParaRPr lang="pl-PL" sz="2300" dirty="0" smtClean="0">
              <a:latin typeface="+mj-lt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l-PL" sz="2300" dirty="0" smtClean="0">
                <a:latin typeface="+mj-lt"/>
                <a:cs typeface="Times New Roman" pitchFamily="18" charset="0"/>
              </a:rPr>
              <a:t>Wykluczenia Beneficjenta z otrzymanej pomocy</a:t>
            </a:r>
            <a:r>
              <a:rPr lang="pl-PL" sz="2300" dirty="0" smtClean="0">
                <a:latin typeface="+mj-lt"/>
                <a:ea typeface="Times New Roman"/>
              </a:rPr>
              <a:t> w ramach takiego samego środka lub rodzaju operacji w roku kalendarzowym, w którym nastąpiła niezgodność </a:t>
            </a:r>
            <a:br>
              <a:rPr lang="pl-PL" sz="2300" dirty="0" smtClean="0">
                <a:latin typeface="+mj-lt"/>
                <a:ea typeface="Times New Roman"/>
              </a:rPr>
            </a:br>
            <a:r>
              <a:rPr lang="pl-PL" sz="2300" dirty="0" smtClean="0">
                <a:latin typeface="+mj-lt"/>
                <a:ea typeface="Times New Roman"/>
              </a:rPr>
              <a:t>i następnym;</a:t>
            </a:r>
            <a:endParaRPr lang="pl-PL" sz="2300" dirty="0" smtClean="0">
              <a:latin typeface="+mj-lt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l-PL" sz="2300" dirty="0" smtClean="0">
                <a:latin typeface="+mj-lt"/>
                <a:cs typeface="Times New Roman" pitchFamily="18" charset="0"/>
              </a:rPr>
              <a:t>Orzeczenia wobec Beneficjenta zakazu dostępu do środków publicznych, na podstawie prawomocnego orzeczenia sądu po zawarciu umowy o przyznaniu pomocy;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r>
              <a:rPr lang="pl-PL" sz="2300" dirty="0" smtClean="0">
                <a:latin typeface="+mj-lt"/>
                <a:cs typeface="Times New Roman" pitchFamily="18" charset="0"/>
              </a:rPr>
              <a:t>Złożenia podrobionych, przerobionych, nierzetelnych lub stwierdzających nieprawdę dokumentów lub oświadczeń, mających wpływ na przyznanie lub wypłatę pomocy, przy czym zwrotowi podlega całość wypłaconej kwoty pomocy;</a:t>
            </a:r>
          </a:p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pl-PL" sz="2300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    </a:t>
            </a:r>
          </a:p>
          <a:p>
            <a:pPr lvl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pl-PL" sz="2300" b="1" dirty="0" smtClean="0">
                <a:solidFill>
                  <a:srgbClr val="FF0000"/>
                </a:solidFill>
                <a:latin typeface="+mj-lt"/>
                <a:cs typeface="Times New Roman" pitchFamily="18" charset="0"/>
              </a:rPr>
              <a:t>Beneficjent może zrezygnować z realizacji operacji na podstawie pisemnego wniosku o rozwiązanie umowy.</a:t>
            </a: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pl-PL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pl-PL" sz="1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</a:pPr>
            <a:endParaRPr lang="pl-PL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4099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04056"/>
          </a:xfrm>
        </p:spPr>
        <p:txBody>
          <a:bodyPr>
            <a:noAutofit/>
          </a:bodyPr>
          <a:lstStyle/>
          <a:p>
            <a:r>
              <a:rPr lang="pl-PL" sz="2800" b="1" dirty="0" smtClean="0">
                <a:cs typeface="Times New Roman" pitchFamily="18" charset="0"/>
              </a:rPr>
              <a:t>§ </a:t>
            </a:r>
            <a:r>
              <a:rPr lang="pl-PL" sz="2800" b="1" dirty="0" smtClean="0">
                <a:solidFill>
                  <a:prstClr val="black"/>
                </a:solidFill>
                <a:cs typeface="Times New Roman" pitchFamily="18" charset="0"/>
              </a:rPr>
              <a:t>11 Zwrot wypłaconej pomocy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SzPts val="1200"/>
              <a:buNone/>
            </a:pPr>
            <a:endParaRPr lang="pl-PL" sz="2000" dirty="0" smtClean="0">
              <a:latin typeface="+mj-lt"/>
              <a:ea typeface="Times New Roman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SzPts val="1200"/>
              <a:buNone/>
            </a:pPr>
            <a:r>
              <a:rPr lang="pl-PL" sz="2000" dirty="0" smtClean="0">
                <a:latin typeface="+mj-lt"/>
                <a:ea typeface="Times New Roman"/>
                <a:cs typeface="Times New Roman" pitchFamily="18" charset="0"/>
              </a:rPr>
              <a:t>Zarząd Województwa żąda od Beneficjenta </a:t>
            </a:r>
            <a:r>
              <a:rPr lang="pl-PL" sz="2000" dirty="0" smtClean="0">
                <a:solidFill>
                  <a:srgbClr val="FF0000"/>
                </a:solidFill>
                <a:latin typeface="+mj-lt"/>
                <a:ea typeface="Times New Roman"/>
                <a:cs typeface="Times New Roman" pitchFamily="18" charset="0"/>
              </a:rPr>
              <a:t>zwrotu nienależnie lub nadmiernie pobranej kwoty pomocy </a:t>
            </a:r>
            <a:r>
              <a:rPr lang="pl-PL" sz="2000" dirty="0" smtClean="0">
                <a:latin typeface="+mj-lt"/>
                <a:ea typeface="Times New Roman"/>
                <a:cs typeface="Times New Roman" pitchFamily="18" charset="0"/>
              </a:rPr>
              <a:t>w przypadku ustalenia </a:t>
            </a:r>
            <a:r>
              <a:rPr lang="pl-PL" sz="2000" dirty="0" smtClean="0">
                <a:solidFill>
                  <a:srgbClr val="FF0000"/>
                </a:solidFill>
                <a:latin typeface="+mj-lt"/>
                <a:ea typeface="Times New Roman"/>
                <a:cs typeface="Times New Roman" pitchFamily="18" charset="0"/>
              </a:rPr>
              <a:t>niezgodności realizacji operacji </a:t>
            </a:r>
            <a:r>
              <a:rPr lang="pl-PL" sz="2000" dirty="0" smtClean="0">
                <a:latin typeface="+mj-lt"/>
                <a:ea typeface="Times New Roman"/>
                <a:cs typeface="Times New Roman" pitchFamily="18" charset="0"/>
              </a:rPr>
              <a:t>z przepisami ustawy, rozporządzenia oraz umową </a:t>
            </a:r>
            <a:br>
              <a:rPr lang="pl-PL" sz="2000" dirty="0" smtClean="0">
                <a:latin typeface="+mj-lt"/>
                <a:ea typeface="Times New Roman"/>
                <a:cs typeface="Times New Roman" pitchFamily="18" charset="0"/>
              </a:rPr>
            </a:br>
            <a:r>
              <a:rPr lang="pl-PL" sz="2000" dirty="0" smtClean="0">
                <a:latin typeface="+mj-lt"/>
                <a:ea typeface="Times New Roman"/>
                <a:cs typeface="Times New Roman" pitchFamily="18" charset="0"/>
              </a:rPr>
              <a:t>o przyznaniu pomocy lub przepisami odrębnymi. </a:t>
            </a:r>
          </a:p>
          <a:p>
            <a:pPr marL="0" indent="0" algn="just">
              <a:spcAft>
                <a:spcPts val="1000"/>
              </a:spcAft>
              <a:buNone/>
            </a:pPr>
            <a:endParaRPr lang="pl-PL" sz="2000" b="1" dirty="0" smtClean="0">
              <a:latin typeface="+mj-lt"/>
              <a:cs typeface="Times New Roman" pitchFamily="18" charset="0"/>
            </a:endParaRPr>
          </a:p>
          <a:p>
            <a:pPr marL="0" indent="0" algn="just">
              <a:spcAft>
                <a:spcPts val="1000"/>
              </a:spcAft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Beneficjent zwraca nienależnie lub nadmiernie pobraną kwotę pomocy powiększoną o odsetki:</a:t>
            </a:r>
          </a:p>
          <a:p>
            <a:pPr marL="0" indent="0" algn="just">
              <a:spcAft>
                <a:spcPts val="1000"/>
              </a:spcAft>
              <a:buFont typeface="Wingdings" pitchFamily="2" charset="2"/>
              <a:buChar char="q"/>
              <a:tabLst>
                <a:tab pos="0" algn="l"/>
              </a:tabLst>
            </a:pPr>
            <a:r>
              <a:rPr lang="pl-PL" sz="2000" dirty="0" smtClean="0">
                <a:latin typeface="+mj-lt"/>
                <a:cs typeface="Times New Roman" pitchFamily="18" charset="0"/>
              </a:rPr>
              <a:t>  Odsetki naliczane są w wysokości jak dla zaległości podatkowych, za okres między terminem zwrotu środków przez Beneficjenta wyznaczonym w piśmie powiadamiającym o konieczności zwrotu, a datą zwrotu całości zadłużenia lub odliczenia;</a:t>
            </a:r>
          </a:p>
          <a:p>
            <a:pPr marL="0" indent="0" algn="just">
              <a:spcAft>
                <a:spcPts val="800"/>
              </a:spcAft>
              <a:buFont typeface="Wingdings" pitchFamily="2" charset="2"/>
              <a:buChar char="q"/>
              <a:tabLst>
                <a:tab pos="0" algn="l"/>
              </a:tabLst>
            </a:pPr>
            <a:r>
              <a:rPr lang="pl-PL" sz="2000" dirty="0" smtClean="0">
                <a:latin typeface="+mj-lt"/>
                <a:cs typeface="Times New Roman" pitchFamily="18" charset="0"/>
              </a:rPr>
              <a:t>  Beneficjent zobowiązuje się zwrócić całość lub część otrzymanej pomocy </a:t>
            </a:r>
            <a:br>
              <a:rPr lang="pl-PL" sz="2000" dirty="0" smtClean="0">
                <a:latin typeface="+mj-lt"/>
                <a:cs typeface="Times New Roman" pitchFamily="18" charset="0"/>
              </a:rPr>
            </a:br>
            <a:r>
              <a:rPr lang="pl-PL" sz="2000" dirty="0" smtClean="0">
                <a:latin typeface="+mj-lt"/>
                <a:cs typeface="Times New Roman" pitchFamily="18" charset="0"/>
              </a:rPr>
              <a:t>w terminie 60 dni od dnia doręczenia pisma powiadamiającego o konieczności zwrotu środków, a po upływie tego terminu – </a:t>
            </a:r>
            <a:r>
              <a:rPr lang="pl-PL" sz="2000" u="sng" dirty="0" smtClean="0">
                <a:latin typeface="+mj-lt"/>
                <a:cs typeface="Times New Roman" pitchFamily="18" charset="0"/>
              </a:rPr>
              <a:t>do zwrotu całości lub części </a:t>
            </a:r>
            <a:r>
              <a:rPr lang="pl-PL" sz="2000" dirty="0" smtClean="0">
                <a:latin typeface="+mj-lt"/>
                <a:cs typeface="Times New Roman" pitchFamily="18" charset="0"/>
              </a:rPr>
              <a:t>otrzymanej pomocy wraz z </a:t>
            </a:r>
            <a:r>
              <a:rPr lang="pl-PL" sz="2000" u="sng" dirty="0" smtClean="0">
                <a:latin typeface="+mj-lt"/>
                <a:cs typeface="Times New Roman" pitchFamily="18" charset="0"/>
              </a:rPr>
              <a:t>odsetkami</a:t>
            </a:r>
            <a:r>
              <a:rPr lang="pl-PL" sz="2000" dirty="0" smtClean="0">
                <a:latin typeface="+mj-lt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buSzPts val="1200"/>
              <a:buNone/>
            </a:pPr>
            <a:endParaRPr lang="pl-PL" sz="1400" u="sng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779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872208"/>
          </a:xfrm>
        </p:spPr>
        <p:txBody>
          <a:bodyPr>
            <a:normAutofit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sz="5400" dirty="0" smtClean="0">
                <a:latin typeface="Times New Roman" pitchFamily="18" charset="0"/>
                <a:cs typeface="Times New Roman" pitchFamily="18" charset="0"/>
              </a:rPr>
              <a:t>Dziękuję za uwagę</a:t>
            </a:r>
            <a:endParaRPr lang="pl-PL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755576" y="2924944"/>
            <a:ext cx="7704856" cy="2160240"/>
          </a:xfrm>
        </p:spPr>
        <p:txBody>
          <a:bodyPr>
            <a:normAutofit fontScale="92500" lnSpcReduction="20000"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pl-PL" sz="2800" b="1" dirty="0" smtClean="0">
              <a:solidFill>
                <a:srgbClr val="000000"/>
              </a:solidFill>
              <a:cs typeface="Arial" charset="0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Departament </a:t>
            </a:r>
            <a:r>
              <a:rPr lang="pl-PL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Rozwoju Obszarów Wiejskich</a:t>
            </a: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pl-PL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Urząd Marszałkowski </a:t>
            </a:r>
            <a:r>
              <a:rPr lang="pl-PL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Województwa</a:t>
            </a:r>
            <a:br>
              <a:rPr lang="pl-PL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Kujawsko-Pomorskiego</a:t>
            </a:r>
          </a:p>
          <a:p>
            <a:endParaRPr lang="pl-PL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5373216"/>
            <a:ext cx="1080120" cy="752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373216"/>
            <a:ext cx="724515" cy="85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73216"/>
            <a:ext cx="1224136" cy="792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07504" y="5805264"/>
            <a:ext cx="88569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l-PL" altLang="pl-PL" sz="800" dirty="0" smtClean="0">
              <a:solidFill>
                <a:srgbClr val="365F91"/>
              </a:solidFill>
              <a:cs typeface="Times New Roman" pitchFamily="18" charset="0"/>
            </a:endParaRPr>
          </a:p>
          <a:p>
            <a:pPr lvl="0" algn="ctr"/>
            <a:endParaRPr lang="pl-PL" altLang="pl-PL" sz="800" dirty="0">
              <a:solidFill>
                <a:schemeClr val="bg1"/>
              </a:solidFill>
              <a:cs typeface="Times New Roman" pitchFamily="18" charset="0"/>
            </a:endParaRPr>
          </a:p>
          <a:p>
            <a:pPr lvl="0" algn="ctr"/>
            <a:endParaRPr lang="pl-PL" altLang="pl-PL" sz="800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 lvl="0" algn="ctr"/>
            <a:r>
              <a:rPr lang="pl-PL" altLang="pl-PL" sz="800" dirty="0" smtClean="0">
                <a:cs typeface="Times New Roman" pitchFamily="18" charset="0"/>
              </a:rPr>
              <a:t>Europejski </a:t>
            </a:r>
            <a:r>
              <a:rPr lang="pl-PL" altLang="pl-PL" sz="800" dirty="0">
                <a:cs typeface="Times New Roman" pitchFamily="18" charset="0"/>
              </a:rPr>
              <a:t>Fundusz Rolny na rzecz Rozwoju Obszarów Wiejskich: Europa inwestująca w obszary wiejskie”. Materiał opracowany przez Departament Rozwoju Obszarów Wiejskich - Urząd Marszałkowski Województwa Kujawsko-Pomorskiego. Instytucja Zarządzająca PROW 2014-2020 – Minister Rolnictwa i Rozwoju Wsi. Materiał współfinansowany ze środków Unii Europejskiej</a:t>
            </a:r>
            <a:br>
              <a:rPr lang="pl-PL" altLang="pl-PL" sz="800" dirty="0">
                <a:cs typeface="Times New Roman" pitchFamily="18" charset="0"/>
              </a:rPr>
            </a:br>
            <a:r>
              <a:rPr lang="pl-PL" altLang="pl-PL" sz="800" dirty="0">
                <a:cs typeface="Times New Roman" pitchFamily="18" charset="0"/>
              </a:rPr>
              <a:t> w ramach Pomocy Technicznej Programu Rozwoju Obszarów Wiejskich na lata 2014-2020</a:t>
            </a:r>
            <a:endParaRPr lang="pl-PL" dirty="0"/>
          </a:p>
        </p:txBody>
      </p:sp>
      <p:pic>
        <p:nvPicPr>
          <p:cNvPr id="8" name="Obraz 5" descr="Leader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5373216"/>
            <a:ext cx="936104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68383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4644</TotalTime>
  <Words>793</Words>
  <Application>Microsoft Office PowerPoint</Application>
  <PresentationFormat>Pokaz na ekranie (4:3)</PresentationFormat>
  <Paragraphs>168</Paragraphs>
  <Slides>15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6" baseType="lpstr">
      <vt:lpstr>Motyw pakietu Office</vt:lpstr>
      <vt:lpstr>   Europejski Fundusz Rolny na rzecz Rozwoju Obszarów Wiejskich: Europa inwestująca w obszary wiejskie”. Materiał opracowany przez Departament Rozwoju Obszarów Wiejskich - Urząd Marszałkowski Województwa Kujawsko-Pomorskiego. Instytucja Zarządzająca PROW 2014-2020 – Minister Rolnictwa i Rozwoju Wsi. Materiał współfinansowany ze środków Unii Europejskiej w ramach Pomocy Technicznej Programu Rozwoju Obszarów Wiejskich na lata 2014-2020.</vt:lpstr>
      <vt:lpstr>§3 Postanowienia ogólne – cel operacji </vt:lpstr>
      <vt:lpstr>  </vt:lpstr>
      <vt:lpstr> § 5 Zobowiązania Beneficjenta c.d. </vt:lpstr>
      <vt:lpstr>Slajd 5</vt:lpstr>
      <vt:lpstr>  </vt:lpstr>
      <vt:lpstr>Slajd 7</vt:lpstr>
      <vt:lpstr>§ 6 Wniosek o płatność – termin złożenia</vt:lpstr>
      <vt:lpstr>§ 7 Wniosek o płatność – etap rozpatrywania</vt:lpstr>
      <vt:lpstr>§ 7 Wniosek o płatność – etap rozpatrywania c.d.</vt:lpstr>
      <vt:lpstr>Slajd 11</vt:lpstr>
      <vt:lpstr>§ 8 Warunki wypłaty pomocy c.d.</vt:lpstr>
      <vt:lpstr>§ 10 Wypowiedzenie umowy </vt:lpstr>
      <vt:lpstr>§ 11 Zwrot wypłaconej pomocy</vt:lpstr>
      <vt:lpstr> Dziękuję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Europejski Fundusz Rolny na rzecz Rozwoju Obszarów Wiejskich: Europa inwestująca w obszary wiejskie”. Materiał opracowany przez Departament Rozwoju Obszarów Wiejskich - Urząd Marszałkowski Województwa Kujawsko-Pomorskiego. Instytucja Zarządzająca PROW 2014-2020 – Minister Rolnictwa i Rozwoju Wsi. Materiał współfinansowany ze środków Unii Europejskiej w ramach Pomocy Technicznej Programu Rozwoju Obszarów Wiejskich na lata 2014-2020.</dc:title>
  <dc:creator>i.kujawska</dc:creator>
  <cp:lastModifiedBy> Asia Kaczor</cp:lastModifiedBy>
  <cp:revision>1131</cp:revision>
  <dcterms:created xsi:type="dcterms:W3CDTF">2016-10-12T07:29:48Z</dcterms:created>
  <dcterms:modified xsi:type="dcterms:W3CDTF">2017-05-08T08:30:25Z</dcterms:modified>
</cp:coreProperties>
</file>