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7" r:id="rId3"/>
    <p:sldId id="282" r:id="rId4"/>
    <p:sldId id="259" r:id="rId5"/>
    <p:sldId id="276" r:id="rId6"/>
    <p:sldId id="283" r:id="rId7"/>
    <p:sldId id="262" r:id="rId8"/>
    <p:sldId id="263" r:id="rId9"/>
    <p:sldId id="277" r:id="rId10"/>
    <p:sldId id="264" r:id="rId11"/>
    <p:sldId id="265" r:id="rId12"/>
    <p:sldId id="267" r:id="rId13"/>
    <p:sldId id="278" r:id="rId14"/>
    <p:sldId id="279" r:id="rId15"/>
    <p:sldId id="280" r:id="rId16"/>
    <p:sldId id="281" r:id="rId17"/>
    <p:sldId id="275" r:id="rId18"/>
  </p:sldIdLst>
  <p:sldSz cx="12192000" cy="6858000"/>
  <p:notesSz cx="6797675" cy="9926638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D5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6" d="100"/>
          <a:sy n="106" d="100"/>
        </p:scale>
        <p:origin x="67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32442B-95F8-403C-897F-354D2B347560}" type="doc">
      <dgm:prSet loTypeId="urn:microsoft.com/office/officeart/2005/8/layout/vProcess5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pl-PL"/>
        </a:p>
      </dgm:t>
    </dgm:pt>
    <dgm:pt modelId="{4FCB0066-0764-4D62-A07D-294702DE2814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algn="ctr" rtl="0"/>
          <a:r>
            <a:rPr lang="pl-PL" sz="1800" b="1" i="0" u="none" strike="noStrike" cap="none" spc="0" baseline="0" dirty="0" smtClean="0">
              <a:solidFill>
                <a:schemeClr val="tx1">
                  <a:lumMod val="95000"/>
                  <a:lumOff val="5000"/>
                </a:schemeClr>
              </a:solidFill>
              <a:uFillTx/>
              <a:latin typeface="Calibri"/>
            </a:rPr>
            <a:t>inny dokument z banku lub spółdzielczej kasy oszczędnościowo–kredytowej świadczącym o aktualnym numerze rachunku bankowego, pod warunkiem, że ta część będzie zawierać dane niezbędne do dokonywania przelewu środków finansowych</a:t>
          </a:r>
          <a:endParaRPr lang="pl-PL" sz="1800" b="1" i="0" u="none" strike="noStrike" cap="none" spc="0" baseline="0" dirty="0">
            <a:solidFill>
              <a:schemeClr val="tx1">
                <a:lumMod val="95000"/>
                <a:lumOff val="5000"/>
              </a:schemeClr>
            </a:solidFill>
            <a:uFillTx/>
            <a:latin typeface="Calibri"/>
          </a:endParaRPr>
        </a:p>
      </dgm:t>
    </dgm:pt>
    <dgm:pt modelId="{79D51535-EBC5-42CC-BF12-100C8E9371B1}" type="parTrans" cxnId="{C1A35F4F-5BCE-47EA-8205-49D7747CBD5C}">
      <dgm:prSet/>
      <dgm:spPr/>
      <dgm:t>
        <a:bodyPr/>
        <a:lstStyle/>
        <a:p>
          <a:endParaRPr lang="pl-PL"/>
        </a:p>
      </dgm:t>
    </dgm:pt>
    <dgm:pt modelId="{785F7280-51A7-4696-89E3-4DAA10CE0F3F}" type="sibTrans" cxnId="{C1A35F4F-5BCE-47EA-8205-49D7747CBD5C}">
      <dgm:prSet/>
      <dgm:spPr/>
      <dgm:t>
        <a:bodyPr/>
        <a:lstStyle/>
        <a:p>
          <a:endParaRPr lang="pl-PL"/>
        </a:p>
      </dgm:t>
    </dgm:pt>
    <dgm:pt modelId="{113FC0CA-07CA-4274-B11B-0F14C7D252A8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algn="ctr" rtl="0"/>
          <a:r>
            <a:rPr lang="pl-PL" sz="1800" b="1" i="0" u="none" strike="noStrike" cap="none" spc="0" baseline="0" dirty="0" smtClean="0">
              <a:solidFill>
                <a:schemeClr val="tx1">
                  <a:lumMod val="95000"/>
                  <a:lumOff val="5000"/>
                </a:schemeClr>
              </a:solidFill>
              <a:uFillTx/>
              <a:latin typeface="Calibri"/>
            </a:rPr>
            <a:t>kopia umowy z bankiem lub spółdzielczą kasą oszczędnościowo–kredytową lub jej część, pod warunkiem, że ta część będzie zawierać dane niezbędne  do dokonania przelewu środków finansowych</a:t>
          </a:r>
          <a:endParaRPr lang="pl-PL" sz="1800" b="1" i="0" u="none" strike="noStrike" cap="none" spc="0" baseline="0" dirty="0">
            <a:solidFill>
              <a:schemeClr val="tx1">
                <a:lumMod val="95000"/>
                <a:lumOff val="5000"/>
              </a:schemeClr>
            </a:solidFill>
            <a:uFillTx/>
            <a:latin typeface="Calibri"/>
          </a:endParaRPr>
        </a:p>
      </dgm:t>
    </dgm:pt>
    <dgm:pt modelId="{BC31FDE8-440A-48B1-8DB1-36A7FE4F045B}" type="parTrans" cxnId="{E56EE162-AC8C-47AE-B5C6-98CC41CF3AF6}">
      <dgm:prSet/>
      <dgm:spPr/>
      <dgm:t>
        <a:bodyPr/>
        <a:lstStyle/>
        <a:p>
          <a:endParaRPr lang="pl-PL"/>
        </a:p>
      </dgm:t>
    </dgm:pt>
    <dgm:pt modelId="{1964BA64-51BE-45C8-ADBC-C59FC4C32354}" type="sibTrans" cxnId="{E56EE162-AC8C-47AE-B5C6-98CC41CF3AF6}">
      <dgm:prSet/>
      <dgm:spPr>
        <a:solidFill>
          <a:schemeClr val="tx2">
            <a:lumMod val="75000"/>
            <a:alpha val="90000"/>
          </a:schemeClr>
        </a:solidFill>
      </dgm:spPr>
      <dgm:t>
        <a:bodyPr/>
        <a:lstStyle/>
        <a:p>
          <a:endParaRPr lang="pl-PL"/>
        </a:p>
      </dgm:t>
    </dgm:pt>
    <dgm:pt modelId="{B9B66507-1237-4F59-9A04-2BDF3A0DA654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algn="ctr" rtl="0"/>
          <a:r>
            <a:rPr lang="pl-PL" sz="1800" b="1" i="0" u="none" strike="noStrike" cap="none" spc="0" baseline="0" dirty="0" smtClean="0">
              <a:solidFill>
                <a:schemeClr val="tx1">
                  <a:lumMod val="95000"/>
                  <a:lumOff val="5000"/>
                </a:schemeClr>
              </a:solidFill>
              <a:uFillTx/>
              <a:latin typeface="Calibri"/>
            </a:rPr>
            <a:t>zaświadczenie z banku lub spółdzielczej kasy oszczędnościowo–kredytowej</a:t>
          </a:r>
          <a:endParaRPr lang="pl-PL" sz="1800" b="1" i="0" u="none" strike="noStrike" cap="none" spc="0" baseline="0" dirty="0">
            <a:solidFill>
              <a:schemeClr val="tx1">
                <a:lumMod val="95000"/>
                <a:lumOff val="5000"/>
              </a:schemeClr>
            </a:solidFill>
            <a:uFillTx/>
            <a:latin typeface="Calibri"/>
          </a:endParaRPr>
        </a:p>
      </dgm:t>
    </dgm:pt>
    <dgm:pt modelId="{786DFEEE-14D8-408B-BBA3-16386146CE2C}" type="parTrans" cxnId="{7E8A5F59-1C05-4933-B884-4C594CEF645D}">
      <dgm:prSet/>
      <dgm:spPr/>
      <dgm:t>
        <a:bodyPr/>
        <a:lstStyle/>
        <a:p>
          <a:endParaRPr lang="pl-PL"/>
        </a:p>
      </dgm:t>
    </dgm:pt>
    <dgm:pt modelId="{223E1A31-AAD0-4FDC-8309-958C75561D88}" type="sibTrans" cxnId="{7E8A5F59-1C05-4933-B884-4C594CEF645D}">
      <dgm:prSet/>
      <dgm:spPr>
        <a:solidFill>
          <a:schemeClr val="tx2">
            <a:lumMod val="75000"/>
            <a:alpha val="90000"/>
          </a:schemeClr>
        </a:solidFill>
      </dgm:spPr>
      <dgm:t>
        <a:bodyPr/>
        <a:lstStyle/>
        <a:p>
          <a:endParaRPr lang="pl-PL"/>
        </a:p>
      </dgm:t>
    </dgm:pt>
    <dgm:pt modelId="{C3244A62-D2E0-4554-B9E7-2E1CE68CC889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algn="ctr" rtl="0"/>
          <a:r>
            <a:rPr lang="pl-PL" sz="1800" b="1" i="0" u="none" strike="noStrike" cap="none" spc="0" baseline="0" dirty="0" smtClean="0">
              <a:solidFill>
                <a:schemeClr val="tx1">
                  <a:lumMod val="95000"/>
                  <a:lumOff val="5000"/>
                </a:schemeClr>
              </a:solidFill>
              <a:uFillTx/>
              <a:latin typeface="Calibri"/>
            </a:rPr>
            <a:t>oświadczenie Beneficjenta potwierdzające numer rachunku bankowego, w przypadku, jeśli w ww. umowie będzie wyszczególniony więcej niż jeden numer rachunku bankowego</a:t>
          </a:r>
          <a:endParaRPr lang="pl-PL" sz="18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E92EF077-F246-4446-9D8D-28C218DD1D7C}" type="parTrans" cxnId="{6FCA01B6-D0B7-40A7-B1B9-3E039579E9A7}">
      <dgm:prSet/>
      <dgm:spPr/>
      <dgm:t>
        <a:bodyPr/>
        <a:lstStyle/>
        <a:p>
          <a:endParaRPr lang="pl-PL"/>
        </a:p>
      </dgm:t>
    </dgm:pt>
    <dgm:pt modelId="{F2773FF1-7C19-478F-9C43-D7F89D897DC6}" type="sibTrans" cxnId="{6FCA01B6-D0B7-40A7-B1B9-3E039579E9A7}">
      <dgm:prSet/>
      <dgm:spPr>
        <a:solidFill>
          <a:schemeClr val="tx2">
            <a:lumMod val="75000"/>
            <a:alpha val="90000"/>
          </a:schemeClr>
        </a:solidFill>
      </dgm:spPr>
      <dgm:t>
        <a:bodyPr/>
        <a:lstStyle/>
        <a:p>
          <a:endParaRPr lang="pl-PL"/>
        </a:p>
      </dgm:t>
    </dgm:pt>
    <dgm:pt modelId="{4FC7B6E1-4C5B-4A81-9F42-2076C6BE3954}" type="pres">
      <dgm:prSet presAssocID="{B632442B-95F8-403C-897F-354D2B347560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8C078992-DD2F-499F-B48B-9AB2118074EB}" type="pres">
      <dgm:prSet presAssocID="{B632442B-95F8-403C-897F-354D2B347560}" presName="dummyMaxCanvas" presStyleCnt="0">
        <dgm:presLayoutVars/>
      </dgm:prSet>
      <dgm:spPr/>
      <dgm:t>
        <a:bodyPr/>
        <a:lstStyle/>
        <a:p>
          <a:endParaRPr lang="pl-PL"/>
        </a:p>
      </dgm:t>
    </dgm:pt>
    <dgm:pt modelId="{10B2C568-45ED-4B95-A8FF-72CD992896E8}" type="pres">
      <dgm:prSet presAssocID="{B632442B-95F8-403C-897F-354D2B347560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37752DD-EF37-4E98-8D0B-77FCB697357B}" type="pres">
      <dgm:prSet presAssocID="{B632442B-95F8-403C-897F-354D2B347560}" presName="FourNodes_2" presStyleLbl="node1" presStyleIdx="1" presStyleCnt="4" custScaleY="11520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8218CC9-41E7-46E6-8898-10DE8231A03C}" type="pres">
      <dgm:prSet presAssocID="{B632442B-95F8-403C-897F-354D2B347560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863B84F-32F6-4C0E-BA51-C47E91848A7F}" type="pres">
      <dgm:prSet presAssocID="{B632442B-95F8-403C-897F-354D2B347560}" presName="FourNodes_4" presStyleLbl="node1" presStyleIdx="3" presStyleCnt="4" custScaleY="11344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8F01598-0D7D-43D7-8FD5-0DC599AACC2F}" type="pres">
      <dgm:prSet presAssocID="{B632442B-95F8-403C-897F-354D2B347560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C9E82AA-5377-42B9-A5D3-7FA109971FB9}" type="pres">
      <dgm:prSet presAssocID="{B632442B-95F8-403C-897F-354D2B347560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D0CB91B-7BF3-469C-A7AC-5EA20BE86F0D}" type="pres">
      <dgm:prSet presAssocID="{B632442B-95F8-403C-897F-354D2B347560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39AEA1D-068B-408C-B25D-FE155D8D5794}" type="pres">
      <dgm:prSet presAssocID="{B632442B-95F8-403C-897F-354D2B347560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8D6E5E9-C26F-434F-A979-CF946C7F1E27}" type="pres">
      <dgm:prSet presAssocID="{B632442B-95F8-403C-897F-354D2B347560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F11EA57-FC67-4D49-BD21-F344DA829968}" type="pres">
      <dgm:prSet presAssocID="{B632442B-95F8-403C-897F-354D2B347560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D9AE0C6-C3E5-4FFF-A96F-A435735DE671}" type="pres">
      <dgm:prSet presAssocID="{B632442B-95F8-403C-897F-354D2B347560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7E8A5F59-1C05-4933-B884-4C594CEF645D}" srcId="{B632442B-95F8-403C-897F-354D2B347560}" destId="{B9B66507-1237-4F59-9A04-2BDF3A0DA654}" srcOrd="0" destOrd="0" parTransId="{786DFEEE-14D8-408B-BBA3-16386146CE2C}" sibTransId="{223E1A31-AAD0-4FDC-8309-958C75561D88}"/>
    <dgm:cxn modelId="{1336C64D-0CDF-456A-A768-6E8A69AC489F}" type="presOf" srcId="{1964BA64-51BE-45C8-ADBC-C59FC4C32354}" destId="{5C9E82AA-5377-42B9-A5D3-7FA109971FB9}" srcOrd="0" destOrd="0" presId="urn:microsoft.com/office/officeart/2005/8/layout/vProcess5"/>
    <dgm:cxn modelId="{7F599B4C-9F2F-46FB-83DB-1C75C51D7824}" type="presOf" srcId="{C3244A62-D2E0-4554-B9E7-2E1CE68CC889}" destId="{E8218CC9-41E7-46E6-8898-10DE8231A03C}" srcOrd="0" destOrd="0" presId="urn:microsoft.com/office/officeart/2005/8/layout/vProcess5"/>
    <dgm:cxn modelId="{45D976EA-5ED3-4381-8E63-21960CC6C694}" type="presOf" srcId="{B9B66507-1237-4F59-9A04-2BDF3A0DA654}" destId="{C39AEA1D-068B-408C-B25D-FE155D8D5794}" srcOrd="1" destOrd="0" presId="urn:microsoft.com/office/officeart/2005/8/layout/vProcess5"/>
    <dgm:cxn modelId="{BD8D16BC-8B15-44B0-A821-4080C93942A4}" type="presOf" srcId="{113FC0CA-07CA-4274-B11B-0F14C7D252A8}" destId="{78D6E5E9-C26F-434F-A979-CF946C7F1E27}" srcOrd="1" destOrd="0" presId="urn:microsoft.com/office/officeart/2005/8/layout/vProcess5"/>
    <dgm:cxn modelId="{6FCA01B6-D0B7-40A7-B1B9-3E039579E9A7}" srcId="{B632442B-95F8-403C-897F-354D2B347560}" destId="{C3244A62-D2E0-4554-B9E7-2E1CE68CC889}" srcOrd="2" destOrd="0" parTransId="{E92EF077-F246-4446-9D8D-28C218DD1D7C}" sibTransId="{F2773FF1-7C19-478F-9C43-D7F89D897DC6}"/>
    <dgm:cxn modelId="{9D4095C6-EAD7-44B3-8ADC-E9C7752B383A}" type="presOf" srcId="{F2773FF1-7C19-478F-9C43-D7F89D897DC6}" destId="{1D0CB91B-7BF3-469C-A7AC-5EA20BE86F0D}" srcOrd="0" destOrd="0" presId="urn:microsoft.com/office/officeart/2005/8/layout/vProcess5"/>
    <dgm:cxn modelId="{8F958A9A-D1FC-4064-97D8-98B8156B5ACF}" type="presOf" srcId="{4FCB0066-0764-4D62-A07D-294702DE2814}" destId="{7D9AE0C6-C3E5-4FFF-A96F-A435735DE671}" srcOrd="1" destOrd="0" presId="urn:microsoft.com/office/officeart/2005/8/layout/vProcess5"/>
    <dgm:cxn modelId="{E56EE162-AC8C-47AE-B5C6-98CC41CF3AF6}" srcId="{B632442B-95F8-403C-897F-354D2B347560}" destId="{113FC0CA-07CA-4274-B11B-0F14C7D252A8}" srcOrd="1" destOrd="0" parTransId="{BC31FDE8-440A-48B1-8DB1-36A7FE4F045B}" sibTransId="{1964BA64-51BE-45C8-ADBC-C59FC4C32354}"/>
    <dgm:cxn modelId="{5389692D-B91A-45C6-A316-EB5762842227}" type="presOf" srcId="{B9B66507-1237-4F59-9A04-2BDF3A0DA654}" destId="{10B2C568-45ED-4B95-A8FF-72CD992896E8}" srcOrd="0" destOrd="0" presId="urn:microsoft.com/office/officeart/2005/8/layout/vProcess5"/>
    <dgm:cxn modelId="{BF4C0A95-7ADD-45D8-8D0D-066DC53D5719}" type="presOf" srcId="{113FC0CA-07CA-4274-B11B-0F14C7D252A8}" destId="{137752DD-EF37-4E98-8D0B-77FCB697357B}" srcOrd="0" destOrd="0" presId="urn:microsoft.com/office/officeart/2005/8/layout/vProcess5"/>
    <dgm:cxn modelId="{3697D76E-E1A3-46B0-8C92-9531754C8972}" type="presOf" srcId="{4FCB0066-0764-4D62-A07D-294702DE2814}" destId="{4863B84F-32F6-4C0E-BA51-C47E91848A7F}" srcOrd="0" destOrd="0" presId="urn:microsoft.com/office/officeart/2005/8/layout/vProcess5"/>
    <dgm:cxn modelId="{21600704-8DA7-41C5-9D67-32F32CB3C0F3}" type="presOf" srcId="{B632442B-95F8-403C-897F-354D2B347560}" destId="{4FC7B6E1-4C5B-4A81-9F42-2076C6BE3954}" srcOrd="0" destOrd="0" presId="urn:microsoft.com/office/officeart/2005/8/layout/vProcess5"/>
    <dgm:cxn modelId="{C1A35F4F-5BCE-47EA-8205-49D7747CBD5C}" srcId="{B632442B-95F8-403C-897F-354D2B347560}" destId="{4FCB0066-0764-4D62-A07D-294702DE2814}" srcOrd="3" destOrd="0" parTransId="{79D51535-EBC5-42CC-BF12-100C8E9371B1}" sibTransId="{785F7280-51A7-4696-89E3-4DAA10CE0F3F}"/>
    <dgm:cxn modelId="{90C22811-8C99-467F-B3C1-7DAEF31493E1}" type="presOf" srcId="{C3244A62-D2E0-4554-B9E7-2E1CE68CC889}" destId="{1F11EA57-FC67-4D49-BD21-F344DA829968}" srcOrd="1" destOrd="0" presId="urn:microsoft.com/office/officeart/2005/8/layout/vProcess5"/>
    <dgm:cxn modelId="{80A7D8DF-9D47-4E50-8EDD-C22F0ED43884}" type="presOf" srcId="{223E1A31-AAD0-4FDC-8309-958C75561D88}" destId="{F8F01598-0D7D-43D7-8FD5-0DC599AACC2F}" srcOrd="0" destOrd="0" presId="urn:microsoft.com/office/officeart/2005/8/layout/vProcess5"/>
    <dgm:cxn modelId="{734D6E06-1BA8-4D95-BCB6-1CB5FA9D33AB}" type="presParOf" srcId="{4FC7B6E1-4C5B-4A81-9F42-2076C6BE3954}" destId="{8C078992-DD2F-499F-B48B-9AB2118074EB}" srcOrd="0" destOrd="0" presId="urn:microsoft.com/office/officeart/2005/8/layout/vProcess5"/>
    <dgm:cxn modelId="{857EEFFB-04E2-4479-A429-DD2451FC45A9}" type="presParOf" srcId="{4FC7B6E1-4C5B-4A81-9F42-2076C6BE3954}" destId="{10B2C568-45ED-4B95-A8FF-72CD992896E8}" srcOrd="1" destOrd="0" presId="urn:microsoft.com/office/officeart/2005/8/layout/vProcess5"/>
    <dgm:cxn modelId="{26B0F9EB-AD16-4F5A-9C4B-AB05CAEECB2A}" type="presParOf" srcId="{4FC7B6E1-4C5B-4A81-9F42-2076C6BE3954}" destId="{137752DD-EF37-4E98-8D0B-77FCB697357B}" srcOrd="2" destOrd="0" presId="urn:microsoft.com/office/officeart/2005/8/layout/vProcess5"/>
    <dgm:cxn modelId="{9D3016C0-0CD3-413B-ABAB-F57C1A2F90E6}" type="presParOf" srcId="{4FC7B6E1-4C5B-4A81-9F42-2076C6BE3954}" destId="{E8218CC9-41E7-46E6-8898-10DE8231A03C}" srcOrd="3" destOrd="0" presId="urn:microsoft.com/office/officeart/2005/8/layout/vProcess5"/>
    <dgm:cxn modelId="{F4A73AC3-587E-4D2D-8981-0683A1063339}" type="presParOf" srcId="{4FC7B6E1-4C5B-4A81-9F42-2076C6BE3954}" destId="{4863B84F-32F6-4C0E-BA51-C47E91848A7F}" srcOrd="4" destOrd="0" presId="urn:microsoft.com/office/officeart/2005/8/layout/vProcess5"/>
    <dgm:cxn modelId="{083448E8-6A4E-4F90-95E6-9FD70B1C8879}" type="presParOf" srcId="{4FC7B6E1-4C5B-4A81-9F42-2076C6BE3954}" destId="{F8F01598-0D7D-43D7-8FD5-0DC599AACC2F}" srcOrd="5" destOrd="0" presId="urn:microsoft.com/office/officeart/2005/8/layout/vProcess5"/>
    <dgm:cxn modelId="{841DE705-ECD1-49A6-B011-81F614679F07}" type="presParOf" srcId="{4FC7B6E1-4C5B-4A81-9F42-2076C6BE3954}" destId="{5C9E82AA-5377-42B9-A5D3-7FA109971FB9}" srcOrd="6" destOrd="0" presId="urn:microsoft.com/office/officeart/2005/8/layout/vProcess5"/>
    <dgm:cxn modelId="{F98E0722-9772-4B65-8161-8D1732852BED}" type="presParOf" srcId="{4FC7B6E1-4C5B-4A81-9F42-2076C6BE3954}" destId="{1D0CB91B-7BF3-469C-A7AC-5EA20BE86F0D}" srcOrd="7" destOrd="0" presId="urn:microsoft.com/office/officeart/2005/8/layout/vProcess5"/>
    <dgm:cxn modelId="{718DE13A-7015-4BA6-83CB-804A81F796AF}" type="presParOf" srcId="{4FC7B6E1-4C5B-4A81-9F42-2076C6BE3954}" destId="{C39AEA1D-068B-408C-B25D-FE155D8D5794}" srcOrd="8" destOrd="0" presId="urn:microsoft.com/office/officeart/2005/8/layout/vProcess5"/>
    <dgm:cxn modelId="{C5907679-46C6-45FE-81CA-CF7B35D088C5}" type="presParOf" srcId="{4FC7B6E1-4C5B-4A81-9F42-2076C6BE3954}" destId="{78D6E5E9-C26F-434F-A979-CF946C7F1E27}" srcOrd="9" destOrd="0" presId="urn:microsoft.com/office/officeart/2005/8/layout/vProcess5"/>
    <dgm:cxn modelId="{37F0ACF0-FDE7-4953-AE5E-157DF34C6993}" type="presParOf" srcId="{4FC7B6E1-4C5B-4A81-9F42-2076C6BE3954}" destId="{1F11EA57-FC67-4D49-BD21-F344DA829968}" srcOrd="10" destOrd="0" presId="urn:microsoft.com/office/officeart/2005/8/layout/vProcess5"/>
    <dgm:cxn modelId="{4A04145D-E4E5-4C66-B09A-B414188487A2}" type="presParOf" srcId="{4FC7B6E1-4C5B-4A81-9F42-2076C6BE3954}" destId="{7D9AE0C6-C3E5-4FFF-A96F-A435735DE671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378078-FB7F-4122-9D35-90D71F966988}" type="doc">
      <dgm:prSet loTypeId="urn:microsoft.com/office/officeart/2005/8/layout/hList9" loCatId="list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pl-PL"/>
        </a:p>
      </dgm:t>
    </dgm:pt>
    <dgm:pt modelId="{7603D8EA-5CB9-4BB6-B8BC-31D955C5A1E3}">
      <dgm:prSet phldrT="[Tekst]" custT="1"/>
      <dgm:spPr/>
      <dgm:t>
        <a:bodyPr/>
        <a:lstStyle/>
        <a:p>
          <a:r>
            <a:rPr lang="pl-PL" sz="1800" dirty="0" smtClean="0">
              <a:solidFill>
                <a:schemeClr val="tx1">
                  <a:lumMod val="95000"/>
                  <a:lumOff val="5000"/>
                </a:schemeClr>
              </a:solidFill>
            </a:rPr>
            <a:t>Umowa ryczałtowa</a:t>
          </a:r>
          <a:endParaRPr lang="pl-PL" sz="1800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2F8FA97C-E751-4762-A6A6-0F707AC80FF3}" type="parTrans" cxnId="{B2DC33B5-79AD-41E2-B3C0-1B4211A54B69}">
      <dgm:prSet/>
      <dgm:spPr/>
      <dgm:t>
        <a:bodyPr/>
        <a:lstStyle/>
        <a:p>
          <a:endParaRPr lang="pl-PL"/>
        </a:p>
      </dgm:t>
    </dgm:pt>
    <dgm:pt modelId="{766BB051-3960-4C29-B62B-1B4CFF409033}" type="sibTrans" cxnId="{B2DC33B5-79AD-41E2-B3C0-1B4211A54B69}">
      <dgm:prSet/>
      <dgm:spPr/>
      <dgm:t>
        <a:bodyPr/>
        <a:lstStyle/>
        <a:p>
          <a:endParaRPr lang="pl-PL"/>
        </a:p>
      </dgm:t>
    </dgm:pt>
    <dgm:pt modelId="{EA8758F2-EC2A-4DE3-9FBF-FD91F147F4AC}">
      <dgm:prSet phldrT="[Tekst]" custT="1"/>
      <dgm:spPr/>
      <dgm:t>
        <a:bodyPr/>
        <a:lstStyle/>
        <a:p>
          <a:pPr algn="just"/>
          <a:r>
            <a:rPr lang="pl-PL" sz="1800" dirty="0" smtClean="0"/>
            <a:t>projekt budowlany</a:t>
          </a:r>
          <a:endParaRPr lang="pl-PL" sz="1800" dirty="0"/>
        </a:p>
      </dgm:t>
    </dgm:pt>
    <dgm:pt modelId="{CCFF6220-96AB-4555-A715-DA5DED6DB395}" type="parTrans" cxnId="{4C788A89-D9A8-466F-A583-13D1FA4D503D}">
      <dgm:prSet/>
      <dgm:spPr/>
      <dgm:t>
        <a:bodyPr/>
        <a:lstStyle/>
        <a:p>
          <a:endParaRPr lang="pl-PL"/>
        </a:p>
      </dgm:t>
    </dgm:pt>
    <dgm:pt modelId="{DD656727-30B0-4A95-A149-A00601BA7BFE}" type="sibTrans" cxnId="{4C788A89-D9A8-466F-A583-13D1FA4D503D}">
      <dgm:prSet/>
      <dgm:spPr/>
      <dgm:t>
        <a:bodyPr/>
        <a:lstStyle/>
        <a:p>
          <a:endParaRPr lang="pl-PL"/>
        </a:p>
      </dgm:t>
    </dgm:pt>
    <dgm:pt modelId="{44375A81-24D5-47EB-9490-4412D5449709}">
      <dgm:prSet phldrT="[Tekst]" custT="1"/>
      <dgm:spPr/>
      <dgm:t>
        <a:bodyPr/>
        <a:lstStyle/>
        <a:p>
          <a:r>
            <a:rPr lang="pl-PL" sz="1800" dirty="0" smtClean="0">
              <a:solidFill>
                <a:schemeClr val="tx1">
                  <a:lumMod val="95000"/>
                  <a:lumOff val="5000"/>
                </a:schemeClr>
              </a:solidFill>
            </a:rPr>
            <a:t>Umowa kosztorysowa</a:t>
          </a:r>
          <a:endParaRPr lang="pl-PL" sz="1800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23DCCCB-2DC5-4F2B-A09C-7D230A64D4E1}" type="parTrans" cxnId="{193103EC-F067-447D-A902-8711F7D2297B}">
      <dgm:prSet/>
      <dgm:spPr/>
      <dgm:t>
        <a:bodyPr/>
        <a:lstStyle/>
        <a:p>
          <a:endParaRPr lang="pl-PL"/>
        </a:p>
      </dgm:t>
    </dgm:pt>
    <dgm:pt modelId="{1FC1D391-F49D-4D03-A9D4-740BA4D24E77}" type="sibTrans" cxnId="{193103EC-F067-447D-A902-8711F7D2297B}">
      <dgm:prSet/>
      <dgm:spPr/>
      <dgm:t>
        <a:bodyPr/>
        <a:lstStyle/>
        <a:p>
          <a:endParaRPr lang="pl-PL"/>
        </a:p>
      </dgm:t>
    </dgm:pt>
    <dgm:pt modelId="{F21496AE-6412-4124-9198-5AABA11DB18E}">
      <dgm:prSet phldrT="[Tekst]" custT="1"/>
      <dgm:spPr/>
      <dgm:t>
        <a:bodyPr/>
        <a:lstStyle/>
        <a:p>
          <a:r>
            <a:rPr lang="pl-PL" sz="1800" dirty="0" smtClean="0"/>
            <a:t>kosztorys ofertowy</a:t>
          </a:r>
          <a:endParaRPr lang="pl-PL" sz="1800" dirty="0"/>
        </a:p>
      </dgm:t>
    </dgm:pt>
    <dgm:pt modelId="{887778E8-6E3E-43FB-91E6-846DB21DBDEB}" type="parTrans" cxnId="{FEBF9EC0-562D-4ADF-A93D-3F9432A05970}">
      <dgm:prSet/>
      <dgm:spPr/>
      <dgm:t>
        <a:bodyPr/>
        <a:lstStyle/>
        <a:p>
          <a:endParaRPr lang="pl-PL"/>
        </a:p>
      </dgm:t>
    </dgm:pt>
    <dgm:pt modelId="{C3293F47-42B8-49BF-B28C-5C5CD8350FF3}" type="sibTrans" cxnId="{FEBF9EC0-562D-4ADF-A93D-3F9432A05970}">
      <dgm:prSet/>
      <dgm:spPr/>
      <dgm:t>
        <a:bodyPr/>
        <a:lstStyle/>
        <a:p>
          <a:endParaRPr lang="pl-PL"/>
        </a:p>
      </dgm:t>
    </dgm:pt>
    <dgm:pt modelId="{263F8DE4-E239-44BC-A402-AA068243C4EA}" type="pres">
      <dgm:prSet presAssocID="{55378078-FB7F-4122-9D35-90D71F966988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pl-PL"/>
        </a:p>
      </dgm:t>
    </dgm:pt>
    <dgm:pt modelId="{CEA0EEC4-2763-49D0-ADEC-0854B20BC02B}" type="pres">
      <dgm:prSet presAssocID="{7603D8EA-5CB9-4BB6-B8BC-31D955C5A1E3}" presName="posSpace" presStyleCnt="0"/>
      <dgm:spPr/>
      <dgm:t>
        <a:bodyPr/>
        <a:lstStyle/>
        <a:p>
          <a:endParaRPr lang="pl-PL"/>
        </a:p>
      </dgm:t>
    </dgm:pt>
    <dgm:pt modelId="{715F86D5-DA50-47D0-8125-1037C5967652}" type="pres">
      <dgm:prSet presAssocID="{7603D8EA-5CB9-4BB6-B8BC-31D955C5A1E3}" presName="vertFlow" presStyleCnt="0"/>
      <dgm:spPr/>
      <dgm:t>
        <a:bodyPr/>
        <a:lstStyle/>
        <a:p>
          <a:endParaRPr lang="pl-PL"/>
        </a:p>
      </dgm:t>
    </dgm:pt>
    <dgm:pt modelId="{C0EA588C-0B05-4150-823A-7E111984EF28}" type="pres">
      <dgm:prSet presAssocID="{7603D8EA-5CB9-4BB6-B8BC-31D955C5A1E3}" presName="topSpace" presStyleCnt="0"/>
      <dgm:spPr/>
      <dgm:t>
        <a:bodyPr/>
        <a:lstStyle/>
        <a:p>
          <a:endParaRPr lang="pl-PL"/>
        </a:p>
      </dgm:t>
    </dgm:pt>
    <dgm:pt modelId="{DFE56AA0-C836-49B0-854E-D80363C3681E}" type="pres">
      <dgm:prSet presAssocID="{7603D8EA-5CB9-4BB6-B8BC-31D955C5A1E3}" presName="firstComp" presStyleCnt="0"/>
      <dgm:spPr/>
      <dgm:t>
        <a:bodyPr/>
        <a:lstStyle/>
        <a:p>
          <a:endParaRPr lang="pl-PL"/>
        </a:p>
      </dgm:t>
    </dgm:pt>
    <dgm:pt modelId="{E10B7A9E-7F9A-403E-B26B-35656929C611}" type="pres">
      <dgm:prSet presAssocID="{7603D8EA-5CB9-4BB6-B8BC-31D955C5A1E3}" presName="firstChild" presStyleLbl="bgAccFollowNode1" presStyleIdx="0" presStyleCnt="2" custScaleY="58574" custLinFactNeighborX="-32062" custLinFactNeighborY="36557"/>
      <dgm:spPr/>
      <dgm:t>
        <a:bodyPr/>
        <a:lstStyle/>
        <a:p>
          <a:endParaRPr lang="pl-PL"/>
        </a:p>
      </dgm:t>
    </dgm:pt>
    <dgm:pt modelId="{36749231-8E97-4703-963C-46DE580293D3}" type="pres">
      <dgm:prSet presAssocID="{7603D8EA-5CB9-4BB6-B8BC-31D955C5A1E3}" presName="firstChildTx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F4E30F5-4079-4590-BF71-202BEC2AF7B8}" type="pres">
      <dgm:prSet presAssocID="{7603D8EA-5CB9-4BB6-B8BC-31D955C5A1E3}" presName="negSpace" presStyleCnt="0"/>
      <dgm:spPr/>
      <dgm:t>
        <a:bodyPr/>
        <a:lstStyle/>
        <a:p>
          <a:endParaRPr lang="pl-PL"/>
        </a:p>
      </dgm:t>
    </dgm:pt>
    <dgm:pt modelId="{28F12FC8-809F-47BF-961A-340E6DF4D202}" type="pres">
      <dgm:prSet presAssocID="{7603D8EA-5CB9-4BB6-B8BC-31D955C5A1E3}" presName="circle" presStyleLbl="node1" presStyleIdx="0" presStyleCnt="2" custScaleX="139094" custScaleY="100149" custLinFactNeighborX="55418" custLinFactNeighborY="-58282"/>
      <dgm:spPr/>
      <dgm:t>
        <a:bodyPr/>
        <a:lstStyle/>
        <a:p>
          <a:endParaRPr lang="pl-PL"/>
        </a:p>
      </dgm:t>
    </dgm:pt>
    <dgm:pt modelId="{D6D6D684-CF47-4478-951A-776DA1A075C0}" type="pres">
      <dgm:prSet presAssocID="{766BB051-3960-4C29-B62B-1B4CFF409033}" presName="transSpace" presStyleCnt="0"/>
      <dgm:spPr/>
      <dgm:t>
        <a:bodyPr/>
        <a:lstStyle/>
        <a:p>
          <a:endParaRPr lang="pl-PL"/>
        </a:p>
      </dgm:t>
    </dgm:pt>
    <dgm:pt modelId="{A1494164-97F7-485B-9A2F-FA687B6E8936}" type="pres">
      <dgm:prSet presAssocID="{44375A81-24D5-47EB-9490-4412D5449709}" presName="posSpace" presStyleCnt="0"/>
      <dgm:spPr/>
      <dgm:t>
        <a:bodyPr/>
        <a:lstStyle/>
        <a:p>
          <a:endParaRPr lang="pl-PL"/>
        </a:p>
      </dgm:t>
    </dgm:pt>
    <dgm:pt modelId="{01D7E409-052D-41B3-B98C-4C62A5C6D4BB}" type="pres">
      <dgm:prSet presAssocID="{44375A81-24D5-47EB-9490-4412D5449709}" presName="vertFlow" presStyleCnt="0"/>
      <dgm:spPr/>
      <dgm:t>
        <a:bodyPr/>
        <a:lstStyle/>
        <a:p>
          <a:endParaRPr lang="pl-PL"/>
        </a:p>
      </dgm:t>
    </dgm:pt>
    <dgm:pt modelId="{EB5CB979-A9F4-49A5-B66E-94485A1899BB}" type="pres">
      <dgm:prSet presAssocID="{44375A81-24D5-47EB-9490-4412D5449709}" presName="topSpace" presStyleCnt="0"/>
      <dgm:spPr/>
      <dgm:t>
        <a:bodyPr/>
        <a:lstStyle/>
        <a:p>
          <a:endParaRPr lang="pl-PL"/>
        </a:p>
      </dgm:t>
    </dgm:pt>
    <dgm:pt modelId="{0C55E9C9-F8F0-40C7-8A24-F463ED37AD8D}" type="pres">
      <dgm:prSet presAssocID="{44375A81-24D5-47EB-9490-4412D5449709}" presName="firstComp" presStyleCnt="0"/>
      <dgm:spPr/>
      <dgm:t>
        <a:bodyPr/>
        <a:lstStyle/>
        <a:p>
          <a:endParaRPr lang="pl-PL"/>
        </a:p>
      </dgm:t>
    </dgm:pt>
    <dgm:pt modelId="{2715CEEA-A34B-40D3-B6A6-83A11A987DF6}" type="pres">
      <dgm:prSet presAssocID="{44375A81-24D5-47EB-9490-4412D5449709}" presName="firstChild" presStyleLbl="bgAccFollowNode1" presStyleIdx="1" presStyleCnt="2" custScaleY="57653" custLinFactNeighborX="-58497" custLinFactNeighborY="42895"/>
      <dgm:spPr/>
      <dgm:t>
        <a:bodyPr/>
        <a:lstStyle/>
        <a:p>
          <a:endParaRPr lang="pl-PL"/>
        </a:p>
      </dgm:t>
    </dgm:pt>
    <dgm:pt modelId="{32E1D69B-2F6C-483D-8C3C-7666FD7B9F7F}" type="pres">
      <dgm:prSet presAssocID="{44375A81-24D5-47EB-9490-4412D5449709}" presName="firstChildTx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08FA423-6D26-4B05-9527-3F4427C210E7}" type="pres">
      <dgm:prSet presAssocID="{44375A81-24D5-47EB-9490-4412D5449709}" presName="negSpace" presStyleCnt="0"/>
      <dgm:spPr/>
      <dgm:t>
        <a:bodyPr/>
        <a:lstStyle/>
        <a:p>
          <a:endParaRPr lang="pl-PL"/>
        </a:p>
      </dgm:t>
    </dgm:pt>
    <dgm:pt modelId="{0F7CFEB7-8B5D-4794-9039-399656616A09}" type="pres">
      <dgm:prSet presAssocID="{44375A81-24D5-47EB-9490-4412D5449709}" presName="circle" presStyleLbl="node1" presStyleIdx="1" presStyleCnt="2" custScaleX="172860" custLinFactNeighborX="-7390" custLinFactNeighborY="-62602"/>
      <dgm:spPr/>
      <dgm:t>
        <a:bodyPr/>
        <a:lstStyle/>
        <a:p>
          <a:endParaRPr lang="pl-PL"/>
        </a:p>
      </dgm:t>
    </dgm:pt>
  </dgm:ptLst>
  <dgm:cxnLst>
    <dgm:cxn modelId="{5E32CA60-C727-40B2-A9AD-93B85D57BF92}" type="presOf" srcId="{F21496AE-6412-4124-9198-5AABA11DB18E}" destId="{32E1D69B-2F6C-483D-8C3C-7666FD7B9F7F}" srcOrd="1" destOrd="0" presId="urn:microsoft.com/office/officeart/2005/8/layout/hList9"/>
    <dgm:cxn modelId="{B2DC33B5-79AD-41E2-B3C0-1B4211A54B69}" srcId="{55378078-FB7F-4122-9D35-90D71F966988}" destId="{7603D8EA-5CB9-4BB6-B8BC-31D955C5A1E3}" srcOrd="0" destOrd="0" parTransId="{2F8FA97C-E751-4762-A6A6-0F707AC80FF3}" sibTransId="{766BB051-3960-4C29-B62B-1B4CFF409033}"/>
    <dgm:cxn modelId="{193103EC-F067-447D-A902-8711F7D2297B}" srcId="{55378078-FB7F-4122-9D35-90D71F966988}" destId="{44375A81-24D5-47EB-9490-4412D5449709}" srcOrd="1" destOrd="0" parTransId="{D23DCCCB-2DC5-4F2B-A09C-7D230A64D4E1}" sibTransId="{1FC1D391-F49D-4D03-A9D4-740BA4D24E77}"/>
    <dgm:cxn modelId="{4B21F065-0F69-4644-A190-72C5E9FD07A1}" type="presOf" srcId="{55378078-FB7F-4122-9D35-90D71F966988}" destId="{263F8DE4-E239-44BC-A402-AA068243C4EA}" srcOrd="0" destOrd="0" presId="urn:microsoft.com/office/officeart/2005/8/layout/hList9"/>
    <dgm:cxn modelId="{4B34C343-CAE6-4557-B662-095156BCCFA4}" type="presOf" srcId="{F21496AE-6412-4124-9198-5AABA11DB18E}" destId="{2715CEEA-A34B-40D3-B6A6-83A11A987DF6}" srcOrd="0" destOrd="0" presId="urn:microsoft.com/office/officeart/2005/8/layout/hList9"/>
    <dgm:cxn modelId="{981CBCAD-2D18-4363-AC6B-F48ADD51E225}" type="presOf" srcId="{EA8758F2-EC2A-4DE3-9FBF-FD91F147F4AC}" destId="{E10B7A9E-7F9A-403E-B26B-35656929C611}" srcOrd="0" destOrd="0" presId="urn:microsoft.com/office/officeart/2005/8/layout/hList9"/>
    <dgm:cxn modelId="{B18D3B33-84A5-41F1-BBD7-44E75960F007}" type="presOf" srcId="{44375A81-24D5-47EB-9490-4412D5449709}" destId="{0F7CFEB7-8B5D-4794-9039-399656616A09}" srcOrd="0" destOrd="0" presId="urn:microsoft.com/office/officeart/2005/8/layout/hList9"/>
    <dgm:cxn modelId="{FEBF9EC0-562D-4ADF-A93D-3F9432A05970}" srcId="{44375A81-24D5-47EB-9490-4412D5449709}" destId="{F21496AE-6412-4124-9198-5AABA11DB18E}" srcOrd="0" destOrd="0" parTransId="{887778E8-6E3E-43FB-91E6-846DB21DBDEB}" sibTransId="{C3293F47-42B8-49BF-B28C-5C5CD8350FF3}"/>
    <dgm:cxn modelId="{B18E5568-DC2D-4DE1-BCC3-350BF644E69A}" type="presOf" srcId="{EA8758F2-EC2A-4DE3-9FBF-FD91F147F4AC}" destId="{36749231-8E97-4703-963C-46DE580293D3}" srcOrd="1" destOrd="0" presId="urn:microsoft.com/office/officeart/2005/8/layout/hList9"/>
    <dgm:cxn modelId="{4C788A89-D9A8-466F-A583-13D1FA4D503D}" srcId="{7603D8EA-5CB9-4BB6-B8BC-31D955C5A1E3}" destId="{EA8758F2-EC2A-4DE3-9FBF-FD91F147F4AC}" srcOrd="0" destOrd="0" parTransId="{CCFF6220-96AB-4555-A715-DA5DED6DB395}" sibTransId="{DD656727-30B0-4A95-A149-A00601BA7BFE}"/>
    <dgm:cxn modelId="{0722D0F2-52C8-4C77-A684-A25C13AE71E6}" type="presOf" srcId="{7603D8EA-5CB9-4BB6-B8BC-31D955C5A1E3}" destId="{28F12FC8-809F-47BF-961A-340E6DF4D202}" srcOrd="0" destOrd="0" presId="urn:microsoft.com/office/officeart/2005/8/layout/hList9"/>
    <dgm:cxn modelId="{B13764A8-51F4-4DD6-866D-E6420CD65042}" type="presParOf" srcId="{263F8DE4-E239-44BC-A402-AA068243C4EA}" destId="{CEA0EEC4-2763-49D0-ADEC-0854B20BC02B}" srcOrd="0" destOrd="0" presId="urn:microsoft.com/office/officeart/2005/8/layout/hList9"/>
    <dgm:cxn modelId="{60A6EC9C-2901-446B-AC0D-7AB2C2338A68}" type="presParOf" srcId="{263F8DE4-E239-44BC-A402-AA068243C4EA}" destId="{715F86D5-DA50-47D0-8125-1037C5967652}" srcOrd="1" destOrd="0" presId="urn:microsoft.com/office/officeart/2005/8/layout/hList9"/>
    <dgm:cxn modelId="{09A61E78-1C60-4733-8543-A774B867049A}" type="presParOf" srcId="{715F86D5-DA50-47D0-8125-1037C5967652}" destId="{C0EA588C-0B05-4150-823A-7E111984EF28}" srcOrd="0" destOrd="0" presId="urn:microsoft.com/office/officeart/2005/8/layout/hList9"/>
    <dgm:cxn modelId="{4E8924DD-FA5A-491B-AFB4-E0C9AC5D0902}" type="presParOf" srcId="{715F86D5-DA50-47D0-8125-1037C5967652}" destId="{DFE56AA0-C836-49B0-854E-D80363C3681E}" srcOrd="1" destOrd="0" presId="urn:microsoft.com/office/officeart/2005/8/layout/hList9"/>
    <dgm:cxn modelId="{65401AC6-86ED-40FF-8F45-1CAB63295323}" type="presParOf" srcId="{DFE56AA0-C836-49B0-854E-D80363C3681E}" destId="{E10B7A9E-7F9A-403E-B26B-35656929C611}" srcOrd="0" destOrd="0" presId="urn:microsoft.com/office/officeart/2005/8/layout/hList9"/>
    <dgm:cxn modelId="{525ACC36-9939-4FF5-B299-F0B2CAC6AA59}" type="presParOf" srcId="{DFE56AA0-C836-49B0-854E-D80363C3681E}" destId="{36749231-8E97-4703-963C-46DE580293D3}" srcOrd="1" destOrd="0" presId="urn:microsoft.com/office/officeart/2005/8/layout/hList9"/>
    <dgm:cxn modelId="{ACC77E5F-8C2E-483D-B914-D2BFAC265C40}" type="presParOf" srcId="{263F8DE4-E239-44BC-A402-AA068243C4EA}" destId="{EF4E30F5-4079-4590-BF71-202BEC2AF7B8}" srcOrd="2" destOrd="0" presId="urn:microsoft.com/office/officeart/2005/8/layout/hList9"/>
    <dgm:cxn modelId="{6E0B36B6-DDA6-4DAE-960D-EDF52F51032C}" type="presParOf" srcId="{263F8DE4-E239-44BC-A402-AA068243C4EA}" destId="{28F12FC8-809F-47BF-961A-340E6DF4D202}" srcOrd="3" destOrd="0" presId="urn:microsoft.com/office/officeart/2005/8/layout/hList9"/>
    <dgm:cxn modelId="{7E50E34B-1BC9-4083-8AE9-EDC301E288E8}" type="presParOf" srcId="{263F8DE4-E239-44BC-A402-AA068243C4EA}" destId="{D6D6D684-CF47-4478-951A-776DA1A075C0}" srcOrd="4" destOrd="0" presId="urn:microsoft.com/office/officeart/2005/8/layout/hList9"/>
    <dgm:cxn modelId="{0626F3F5-F4E2-4768-AE7B-AF9BDE3A1D8F}" type="presParOf" srcId="{263F8DE4-E239-44BC-A402-AA068243C4EA}" destId="{A1494164-97F7-485B-9A2F-FA687B6E8936}" srcOrd="5" destOrd="0" presId="urn:microsoft.com/office/officeart/2005/8/layout/hList9"/>
    <dgm:cxn modelId="{7FC25D55-ADA6-4214-B5AF-E64B4233CF07}" type="presParOf" srcId="{263F8DE4-E239-44BC-A402-AA068243C4EA}" destId="{01D7E409-052D-41B3-B98C-4C62A5C6D4BB}" srcOrd="6" destOrd="0" presId="urn:microsoft.com/office/officeart/2005/8/layout/hList9"/>
    <dgm:cxn modelId="{8116E80D-B248-4BF0-A6BA-032E5A91C497}" type="presParOf" srcId="{01D7E409-052D-41B3-B98C-4C62A5C6D4BB}" destId="{EB5CB979-A9F4-49A5-B66E-94485A1899BB}" srcOrd="0" destOrd="0" presId="urn:microsoft.com/office/officeart/2005/8/layout/hList9"/>
    <dgm:cxn modelId="{666D21C4-A430-42CA-91BB-AC8CDC9FE7C5}" type="presParOf" srcId="{01D7E409-052D-41B3-B98C-4C62A5C6D4BB}" destId="{0C55E9C9-F8F0-40C7-8A24-F463ED37AD8D}" srcOrd="1" destOrd="0" presId="urn:microsoft.com/office/officeart/2005/8/layout/hList9"/>
    <dgm:cxn modelId="{072EE8F6-ADD3-4D23-9F97-763A67D4B86C}" type="presParOf" srcId="{0C55E9C9-F8F0-40C7-8A24-F463ED37AD8D}" destId="{2715CEEA-A34B-40D3-B6A6-83A11A987DF6}" srcOrd="0" destOrd="0" presId="urn:microsoft.com/office/officeart/2005/8/layout/hList9"/>
    <dgm:cxn modelId="{99959542-39C9-42B8-9379-030822A8BB29}" type="presParOf" srcId="{0C55E9C9-F8F0-40C7-8A24-F463ED37AD8D}" destId="{32E1D69B-2F6C-483D-8C3C-7666FD7B9F7F}" srcOrd="1" destOrd="0" presId="urn:microsoft.com/office/officeart/2005/8/layout/hList9"/>
    <dgm:cxn modelId="{F1C93964-14D2-46E8-8BD2-DDC7DC4CE796}" type="presParOf" srcId="{263F8DE4-E239-44BC-A402-AA068243C4EA}" destId="{308FA423-6D26-4B05-9527-3F4427C210E7}" srcOrd="7" destOrd="0" presId="urn:microsoft.com/office/officeart/2005/8/layout/hList9"/>
    <dgm:cxn modelId="{2E020541-95AD-44CC-990A-ED3B785E8940}" type="presParOf" srcId="{263F8DE4-E239-44BC-A402-AA068243C4EA}" destId="{0F7CFEB7-8B5D-4794-9039-399656616A09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3CE8F1E-8314-4BA8-B591-511D8A6DF4FA}" type="doc">
      <dgm:prSet loTypeId="urn:microsoft.com/office/officeart/2005/8/layout/pyramid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l-PL"/>
        </a:p>
      </dgm:t>
    </dgm:pt>
    <dgm:pt modelId="{B8FFCD1B-90A2-4346-9F43-7B0E8044BAC9}">
      <dgm:prSet phldrT="[Tekst]" custT="1"/>
      <dgm:spPr/>
      <dgm:t>
        <a:bodyPr/>
        <a:lstStyle/>
        <a:p>
          <a:r>
            <a:rPr lang="pl-PL" sz="1800" dirty="0" smtClean="0"/>
            <a:t>rzeczowego wykonania biznesplanu</a:t>
          </a:r>
          <a:endParaRPr lang="pl-PL" sz="1800" dirty="0"/>
        </a:p>
      </dgm:t>
    </dgm:pt>
    <dgm:pt modelId="{D003484F-3A9D-49BB-A444-7D38912966B2}" type="parTrans" cxnId="{B9BBE610-E97F-44F0-8D0C-7700A3A98FDA}">
      <dgm:prSet/>
      <dgm:spPr/>
      <dgm:t>
        <a:bodyPr/>
        <a:lstStyle/>
        <a:p>
          <a:endParaRPr lang="pl-PL"/>
        </a:p>
      </dgm:t>
    </dgm:pt>
    <dgm:pt modelId="{59D5EDE8-46F1-4A10-8894-D18ECF15AD7A}" type="sibTrans" cxnId="{B9BBE610-E97F-44F0-8D0C-7700A3A98FDA}">
      <dgm:prSet/>
      <dgm:spPr/>
      <dgm:t>
        <a:bodyPr/>
        <a:lstStyle/>
        <a:p>
          <a:endParaRPr lang="pl-PL"/>
        </a:p>
      </dgm:t>
    </dgm:pt>
    <dgm:pt modelId="{B35CBB9F-8DDA-4541-8DC2-6C846042731A}">
      <dgm:prSet phldrT="[Tekst]" custT="1"/>
      <dgm:spPr/>
      <dgm:t>
        <a:bodyPr/>
        <a:lstStyle/>
        <a:p>
          <a:r>
            <a:rPr lang="pl-PL" sz="1800" dirty="0" smtClean="0"/>
            <a:t>protokołów odbioru robót</a:t>
          </a:r>
          <a:endParaRPr lang="pl-PL" sz="1800" dirty="0"/>
        </a:p>
      </dgm:t>
    </dgm:pt>
    <dgm:pt modelId="{568494BF-B805-4919-9423-733D5853FC48}" type="parTrans" cxnId="{96DAD34F-2EF8-4055-BA38-1C6141AE4934}">
      <dgm:prSet/>
      <dgm:spPr/>
      <dgm:t>
        <a:bodyPr/>
        <a:lstStyle/>
        <a:p>
          <a:endParaRPr lang="pl-PL"/>
        </a:p>
      </dgm:t>
    </dgm:pt>
    <dgm:pt modelId="{FF8CE8BA-1C40-4F08-B3AF-BBB2CDFDAB75}" type="sibTrans" cxnId="{96DAD34F-2EF8-4055-BA38-1C6141AE4934}">
      <dgm:prSet/>
      <dgm:spPr/>
      <dgm:t>
        <a:bodyPr/>
        <a:lstStyle/>
        <a:p>
          <a:endParaRPr lang="pl-PL"/>
        </a:p>
      </dgm:t>
    </dgm:pt>
    <dgm:pt modelId="{EFECB16A-F4A4-4900-850D-A41F46E39176}">
      <dgm:prSet phldrT="[Tekst]" custT="1"/>
      <dgm:spPr/>
      <dgm:t>
        <a:bodyPr/>
        <a:lstStyle/>
        <a:p>
          <a:r>
            <a:rPr lang="pl-PL" sz="1800" dirty="0" smtClean="0"/>
            <a:t>kosztorysów różnicowych </a:t>
          </a:r>
          <a:endParaRPr lang="pl-PL" sz="1800" dirty="0"/>
        </a:p>
      </dgm:t>
    </dgm:pt>
    <dgm:pt modelId="{FEE77491-E18D-46F3-A0E9-CC8D572275C5}" type="parTrans" cxnId="{DBDF06B7-B415-4C28-8A25-94AABD7A80F6}">
      <dgm:prSet/>
      <dgm:spPr/>
      <dgm:t>
        <a:bodyPr/>
        <a:lstStyle/>
        <a:p>
          <a:endParaRPr lang="pl-PL"/>
        </a:p>
      </dgm:t>
    </dgm:pt>
    <dgm:pt modelId="{F47DD0C2-9FC5-4D0E-9489-EE2EC687C771}" type="sibTrans" cxnId="{DBDF06B7-B415-4C28-8A25-94AABD7A80F6}">
      <dgm:prSet/>
      <dgm:spPr/>
      <dgm:t>
        <a:bodyPr/>
        <a:lstStyle/>
        <a:p>
          <a:endParaRPr lang="pl-PL"/>
        </a:p>
      </dgm:t>
    </dgm:pt>
    <dgm:pt modelId="{27694104-D6F0-485C-8697-E7F1E0354EB6}">
      <dgm:prSet custT="1"/>
      <dgm:spPr/>
      <dgm:t>
        <a:bodyPr/>
        <a:lstStyle/>
        <a:p>
          <a:r>
            <a:rPr lang="pl-PL" sz="2200" b="1" smtClean="0">
              <a:latin typeface="Calibri"/>
            </a:rPr>
            <a:t>w przypadku umowy ryczałtowej</a:t>
          </a:r>
          <a:endParaRPr lang="pl-PL" sz="2200" b="1" dirty="0">
            <a:latin typeface="Calibri"/>
          </a:endParaRPr>
        </a:p>
      </dgm:t>
    </dgm:pt>
    <dgm:pt modelId="{C80FD5EC-662F-4835-A87C-86F07F220931}" type="parTrans" cxnId="{F9B23D6C-F98F-437B-8641-606B4680E17F}">
      <dgm:prSet/>
      <dgm:spPr/>
      <dgm:t>
        <a:bodyPr/>
        <a:lstStyle/>
        <a:p>
          <a:endParaRPr lang="pl-PL"/>
        </a:p>
      </dgm:t>
    </dgm:pt>
    <dgm:pt modelId="{73FBAF22-CF3F-42FC-86E0-5B352A072FA4}" type="sibTrans" cxnId="{F9B23D6C-F98F-437B-8641-606B4680E17F}">
      <dgm:prSet/>
      <dgm:spPr/>
      <dgm:t>
        <a:bodyPr/>
        <a:lstStyle/>
        <a:p>
          <a:endParaRPr lang="pl-PL"/>
        </a:p>
      </dgm:t>
    </dgm:pt>
    <dgm:pt modelId="{DDC1125E-ECAE-4367-A5FC-4990A0BDFABC}" type="pres">
      <dgm:prSet presAssocID="{E3CE8F1E-8314-4BA8-B591-511D8A6DF4FA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pl-PL"/>
        </a:p>
      </dgm:t>
    </dgm:pt>
    <dgm:pt modelId="{2A231338-C4B0-4C97-89C5-3F8F07A457D9}" type="pres">
      <dgm:prSet presAssocID="{E3CE8F1E-8314-4BA8-B591-511D8A6DF4FA}" presName="pyramid" presStyleLbl="node1" presStyleIdx="0" presStyleCnt="1" custScaleX="142856" custLinFactNeighborX="-56388" custLinFactNeighborY="2353"/>
      <dgm:spPr/>
    </dgm:pt>
    <dgm:pt modelId="{E49FC757-A1B4-4C75-B21A-6E352809481D}" type="pres">
      <dgm:prSet presAssocID="{E3CE8F1E-8314-4BA8-B591-511D8A6DF4FA}" presName="theList" presStyleCnt="0"/>
      <dgm:spPr/>
    </dgm:pt>
    <dgm:pt modelId="{CEAF1812-8110-48E2-AEC8-753839E0326B}" type="pres">
      <dgm:prSet presAssocID="{B8FFCD1B-90A2-4346-9F43-7B0E8044BAC9}" presName="aNode" presStyleLbl="fgAcc1" presStyleIdx="0" presStyleCnt="4" custLinFactY="89770" custLinFactNeighborX="-71222" custLinFactNeighborY="10000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2D9A67D-BB30-4713-9974-245DF5FA1553}" type="pres">
      <dgm:prSet presAssocID="{B8FFCD1B-90A2-4346-9F43-7B0E8044BAC9}" presName="aSpace" presStyleCnt="0"/>
      <dgm:spPr/>
    </dgm:pt>
    <dgm:pt modelId="{07230FEA-1119-43D5-8632-849A636A5CEF}" type="pres">
      <dgm:prSet presAssocID="{B35CBB9F-8DDA-4541-8DC2-6C846042731A}" presName="aNode" presStyleLbl="fgAcc1" presStyleIdx="1" presStyleCnt="4" custLinFactY="100000" custLinFactNeighborX="-72255" custLinFactNeighborY="19571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36B8C53-C10E-42DC-AE48-9873E6E380D8}" type="pres">
      <dgm:prSet presAssocID="{B35CBB9F-8DDA-4541-8DC2-6C846042731A}" presName="aSpace" presStyleCnt="0"/>
      <dgm:spPr/>
    </dgm:pt>
    <dgm:pt modelId="{35ACDDBC-15C8-4F4E-98E5-38C5A72D1B4E}" type="pres">
      <dgm:prSet presAssocID="{EFECB16A-F4A4-4900-850D-A41F46E39176}" presName="aNode" presStyleLbl="fgAcc1" presStyleIdx="2" presStyleCnt="4" custLinFactY="112351" custLinFactNeighborX="-73159" custLinFactNeighborY="20000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E4F723E-69E9-4AC2-8824-D2D35F68AE86}" type="pres">
      <dgm:prSet presAssocID="{EFECB16A-F4A4-4900-850D-A41F46E39176}" presName="aSpace" presStyleCnt="0"/>
      <dgm:spPr/>
    </dgm:pt>
    <dgm:pt modelId="{F9F411D8-CEFA-4776-B75F-DEFB75C351A0}" type="pres">
      <dgm:prSet presAssocID="{27694104-D6F0-485C-8697-E7F1E0354EB6}" presName="aNode" presStyleLbl="fgAcc1" presStyleIdx="3" presStyleCnt="4" custScaleX="176923" custLinFactY="-330582" custLinFactNeighborX="-12304" custLinFactNeighborY="-40000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BC45191-F484-4274-90D7-D4A8F0B280BD}" type="pres">
      <dgm:prSet presAssocID="{27694104-D6F0-485C-8697-E7F1E0354EB6}" presName="aSpace" presStyleCnt="0"/>
      <dgm:spPr/>
    </dgm:pt>
  </dgm:ptLst>
  <dgm:cxnLst>
    <dgm:cxn modelId="{266A69E4-95B1-4BB5-93B5-BB8F0DE296AC}" type="presOf" srcId="{B8FFCD1B-90A2-4346-9F43-7B0E8044BAC9}" destId="{CEAF1812-8110-48E2-AEC8-753839E0326B}" srcOrd="0" destOrd="0" presId="urn:microsoft.com/office/officeart/2005/8/layout/pyramid2"/>
    <dgm:cxn modelId="{CBCAB115-217F-4D26-98C8-34788397E24F}" type="presOf" srcId="{B35CBB9F-8DDA-4541-8DC2-6C846042731A}" destId="{07230FEA-1119-43D5-8632-849A636A5CEF}" srcOrd="0" destOrd="0" presId="urn:microsoft.com/office/officeart/2005/8/layout/pyramid2"/>
    <dgm:cxn modelId="{F9B23D6C-F98F-437B-8641-606B4680E17F}" srcId="{E3CE8F1E-8314-4BA8-B591-511D8A6DF4FA}" destId="{27694104-D6F0-485C-8697-E7F1E0354EB6}" srcOrd="3" destOrd="0" parTransId="{C80FD5EC-662F-4835-A87C-86F07F220931}" sibTransId="{73FBAF22-CF3F-42FC-86E0-5B352A072FA4}"/>
    <dgm:cxn modelId="{DCCE930F-F068-48C3-82F9-ECAF06F45993}" type="presOf" srcId="{E3CE8F1E-8314-4BA8-B591-511D8A6DF4FA}" destId="{DDC1125E-ECAE-4367-A5FC-4990A0BDFABC}" srcOrd="0" destOrd="0" presId="urn:microsoft.com/office/officeart/2005/8/layout/pyramid2"/>
    <dgm:cxn modelId="{DBDF06B7-B415-4C28-8A25-94AABD7A80F6}" srcId="{E3CE8F1E-8314-4BA8-B591-511D8A6DF4FA}" destId="{EFECB16A-F4A4-4900-850D-A41F46E39176}" srcOrd="2" destOrd="0" parTransId="{FEE77491-E18D-46F3-A0E9-CC8D572275C5}" sibTransId="{F47DD0C2-9FC5-4D0E-9489-EE2EC687C771}"/>
    <dgm:cxn modelId="{B9BBE610-E97F-44F0-8D0C-7700A3A98FDA}" srcId="{E3CE8F1E-8314-4BA8-B591-511D8A6DF4FA}" destId="{B8FFCD1B-90A2-4346-9F43-7B0E8044BAC9}" srcOrd="0" destOrd="0" parTransId="{D003484F-3A9D-49BB-A444-7D38912966B2}" sibTransId="{59D5EDE8-46F1-4A10-8894-D18ECF15AD7A}"/>
    <dgm:cxn modelId="{846921A9-8B6C-4663-8245-009816050488}" type="presOf" srcId="{EFECB16A-F4A4-4900-850D-A41F46E39176}" destId="{35ACDDBC-15C8-4F4E-98E5-38C5A72D1B4E}" srcOrd="0" destOrd="0" presId="urn:microsoft.com/office/officeart/2005/8/layout/pyramid2"/>
    <dgm:cxn modelId="{D49484FC-F7C7-4590-A8C4-88874AB11E1C}" type="presOf" srcId="{27694104-D6F0-485C-8697-E7F1E0354EB6}" destId="{F9F411D8-CEFA-4776-B75F-DEFB75C351A0}" srcOrd="0" destOrd="0" presId="urn:microsoft.com/office/officeart/2005/8/layout/pyramid2"/>
    <dgm:cxn modelId="{96DAD34F-2EF8-4055-BA38-1C6141AE4934}" srcId="{E3CE8F1E-8314-4BA8-B591-511D8A6DF4FA}" destId="{B35CBB9F-8DDA-4541-8DC2-6C846042731A}" srcOrd="1" destOrd="0" parTransId="{568494BF-B805-4919-9423-733D5853FC48}" sibTransId="{FF8CE8BA-1C40-4F08-B3AF-BBB2CDFDAB75}"/>
    <dgm:cxn modelId="{A7E69D7F-4CE6-49C9-8B67-221BC48BB61F}" type="presParOf" srcId="{DDC1125E-ECAE-4367-A5FC-4990A0BDFABC}" destId="{2A231338-C4B0-4C97-89C5-3F8F07A457D9}" srcOrd="0" destOrd="0" presId="urn:microsoft.com/office/officeart/2005/8/layout/pyramid2"/>
    <dgm:cxn modelId="{28673732-756B-48E3-A083-AE4F1C144C3A}" type="presParOf" srcId="{DDC1125E-ECAE-4367-A5FC-4990A0BDFABC}" destId="{E49FC757-A1B4-4C75-B21A-6E352809481D}" srcOrd="1" destOrd="0" presId="urn:microsoft.com/office/officeart/2005/8/layout/pyramid2"/>
    <dgm:cxn modelId="{17C43F7F-94C5-4287-ABFA-F01BD01CE563}" type="presParOf" srcId="{E49FC757-A1B4-4C75-B21A-6E352809481D}" destId="{CEAF1812-8110-48E2-AEC8-753839E0326B}" srcOrd="0" destOrd="0" presId="urn:microsoft.com/office/officeart/2005/8/layout/pyramid2"/>
    <dgm:cxn modelId="{97ADB94E-595D-429A-9E37-44293303DE08}" type="presParOf" srcId="{E49FC757-A1B4-4C75-B21A-6E352809481D}" destId="{52D9A67D-BB30-4713-9974-245DF5FA1553}" srcOrd="1" destOrd="0" presId="urn:microsoft.com/office/officeart/2005/8/layout/pyramid2"/>
    <dgm:cxn modelId="{D988E41C-0AC1-4772-80D9-5D6531DB2A2D}" type="presParOf" srcId="{E49FC757-A1B4-4C75-B21A-6E352809481D}" destId="{07230FEA-1119-43D5-8632-849A636A5CEF}" srcOrd="2" destOrd="0" presId="urn:microsoft.com/office/officeart/2005/8/layout/pyramid2"/>
    <dgm:cxn modelId="{038A06C8-6FC0-4974-9FEE-07C819642567}" type="presParOf" srcId="{E49FC757-A1B4-4C75-B21A-6E352809481D}" destId="{F36B8C53-C10E-42DC-AE48-9873E6E380D8}" srcOrd="3" destOrd="0" presId="urn:microsoft.com/office/officeart/2005/8/layout/pyramid2"/>
    <dgm:cxn modelId="{01836806-838A-4EE5-B55C-8A41E7A2D890}" type="presParOf" srcId="{E49FC757-A1B4-4C75-B21A-6E352809481D}" destId="{35ACDDBC-15C8-4F4E-98E5-38C5A72D1B4E}" srcOrd="4" destOrd="0" presId="urn:microsoft.com/office/officeart/2005/8/layout/pyramid2"/>
    <dgm:cxn modelId="{B09B1E9A-F55D-4EB0-9CA3-82964C1C39F1}" type="presParOf" srcId="{E49FC757-A1B4-4C75-B21A-6E352809481D}" destId="{1E4F723E-69E9-4AC2-8824-D2D35F68AE86}" srcOrd="5" destOrd="0" presId="urn:microsoft.com/office/officeart/2005/8/layout/pyramid2"/>
    <dgm:cxn modelId="{51497FCD-B6F7-4783-905C-B022C79FCA62}" type="presParOf" srcId="{E49FC757-A1B4-4C75-B21A-6E352809481D}" destId="{F9F411D8-CEFA-4776-B75F-DEFB75C351A0}" srcOrd="6" destOrd="0" presId="urn:microsoft.com/office/officeart/2005/8/layout/pyramid2"/>
    <dgm:cxn modelId="{901CC1C0-72B7-4F2C-AF41-5A8388053AF0}" type="presParOf" srcId="{E49FC757-A1B4-4C75-B21A-6E352809481D}" destId="{CBC45191-F484-4274-90D7-D4A8F0B280BD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F54D360-F628-40F4-9663-3C5484F1EDAA}" type="doc">
      <dgm:prSet loTypeId="urn:microsoft.com/office/officeart/2005/8/layout/pyramid2" loCatId="pyramid" qsTypeId="urn:microsoft.com/office/officeart/2005/8/quickstyle/simple1" qsCatId="simple" csTypeId="urn:microsoft.com/office/officeart/2005/8/colors/accent0_3" csCatId="mainScheme" phldr="1"/>
      <dgm:spPr/>
    </dgm:pt>
    <dgm:pt modelId="{E91B9CD0-2281-4396-A662-3911A57BD684}">
      <dgm:prSet phldrT="[Tekst]" custT="1"/>
      <dgm:spPr/>
      <dgm:t>
        <a:bodyPr/>
        <a:lstStyle/>
        <a:p>
          <a:r>
            <a:rPr lang="pl-PL" sz="2200" b="1" dirty="0" smtClean="0"/>
            <a:t>w przypadku umowy kosztorysowej</a:t>
          </a:r>
          <a:endParaRPr lang="pl-PL" sz="2200" b="1" dirty="0"/>
        </a:p>
      </dgm:t>
    </dgm:pt>
    <dgm:pt modelId="{B401656C-B7B2-48AD-BDF7-D08A5BBF0A66}" type="parTrans" cxnId="{BDCAB8E7-DC94-41B0-87D9-425F7A35D930}">
      <dgm:prSet/>
      <dgm:spPr/>
      <dgm:t>
        <a:bodyPr/>
        <a:lstStyle/>
        <a:p>
          <a:endParaRPr lang="pl-PL"/>
        </a:p>
      </dgm:t>
    </dgm:pt>
    <dgm:pt modelId="{064B74CB-2E4E-4E88-9FA8-5B4F7D605FA1}" type="sibTrans" cxnId="{BDCAB8E7-DC94-41B0-87D9-425F7A35D930}">
      <dgm:prSet/>
      <dgm:spPr/>
      <dgm:t>
        <a:bodyPr/>
        <a:lstStyle/>
        <a:p>
          <a:endParaRPr lang="pl-PL"/>
        </a:p>
      </dgm:t>
    </dgm:pt>
    <dgm:pt modelId="{C223F040-F80B-4534-815F-BA84D8007EB7}">
      <dgm:prSet phldrT="[Tekst]" custT="1"/>
      <dgm:spPr/>
      <dgm:t>
        <a:bodyPr/>
        <a:lstStyle/>
        <a:p>
          <a:r>
            <a:rPr lang="pl-PL" sz="1800" dirty="0" smtClean="0"/>
            <a:t>kosztorysów ofertowych</a:t>
          </a:r>
          <a:endParaRPr lang="pl-PL" sz="1800" dirty="0"/>
        </a:p>
      </dgm:t>
    </dgm:pt>
    <dgm:pt modelId="{8BE70526-BE63-404C-9729-89D30491F279}" type="parTrans" cxnId="{E63EFA41-D78E-4BA4-BAA2-85E8C3739A44}">
      <dgm:prSet/>
      <dgm:spPr/>
      <dgm:t>
        <a:bodyPr/>
        <a:lstStyle/>
        <a:p>
          <a:endParaRPr lang="pl-PL"/>
        </a:p>
      </dgm:t>
    </dgm:pt>
    <dgm:pt modelId="{5D7180A9-9846-4CF7-9C18-EA76780BD69F}" type="sibTrans" cxnId="{E63EFA41-D78E-4BA4-BAA2-85E8C3739A44}">
      <dgm:prSet/>
      <dgm:spPr/>
      <dgm:t>
        <a:bodyPr/>
        <a:lstStyle/>
        <a:p>
          <a:endParaRPr lang="pl-PL"/>
        </a:p>
      </dgm:t>
    </dgm:pt>
    <dgm:pt modelId="{85988B8F-AE32-4ED1-BD79-B0D4A4752728}">
      <dgm:prSet phldrT="[Tekst]" custT="1"/>
      <dgm:spPr/>
      <dgm:t>
        <a:bodyPr/>
        <a:lstStyle/>
        <a:p>
          <a:r>
            <a:rPr lang="pl-PL" sz="1800" dirty="0" smtClean="0"/>
            <a:t>kosztorysów różnicowych</a:t>
          </a:r>
          <a:endParaRPr lang="pl-PL" sz="1800" dirty="0"/>
        </a:p>
      </dgm:t>
    </dgm:pt>
    <dgm:pt modelId="{D4229329-48FC-42BE-826C-974BD5A6E3B1}" type="parTrans" cxnId="{6CA8D09B-27FD-4BD2-AC22-E994DBEE1FDB}">
      <dgm:prSet/>
      <dgm:spPr/>
      <dgm:t>
        <a:bodyPr/>
        <a:lstStyle/>
        <a:p>
          <a:endParaRPr lang="pl-PL"/>
        </a:p>
      </dgm:t>
    </dgm:pt>
    <dgm:pt modelId="{58F46A6E-5481-4829-BDB1-D2BCC9317F92}" type="sibTrans" cxnId="{6CA8D09B-27FD-4BD2-AC22-E994DBEE1FDB}">
      <dgm:prSet/>
      <dgm:spPr/>
      <dgm:t>
        <a:bodyPr/>
        <a:lstStyle/>
        <a:p>
          <a:endParaRPr lang="pl-PL"/>
        </a:p>
      </dgm:t>
    </dgm:pt>
    <dgm:pt modelId="{90CCD5B7-9E47-4B7D-BE6F-96B4B5D7DD05}">
      <dgm:prSet custT="1"/>
      <dgm:spPr/>
      <dgm:t>
        <a:bodyPr/>
        <a:lstStyle/>
        <a:p>
          <a:r>
            <a:rPr lang="pl-PL" sz="1800" dirty="0" smtClean="0"/>
            <a:t>protokołów odbioru robót</a:t>
          </a:r>
          <a:endParaRPr lang="pl-PL" sz="1800" dirty="0"/>
        </a:p>
      </dgm:t>
    </dgm:pt>
    <dgm:pt modelId="{550D67A2-0A33-4144-B043-B7F85459C835}" type="sibTrans" cxnId="{BF8AD7D0-5BA9-472A-B2CC-F9D39A45DB43}">
      <dgm:prSet/>
      <dgm:spPr/>
      <dgm:t>
        <a:bodyPr/>
        <a:lstStyle/>
        <a:p>
          <a:endParaRPr lang="pl-PL"/>
        </a:p>
      </dgm:t>
    </dgm:pt>
    <dgm:pt modelId="{5BA646FF-AA2D-4867-B274-AB6C8B9D16B0}" type="parTrans" cxnId="{BF8AD7D0-5BA9-472A-B2CC-F9D39A45DB43}">
      <dgm:prSet/>
      <dgm:spPr/>
      <dgm:t>
        <a:bodyPr/>
        <a:lstStyle/>
        <a:p>
          <a:endParaRPr lang="pl-PL"/>
        </a:p>
      </dgm:t>
    </dgm:pt>
    <dgm:pt modelId="{9A65959B-BE08-4197-91EB-BCF51FEBB014}" type="pres">
      <dgm:prSet presAssocID="{AF54D360-F628-40F4-9663-3C5484F1EDAA}" presName="compositeShape" presStyleCnt="0">
        <dgm:presLayoutVars>
          <dgm:dir/>
          <dgm:resizeHandles/>
        </dgm:presLayoutVars>
      </dgm:prSet>
      <dgm:spPr/>
    </dgm:pt>
    <dgm:pt modelId="{91CDDD22-7355-410F-A857-0B4F9994F1CE}" type="pres">
      <dgm:prSet presAssocID="{AF54D360-F628-40F4-9663-3C5484F1EDAA}" presName="pyramid" presStyleLbl="node1" presStyleIdx="0" presStyleCnt="1" custScaleX="143805" custLinFactNeighborY="0"/>
      <dgm:spPr/>
    </dgm:pt>
    <dgm:pt modelId="{F8287713-75DD-40AF-A0BB-BD2DDAD45703}" type="pres">
      <dgm:prSet presAssocID="{AF54D360-F628-40F4-9663-3C5484F1EDAA}" presName="theList" presStyleCnt="0"/>
      <dgm:spPr/>
    </dgm:pt>
    <dgm:pt modelId="{28251420-B3C0-48CB-97B3-71C5FE85E785}" type="pres">
      <dgm:prSet presAssocID="{E91B9CD0-2281-4396-A662-3911A57BD684}" presName="aNode" presStyleLbl="fgAcc1" presStyleIdx="0" presStyleCnt="4" custScaleX="165344" custLinFactY="-19367" custLinFactNeighborX="-20915" custLinFactNeighborY="-10000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905AC12-9034-4E3C-B56D-34460DE099A9}" type="pres">
      <dgm:prSet presAssocID="{E91B9CD0-2281-4396-A662-3911A57BD684}" presName="aSpace" presStyleCnt="0"/>
      <dgm:spPr/>
    </dgm:pt>
    <dgm:pt modelId="{D280DC59-0880-4E6C-9C41-34C3280C1BEE}" type="pres">
      <dgm:prSet presAssocID="{C223F040-F80B-4534-815F-BA84D8007EB7}" presName="aNode" presStyleLbl="fgAcc1" presStyleIdx="1" presStyleCnt="4" custLinFactY="-7123" custLinFactNeighborX="-1412" custLinFactNeighborY="-10000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BBAD260-7146-4957-9E4F-52D1B7DF5B2F}" type="pres">
      <dgm:prSet presAssocID="{C223F040-F80B-4534-815F-BA84D8007EB7}" presName="aSpace" presStyleCnt="0"/>
      <dgm:spPr/>
    </dgm:pt>
    <dgm:pt modelId="{AA1B9BEB-5642-4790-A698-54772BAD7567}" type="pres">
      <dgm:prSet presAssocID="{90CCD5B7-9E47-4B7D-BE6F-96B4B5D7DD05}" presName="aNode" presStyleLbl="fgAcc1" presStyleIdx="2" presStyleCnt="4" custScaleY="112162" custLinFactNeighborX="-3294" custLinFactNeighborY="48649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960151B-3EC8-48F1-B66B-50EEA0415372}" type="pres">
      <dgm:prSet presAssocID="{90CCD5B7-9E47-4B7D-BE6F-96B4B5D7DD05}" presName="aSpace" presStyleCnt="0"/>
      <dgm:spPr/>
    </dgm:pt>
    <dgm:pt modelId="{3C70DB5A-4F90-480A-A658-3634E7468520}" type="pres">
      <dgm:prSet presAssocID="{85988B8F-AE32-4ED1-BD79-B0D4A4752728}" presName="aNode" presStyleLbl="fgAcc1" presStyleIdx="3" presStyleCnt="4" custScaleX="104368" custLinFactY="17398" custLinFactNeighborX="-3294" custLinFactNeighborY="10000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DA94E4E-DC9A-42CF-8DCD-92A72D946261}" type="pres">
      <dgm:prSet presAssocID="{85988B8F-AE32-4ED1-BD79-B0D4A4752728}" presName="aSpace" presStyleCnt="0"/>
      <dgm:spPr/>
    </dgm:pt>
  </dgm:ptLst>
  <dgm:cxnLst>
    <dgm:cxn modelId="{3E3E3E4D-700C-4DAE-8595-22A923C13C07}" type="presOf" srcId="{C223F040-F80B-4534-815F-BA84D8007EB7}" destId="{D280DC59-0880-4E6C-9C41-34C3280C1BEE}" srcOrd="0" destOrd="0" presId="urn:microsoft.com/office/officeart/2005/8/layout/pyramid2"/>
    <dgm:cxn modelId="{BF8AD7D0-5BA9-472A-B2CC-F9D39A45DB43}" srcId="{AF54D360-F628-40F4-9663-3C5484F1EDAA}" destId="{90CCD5B7-9E47-4B7D-BE6F-96B4B5D7DD05}" srcOrd="2" destOrd="0" parTransId="{5BA646FF-AA2D-4867-B274-AB6C8B9D16B0}" sibTransId="{550D67A2-0A33-4144-B043-B7F85459C835}"/>
    <dgm:cxn modelId="{318324CD-4DEB-4638-9E31-CB02C048121E}" type="presOf" srcId="{E91B9CD0-2281-4396-A662-3911A57BD684}" destId="{28251420-B3C0-48CB-97B3-71C5FE85E785}" srcOrd="0" destOrd="0" presId="urn:microsoft.com/office/officeart/2005/8/layout/pyramid2"/>
    <dgm:cxn modelId="{BDCAB8E7-DC94-41B0-87D9-425F7A35D930}" srcId="{AF54D360-F628-40F4-9663-3C5484F1EDAA}" destId="{E91B9CD0-2281-4396-A662-3911A57BD684}" srcOrd="0" destOrd="0" parTransId="{B401656C-B7B2-48AD-BDF7-D08A5BBF0A66}" sibTransId="{064B74CB-2E4E-4E88-9FA8-5B4F7D605FA1}"/>
    <dgm:cxn modelId="{6CA8D09B-27FD-4BD2-AC22-E994DBEE1FDB}" srcId="{AF54D360-F628-40F4-9663-3C5484F1EDAA}" destId="{85988B8F-AE32-4ED1-BD79-B0D4A4752728}" srcOrd="3" destOrd="0" parTransId="{D4229329-48FC-42BE-826C-974BD5A6E3B1}" sibTransId="{58F46A6E-5481-4829-BDB1-D2BCC9317F92}"/>
    <dgm:cxn modelId="{DCB1E2EB-C5F7-4FE7-86C8-E69A781A387B}" type="presOf" srcId="{85988B8F-AE32-4ED1-BD79-B0D4A4752728}" destId="{3C70DB5A-4F90-480A-A658-3634E7468520}" srcOrd="0" destOrd="0" presId="urn:microsoft.com/office/officeart/2005/8/layout/pyramid2"/>
    <dgm:cxn modelId="{B0B704EE-4187-4FA5-8EE3-490F1FEDED59}" type="presOf" srcId="{90CCD5B7-9E47-4B7D-BE6F-96B4B5D7DD05}" destId="{AA1B9BEB-5642-4790-A698-54772BAD7567}" srcOrd="0" destOrd="0" presId="urn:microsoft.com/office/officeart/2005/8/layout/pyramid2"/>
    <dgm:cxn modelId="{18E0DEF1-E3F2-4AF9-8768-9FA38BA19D8D}" type="presOf" srcId="{AF54D360-F628-40F4-9663-3C5484F1EDAA}" destId="{9A65959B-BE08-4197-91EB-BCF51FEBB014}" srcOrd="0" destOrd="0" presId="urn:microsoft.com/office/officeart/2005/8/layout/pyramid2"/>
    <dgm:cxn modelId="{E63EFA41-D78E-4BA4-BAA2-85E8C3739A44}" srcId="{AF54D360-F628-40F4-9663-3C5484F1EDAA}" destId="{C223F040-F80B-4534-815F-BA84D8007EB7}" srcOrd="1" destOrd="0" parTransId="{8BE70526-BE63-404C-9729-89D30491F279}" sibTransId="{5D7180A9-9846-4CF7-9C18-EA76780BD69F}"/>
    <dgm:cxn modelId="{7BE2F868-C95E-4FDC-9A15-88CAB7FFD90C}" type="presParOf" srcId="{9A65959B-BE08-4197-91EB-BCF51FEBB014}" destId="{91CDDD22-7355-410F-A857-0B4F9994F1CE}" srcOrd="0" destOrd="0" presId="urn:microsoft.com/office/officeart/2005/8/layout/pyramid2"/>
    <dgm:cxn modelId="{1BA8CC65-3156-41F5-ADCD-24F0D3E60430}" type="presParOf" srcId="{9A65959B-BE08-4197-91EB-BCF51FEBB014}" destId="{F8287713-75DD-40AF-A0BB-BD2DDAD45703}" srcOrd="1" destOrd="0" presId="urn:microsoft.com/office/officeart/2005/8/layout/pyramid2"/>
    <dgm:cxn modelId="{EC58544A-83D0-42BD-B79C-B76BAEEE3A9F}" type="presParOf" srcId="{F8287713-75DD-40AF-A0BB-BD2DDAD45703}" destId="{28251420-B3C0-48CB-97B3-71C5FE85E785}" srcOrd="0" destOrd="0" presId="urn:microsoft.com/office/officeart/2005/8/layout/pyramid2"/>
    <dgm:cxn modelId="{27C46D96-9884-4116-847F-6453B5C1E0E8}" type="presParOf" srcId="{F8287713-75DD-40AF-A0BB-BD2DDAD45703}" destId="{7905AC12-9034-4E3C-B56D-34460DE099A9}" srcOrd="1" destOrd="0" presId="urn:microsoft.com/office/officeart/2005/8/layout/pyramid2"/>
    <dgm:cxn modelId="{EEB2714B-21D7-4F68-81FA-EFB7CB197E08}" type="presParOf" srcId="{F8287713-75DD-40AF-A0BB-BD2DDAD45703}" destId="{D280DC59-0880-4E6C-9C41-34C3280C1BEE}" srcOrd="2" destOrd="0" presId="urn:microsoft.com/office/officeart/2005/8/layout/pyramid2"/>
    <dgm:cxn modelId="{298C2DF1-AB22-4B91-A9B0-D54174B47D18}" type="presParOf" srcId="{F8287713-75DD-40AF-A0BB-BD2DDAD45703}" destId="{3BBAD260-7146-4957-9E4F-52D1B7DF5B2F}" srcOrd="3" destOrd="0" presId="urn:microsoft.com/office/officeart/2005/8/layout/pyramid2"/>
    <dgm:cxn modelId="{EF57E107-33F8-4443-A000-CF9A1FC76ECA}" type="presParOf" srcId="{F8287713-75DD-40AF-A0BB-BD2DDAD45703}" destId="{AA1B9BEB-5642-4790-A698-54772BAD7567}" srcOrd="4" destOrd="0" presId="urn:microsoft.com/office/officeart/2005/8/layout/pyramid2"/>
    <dgm:cxn modelId="{89985301-AFE1-4A6E-BEA0-0D76465175DC}" type="presParOf" srcId="{F8287713-75DD-40AF-A0BB-BD2DDAD45703}" destId="{8960151B-3EC8-48F1-B66B-50EEA0415372}" srcOrd="5" destOrd="0" presId="urn:microsoft.com/office/officeart/2005/8/layout/pyramid2"/>
    <dgm:cxn modelId="{B2A69C1E-3047-4C6A-8046-B38032F25576}" type="presParOf" srcId="{F8287713-75DD-40AF-A0BB-BD2DDAD45703}" destId="{3C70DB5A-4F90-480A-A658-3634E7468520}" srcOrd="6" destOrd="0" presId="urn:microsoft.com/office/officeart/2005/8/layout/pyramid2"/>
    <dgm:cxn modelId="{7312EBF0-85E6-4D42-AC1C-064777F41D4C}" type="presParOf" srcId="{F8287713-75DD-40AF-A0BB-BD2DDAD45703}" destId="{DDA94E4E-DC9A-42CF-8DCD-92A72D946261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C48548C-B9E3-4D0E-BAA0-0F71BFC73595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8E4126C8-33AE-47CF-984E-C9F720D5BCBD}">
      <dgm:prSet phldrT="[Tekst]" custT="1"/>
      <dgm:spPr/>
      <dgm:t>
        <a:bodyPr/>
        <a:lstStyle/>
        <a:p>
          <a:r>
            <a:rPr lang="pl-PL" sz="1800" dirty="0" smtClean="0">
              <a:solidFill>
                <a:schemeClr val="tx1">
                  <a:lumMod val="95000"/>
                  <a:lumOff val="5000"/>
                </a:schemeClr>
              </a:solidFill>
            </a:rPr>
            <a:t>wszelkie zmiany należy wykazać </a:t>
          </a:r>
          <a:br>
            <a:rPr lang="pl-PL" sz="1800" dirty="0" smtClean="0">
              <a:solidFill>
                <a:schemeClr val="tx1">
                  <a:lumMod val="95000"/>
                  <a:lumOff val="5000"/>
                </a:schemeClr>
              </a:solidFill>
            </a:rPr>
          </a:br>
          <a:r>
            <a:rPr lang="pl-PL" sz="1800" dirty="0" smtClean="0">
              <a:solidFill>
                <a:schemeClr val="tx1">
                  <a:lumMod val="95000"/>
                  <a:lumOff val="5000"/>
                </a:schemeClr>
              </a:solidFill>
            </a:rPr>
            <a:t>w kosztorysie różnicowym</a:t>
          </a:r>
          <a:endParaRPr lang="pl-PL" sz="1800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5C3C31CF-3DAA-4B57-A7FE-E53D16A18C9A}" type="parTrans" cxnId="{10D98C0E-64A8-4BCB-9328-5ED5ED4BFD0A}">
      <dgm:prSet/>
      <dgm:spPr/>
      <dgm:t>
        <a:bodyPr/>
        <a:lstStyle/>
        <a:p>
          <a:endParaRPr lang="pl-PL"/>
        </a:p>
      </dgm:t>
    </dgm:pt>
    <dgm:pt modelId="{D5FDF6AB-57AA-4E07-BE0C-9621164CBB40}" type="sibTrans" cxnId="{10D98C0E-64A8-4BCB-9328-5ED5ED4BFD0A}">
      <dgm:prSet/>
      <dgm:spPr/>
      <dgm:t>
        <a:bodyPr/>
        <a:lstStyle/>
        <a:p>
          <a:endParaRPr lang="pl-PL"/>
        </a:p>
      </dgm:t>
    </dgm:pt>
    <dgm:pt modelId="{B5C0839D-BAE8-45EC-A33A-57A4A0798AD1}">
      <dgm:prSet phldrT="[Tekst]" custT="1"/>
      <dgm:spPr/>
      <dgm:t>
        <a:bodyPr/>
        <a:lstStyle/>
        <a:p>
          <a:r>
            <a:rPr lang="pl-PL" sz="1800" dirty="0" smtClean="0">
              <a:solidFill>
                <a:schemeClr val="tx1">
                  <a:lumMod val="95000"/>
                  <a:lumOff val="5000"/>
                </a:schemeClr>
              </a:solidFill>
            </a:rPr>
            <a:t>w przypadku rozbieżności między przedmiarem/kosztorysem, </a:t>
          </a:r>
          <a:br>
            <a:rPr lang="pl-PL" sz="1800" dirty="0" smtClean="0">
              <a:solidFill>
                <a:schemeClr val="tx1">
                  <a:lumMod val="95000"/>
                  <a:lumOff val="5000"/>
                </a:schemeClr>
              </a:solidFill>
            </a:rPr>
          </a:br>
          <a:r>
            <a:rPr lang="pl-PL" sz="1800" dirty="0" smtClean="0">
              <a:solidFill>
                <a:schemeClr val="tx1">
                  <a:lumMod val="95000"/>
                  <a:lumOff val="5000"/>
                </a:schemeClr>
              </a:solidFill>
            </a:rPr>
            <a:t>a projektem budowlanym </a:t>
          </a:r>
          <a:br>
            <a:rPr lang="pl-PL" sz="1800" dirty="0" smtClean="0">
              <a:solidFill>
                <a:schemeClr val="tx1">
                  <a:lumMod val="95000"/>
                  <a:lumOff val="5000"/>
                </a:schemeClr>
              </a:solidFill>
            </a:rPr>
          </a:br>
          <a:r>
            <a:rPr lang="pl-PL" sz="1800" dirty="0" smtClean="0">
              <a:solidFill>
                <a:schemeClr val="tx1">
                  <a:lumMod val="95000"/>
                  <a:lumOff val="5000"/>
                </a:schemeClr>
              </a:solidFill>
            </a:rPr>
            <a:t>– rozstrzygającym jest projekt</a:t>
          </a:r>
          <a:endParaRPr lang="pl-PL" sz="1800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636A3959-C07B-411E-85CE-40816BC41386}" type="parTrans" cxnId="{6E1230A2-489A-4617-94BF-2E3F7D820661}">
      <dgm:prSet/>
      <dgm:spPr/>
      <dgm:t>
        <a:bodyPr/>
        <a:lstStyle/>
        <a:p>
          <a:endParaRPr lang="pl-PL"/>
        </a:p>
      </dgm:t>
    </dgm:pt>
    <dgm:pt modelId="{84C8C312-FC5E-4C15-B4E9-9135D78E9A33}" type="sibTrans" cxnId="{6E1230A2-489A-4617-94BF-2E3F7D820661}">
      <dgm:prSet/>
      <dgm:spPr/>
      <dgm:t>
        <a:bodyPr/>
        <a:lstStyle/>
        <a:p>
          <a:endParaRPr lang="pl-PL"/>
        </a:p>
      </dgm:t>
    </dgm:pt>
    <dgm:pt modelId="{DB7FF3E5-4BF4-4F02-869F-F5896CA18BE3}">
      <dgm:prSet phldrT="[Tekst]" custT="1"/>
      <dgm:spPr/>
      <dgm:t>
        <a:bodyPr/>
        <a:lstStyle/>
        <a:p>
          <a:r>
            <a:rPr lang="pl-PL" sz="1800" dirty="0" smtClean="0">
              <a:solidFill>
                <a:schemeClr val="tx1">
                  <a:lumMod val="95000"/>
                  <a:lumOff val="5000"/>
                </a:schemeClr>
              </a:solidFill>
            </a:rPr>
            <a:t>zmiany niewykazane w kosztorysie różnicowym, </a:t>
          </a:r>
          <a:br>
            <a:rPr lang="pl-PL" sz="1800" dirty="0" smtClean="0">
              <a:solidFill>
                <a:schemeClr val="tx1">
                  <a:lumMod val="95000"/>
                  <a:lumOff val="5000"/>
                </a:schemeClr>
              </a:solidFill>
            </a:rPr>
          </a:br>
          <a:r>
            <a:rPr lang="pl-PL" sz="1800" dirty="0" smtClean="0">
              <a:solidFill>
                <a:schemeClr val="tx1">
                  <a:lumMod val="95000"/>
                  <a:lumOff val="5000"/>
                </a:schemeClr>
              </a:solidFill>
            </a:rPr>
            <a:t>a stwierdzone podczas kontroli na miejscu realizacji operacji, będą oceniane w kontekście zgodności realizacji operacji z biznesplanem</a:t>
          </a:r>
          <a:endParaRPr lang="pl-PL" sz="1800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F59978F5-B71C-4717-A244-DF0A7CC4F20E}" type="parTrans" cxnId="{2480CA67-45F5-4FB3-8CEE-A32187B3A099}">
      <dgm:prSet/>
      <dgm:spPr/>
      <dgm:t>
        <a:bodyPr/>
        <a:lstStyle/>
        <a:p>
          <a:endParaRPr lang="pl-PL"/>
        </a:p>
      </dgm:t>
    </dgm:pt>
    <dgm:pt modelId="{6C7664F0-528F-4E51-A13D-C9689460BAAF}" type="sibTrans" cxnId="{2480CA67-45F5-4FB3-8CEE-A32187B3A099}">
      <dgm:prSet/>
      <dgm:spPr/>
      <dgm:t>
        <a:bodyPr/>
        <a:lstStyle/>
        <a:p>
          <a:endParaRPr lang="pl-PL"/>
        </a:p>
      </dgm:t>
    </dgm:pt>
    <dgm:pt modelId="{A791D2D5-F50C-407A-A25B-7CF4B7999E74}">
      <dgm:prSet phldrT="[Tekst]" custT="1"/>
      <dgm:spPr/>
      <dgm:t>
        <a:bodyPr/>
        <a:lstStyle/>
        <a:p>
          <a:r>
            <a:rPr lang="pl-PL" sz="1800" dirty="0" smtClean="0">
              <a:solidFill>
                <a:schemeClr val="tx1">
                  <a:lumMod val="95000"/>
                  <a:lumOff val="5000"/>
                </a:schemeClr>
              </a:solidFill>
            </a:rPr>
            <a:t>Beneficjent powinien zgłosić zmiany stanu faktycznego przed złożeniem </a:t>
          </a:r>
          <a:r>
            <a:rPr lang="pl-PL" sz="18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WoP</a:t>
          </a:r>
          <a:r>
            <a:rPr lang="pl-PL" sz="1800" dirty="0" smtClean="0">
              <a:solidFill>
                <a:schemeClr val="tx1">
                  <a:lumMod val="95000"/>
                  <a:lumOff val="5000"/>
                </a:schemeClr>
              </a:solidFill>
            </a:rPr>
            <a:t>, w celu uzyskania akceptacji SW </a:t>
          </a:r>
          <a:endParaRPr lang="pl-PL" sz="1800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8F7E30D1-F6A8-4DB5-AB7A-CE97B6CDA56E}" type="parTrans" cxnId="{B6C90D12-FF47-486C-AF90-51440C378A99}">
      <dgm:prSet/>
      <dgm:spPr/>
      <dgm:t>
        <a:bodyPr/>
        <a:lstStyle/>
        <a:p>
          <a:endParaRPr lang="pl-PL"/>
        </a:p>
      </dgm:t>
    </dgm:pt>
    <dgm:pt modelId="{6ABAC330-3614-4428-A502-156AFD2C1B6A}" type="sibTrans" cxnId="{B6C90D12-FF47-486C-AF90-51440C378A99}">
      <dgm:prSet/>
      <dgm:spPr/>
      <dgm:t>
        <a:bodyPr/>
        <a:lstStyle/>
        <a:p>
          <a:endParaRPr lang="pl-PL"/>
        </a:p>
      </dgm:t>
    </dgm:pt>
    <dgm:pt modelId="{6FEC4808-82B1-4409-AF0F-2C977A4F1DDE}" type="pres">
      <dgm:prSet presAssocID="{9C48548C-B9E3-4D0E-BAA0-0F71BFC73595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54B08C93-0827-4B85-9686-2B3DFA50C630}" type="pres">
      <dgm:prSet presAssocID="{8E4126C8-33AE-47CF-984E-C9F720D5BCBD}" presName="centerShape" presStyleLbl="node0" presStyleIdx="0" presStyleCnt="1" custScaleX="294241" custScaleY="48979" custLinFactNeighborX="8180" custLinFactNeighborY="-25833"/>
      <dgm:spPr/>
      <dgm:t>
        <a:bodyPr/>
        <a:lstStyle/>
        <a:p>
          <a:endParaRPr lang="pl-PL"/>
        </a:p>
      </dgm:t>
    </dgm:pt>
    <dgm:pt modelId="{210430C5-D725-4E09-9EBD-493C7FE5F146}" type="pres">
      <dgm:prSet presAssocID="{636A3959-C07B-411E-85CE-40816BC41386}" presName="Name9" presStyleLbl="parChTrans1D2" presStyleIdx="0" presStyleCnt="3"/>
      <dgm:spPr/>
      <dgm:t>
        <a:bodyPr/>
        <a:lstStyle/>
        <a:p>
          <a:endParaRPr lang="pl-PL"/>
        </a:p>
      </dgm:t>
    </dgm:pt>
    <dgm:pt modelId="{4F8A80F6-2759-44D5-878A-740F84FBAACA}" type="pres">
      <dgm:prSet presAssocID="{636A3959-C07B-411E-85CE-40816BC41386}" presName="connTx" presStyleLbl="parChTrans1D2" presStyleIdx="0" presStyleCnt="3"/>
      <dgm:spPr/>
      <dgm:t>
        <a:bodyPr/>
        <a:lstStyle/>
        <a:p>
          <a:endParaRPr lang="pl-PL"/>
        </a:p>
      </dgm:t>
    </dgm:pt>
    <dgm:pt modelId="{486A5CE4-96B1-455B-BBFE-00BA161BB8A8}" type="pres">
      <dgm:prSet presAssocID="{B5C0839D-BAE8-45EC-A33A-57A4A0798AD1}" presName="node" presStyleLbl="node1" presStyleIdx="0" presStyleCnt="3" custScaleX="367839" custScaleY="70287" custRadScaleRad="166030" custRadScaleInc="-5625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D787480-D1EB-4D01-BD4D-82484D7ED489}" type="pres">
      <dgm:prSet presAssocID="{F59978F5-B71C-4717-A244-DF0A7CC4F20E}" presName="Name9" presStyleLbl="parChTrans1D2" presStyleIdx="1" presStyleCnt="3"/>
      <dgm:spPr/>
      <dgm:t>
        <a:bodyPr/>
        <a:lstStyle/>
        <a:p>
          <a:endParaRPr lang="pl-PL"/>
        </a:p>
      </dgm:t>
    </dgm:pt>
    <dgm:pt modelId="{B6B19B5C-B1E6-484D-B55A-37F6E82EC480}" type="pres">
      <dgm:prSet presAssocID="{F59978F5-B71C-4717-A244-DF0A7CC4F20E}" presName="connTx" presStyleLbl="parChTrans1D2" presStyleIdx="1" presStyleCnt="3"/>
      <dgm:spPr/>
      <dgm:t>
        <a:bodyPr/>
        <a:lstStyle/>
        <a:p>
          <a:endParaRPr lang="pl-PL"/>
        </a:p>
      </dgm:t>
    </dgm:pt>
    <dgm:pt modelId="{63B6EB7C-2384-4DB9-8F42-B362E391110C}" type="pres">
      <dgm:prSet presAssocID="{DB7FF3E5-4BF4-4F02-869F-F5896CA18BE3}" presName="node" presStyleLbl="node1" presStyleIdx="1" presStyleCnt="3" custFlipHor="1" custScaleX="406514" custScaleY="125509" custRadScaleRad="139083" custRadScaleInc="1239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E7C215D-7B7E-4A71-9373-34E4ED4296A9}" type="pres">
      <dgm:prSet presAssocID="{8F7E30D1-F6A8-4DB5-AB7A-CE97B6CDA56E}" presName="Name9" presStyleLbl="parChTrans1D2" presStyleIdx="2" presStyleCnt="3"/>
      <dgm:spPr/>
      <dgm:t>
        <a:bodyPr/>
        <a:lstStyle/>
        <a:p>
          <a:endParaRPr lang="pl-PL"/>
        </a:p>
      </dgm:t>
    </dgm:pt>
    <dgm:pt modelId="{9F3169C6-B86C-49FD-9D42-CBDA26054B83}" type="pres">
      <dgm:prSet presAssocID="{8F7E30D1-F6A8-4DB5-AB7A-CE97B6CDA56E}" presName="connTx" presStyleLbl="parChTrans1D2" presStyleIdx="2" presStyleCnt="3"/>
      <dgm:spPr/>
      <dgm:t>
        <a:bodyPr/>
        <a:lstStyle/>
        <a:p>
          <a:endParaRPr lang="pl-PL"/>
        </a:p>
      </dgm:t>
    </dgm:pt>
    <dgm:pt modelId="{EC025235-130D-4731-BFDA-47D0D2E37F1A}" type="pres">
      <dgm:prSet presAssocID="{A791D2D5-F50C-407A-A25B-7CF4B7999E74}" presName="node" presStyleLbl="node1" presStyleIdx="2" presStyleCnt="3" custScaleX="391681" custScaleY="54444" custRadScaleRad="81974" custRadScaleInc="6176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10D98C0E-64A8-4BCB-9328-5ED5ED4BFD0A}" srcId="{9C48548C-B9E3-4D0E-BAA0-0F71BFC73595}" destId="{8E4126C8-33AE-47CF-984E-C9F720D5BCBD}" srcOrd="0" destOrd="0" parTransId="{5C3C31CF-3DAA-4B57-A7FE-E53D16A18C9A}" sibTransId="{D5FDF6AB-57AA-4E07-BE0C-9621164CBB40}"/>
    <dgm:cxn modelId="{8AC52E18-C131-4810-B2C7-B4F207C23BDE}" type="presOf" srcId="{DB7FF3E5-4BF4-4F02-869F-F5896CA18BE3}" destId="{63B6EB7C-2384-4DB9-8F42-B362E391110C}" srcOrd="0" destOrd="0" presId="urn:microsoft.com/office/officeart/2005/8/layout/radial1"/>
    <dgm:cxn modelId="{AEDE750D-DADF-4ECF-B79A-00C85BD4E0D2}" type="presOf" srcId="{8E4126C8-33AE-47CF-984E-C9F720D5BCBD}" destId="{54B08C93-0827-4B85-9686-2B3DFA50C630}" srcOrd="0" destOrd="0" presId="urn:microsoft.com/office/officeart/2005/8/layout/radial1"/>
    <dgm:cxn modelId="{2480CA67-45F5-4FB3-8CEE-A32187B3A099}" srcId="{8E4126C8-33AE-47CF-984E-C9F720D5BCBD}" destId="{DB7FF3E5-4BF4-4F02-869F-F5896CA18BE3}" srcOrd="1" destOrd="0" parTransId="{F59978F5-B71C-4717-A244-DF0A7CC4F20E}" sibTransId="{6C7664F0-528F-4E51-A13D-C9689460BAAF}"/>
    <dgm:cxn modelId="{D1EED603-51CA-44A6-A29D-0AF2A1E37F84}" type="presOf" srcId="{636A3959-C07B-411E-85CE-40816BC41386}" destId="{4F8A80F6-2759-44D5-878A-740F84FBAACA}" srcOrd="1" destOrd="0" presId="urn:microsoft.com/office/officeart/2005/8/layout/radial1"/>
    <dgm:cxn modelId="{B6C90D12-FF47-486C-AF90-51440C378A99}" srcId="{8E4126C8-33AE-47CF-984E-C9F720D5BCBD}" destId="{A791D2D5-F50C-407A-A25B-7CF4B7999E74}" srcOrd="2" destOrd="0" parTransId="{8F7E30D1-F6A8-4DB5-AB7A-CE97B6CDA56E}" sibTransId="{6ABAC330-3614-4428-A502-156AFD2C1B6A}"/>
    <dgm:cxn modelId="{6B944603-7C3D-4CBF-80B7-4C4E7E6607A4}" type="presOf" srcId="{A791D2D5-F50C-407A-A25B-7CF4B7999E74}" destId="{EC025235-130D-4731-BFDA-47D0D2E37F1A}" srcOrd="0" destOrd="0" presId="urn:microsoft.com/office/officeart/2005/8/layout/radial1"/>
    <dgm:cxn modelId="{1368A2AF-145D-4248-86FE-C65372278561}" type="presOf" srcId="{F59978F5-B71C-4717-A244-DF0A7CC4F20E}" destId="{B6B19B5C-B1E6-484D-B55A-37F6E82EC480}" srcOrd="1" destOrd="0" presId="urn:microsoft.com/office/officeart/2005/8/layout/radial1"/>
    <dgm:cxn modelId="{C15B0CA0-557C-49B7-9318-DA3D3C89BFC1}" type="presOf" srcId="{636A3959-C07B-411E-85CE-40816BC41386}" destId="{210430C5-D725-4E09-9EBD-493C7FE5F146}" srcOrd="0" destOrd="0" presId="urn:microsoft.com/office/officeart/2005/8/layout/radial1"/>
    <dgm:cxn modelId="{6E1230A2-489A-4617-94BF-2E3F7D820661}" srcId="{8E4126C8-33AE-47CF-984E-C9F720D5BCBD}" destId="{B5C0839D-BAE8-45EC-A33A-57A4A0798AD1}" srcOrd="0" destOrd="0" parTransId="{636A3959-C07B-411E-85CE-40816BC41386}" sibTransId="{84C8C312-FC5E-4C15-B4E9-9135D78E9A33}"/>
    <dgm:cxn modelId="{C1D1B924-15B5-4FD8-A8A4-FAA67C5413FD}" type="presOf" srcId="{8F7E30D1-F6A8-4DB5-AB7A-CE97B6CDA56E}" destId="{9F3169C6-B86C-49FD-9D42-CBDA26054B83}" srcOrd="1" destOrd="0" presId="urn:microsoft.com/office/officeart/2005/8/layout/radial1"/>
    <dgm:cxn modelId="{366D4047-EDDC-4B35-BB97-205902474CE5}" type="presOf" srcId="{8F7E30D1-F6A8-4DB5-AB7A-CE97B6CDA56E}" destId="{1E7C215D-7B7E-4A71-9373-34E4ED4296A9}" srcOrd="0" destOrd="0" presId="urn:microsoft.com/office/officeart/2005/8/layout/radial1"/>
    <dgm:cxn modelId="{D923FC71-D3AE-4874-B711-D731E486302B}" type="presOf" srcId="{F59978F5-B71C-4717-A244-DF0A7CC4F20E}" destId="{DD787480-D1EB-4D01-BD4D-82484D7ED489}" srcOrd="0" destOrd="0" presId="urn:microsoft.com/office/officeart/2005/8/layout/radial1"/>
    <dgm:cxn modelId="{43350927-E6E9-4388-98AD-C40B57ED8ED7}" type="presOf" srcId="{9C48548C-B9E3-4D0E-BAA0-0F71BFC73595}" destId="{6FEC4808-82B1-4409-AF0F-2C977A4F1DDE}" srcOrd="0" destOrd="0" presId="urn:microsoft.com/office/officeart/2005/8/layout/radial1"/>
    <dgm:cxn modelId="{7F990316-2F5F-4FEA-9AA1-B95438CF4182}" type="presOf" srcId="{B5C0839D-BAE8-45EC-A33A-57A4A0798AD1}" destId="{486A5CE4-96B1-455B-BBFE-00BA161BB8A8}" srcOrd="0" destOrd="0" presId="urn:microsoft.com/office/officeart/2005/8/layout/radial1"/>
    <dgm:cxn modelId="{07B574E6-B86A-4EF1-B043-5EA4F05F394D}" type="presParOf" srcId="{6FEC4808-82B1-4409-AF0F-2C977A4F1DDE}" destId="{54B08C93-0827-4B85-9686-2B3DFA50C630}" srcOrd="0" destOrd="0" presId="urn:microsoft.com/office/officeart/2005/8/layout/radial1"/>
    <dgm:cxn modelId="{48B8E67D-66E8-4BB7-B714-A1E34EDB8F0D}" type="presParOf" srcId="{6FEC4808-82B1-4409-AF0F-2C977A4F1DDE}" destId="{210430C5-D725-4E09-9EBD-493C7FE5F146}" srcOrd="1" destOrd="0" presId="urn:microsoft.com/office/officeart/2005/8/layout/radial1"/>
    <dgm:cxn modelId="{192FCB20-6909-44EF-B43E-F48A32008E57}" type="presParOf" srcId="{210430C5-D725-4E09-9EBD-493C7FE5F146}" destId="{4F8A80F6-2759-44D5-878A-740F84FBAACA}" srcOrd="0" destOrd="0" presId="urn:microsoft.com/office/officeart/2005/8/layout/radial1"/>
    <dgm:cxn modelId="{E10CABBF-30EF-4CFE-849B-7A5017C89482}" type="presParOf" srcId="{6FEC4808-82B1-4409-AF0F-2C977A4F1DDE}" destId="{486A5CE4-96B1-455B-BBFE-00BA161BB8A8}" srcOrd="2" destOrd="0" presId="urn:microsoft.com/office/officeart/2005/8/layout/radial1"/>
    <dgm:cxn modelId="{E4178E79-1248-4E7E-85F5-F3D3F06BCAD8}" type="presParOf" srcId="{6FEC4808-82B1-4409-AF0F-2C977A4F1DDE}" destId="{DD787480-D1EB-4D01-BD4D-82484D7ED489}" srcOrd="3" destOrd="0" presId="urn:microsoft.com/office/officeart/2005/8/layout/radial1"/>
    <dgm:cxn modelId="{6D69BA31-6752-4F63-93FF-C50AA8FA91E1}" type="presParOf" srcId="{DD787480-D1EB-4D01-BD4D-82484D7ED489}" destId="{B6B19B5C-B1E6-484D-B55A-37F6E82EC480}" srcOrd="0" destOrd="0" presId="urn:microsoft.com/office/officeart/2005/8/layout/radial1"/>
    <dgm:cxn modelId="{A459F275-DFF6-4D70-9D60-BD91A913D34B}" type="presParOf" srcId="{6FEC4808-82B1-4409-AF0F-2C977A4F1DDE}" destId="{63B6EB7C-2384-4DB9-8F42-B362E391110C}" srcOrd="4" destOrd="0" presId="urn:microsoft.com/office/officeart/2005/8/layout/radial1"/>
    <dgm:cxn modelId="{3F80828F-FD1E-49CC-B8B6-BAF0680262A0}" type="presParOf" srcId="{6FEC4808-82B1-4409-AF0F-2C977A4F1DDE}" destId="{1E7C215D-7B7E-4A71-9373-34E4ED4296A9}" srcOrd="5" destOrd="0" presId="urn:microsoft.com/office/officeart/2005/8/layout/radial1"/>
    <dgm:cxn modelId="{67A8BBCB-EDE2-4BF4-BD32-6DD8D3518A82}" type="presParOf" srcId="{1E7C215D-7B7E-4A71-9373-34E4ED4296A9}" destId="{9F3169C6-B86C-49FD-9D42-CBDA26054B83}" srcOrd="0" destOrd="0" presId="urn:microsoft.com/office/officeart/2005/8/layout/radial1"/>
    <dgm:cxn modelId="{C6E2CCC3-91D4-473F-A9FB-019FD456EB2D}" type="presParOf" srcId="{6FEC4808-82B1-4409-AF0F-2C977A4F1DDE}" destId="{EC025235-130D-4731-BFDA-47D0D2E37F1A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846A342-488B-409F-9A73-979680A2582A}" type="doc">
      <dgm:prSet loTypeId="urn:microsoft.com/office/officeart/2005/8/layout/process1" loCatId="process" qsTypeId="urn:microsoft.com/office/officeart/2005/8/quickstyle/simple1" qsCatId="simple" csTypeId="urn:microsoft.com/office/officeart/2005/8/colors/accent0_3" csCatId="mainScheme" phldr="1"/>
      <dgm:spPr/>
    </dgm:pt>
    <dgm:pt modelId="{4FA6AD50-B5E0-4B34-A437-22658D1077A8}">
      <dgm:prSet phldrT="[Teks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pl-PL" sz="1800" b="1" dirty="0" smtClean="0">
              <a:solidFill>
                <a:schemeClr val="tx1"/>
              </a:solidFill>
            </a:rPr>
            <a:t>cel operacji</a:t>
          </a:r>
          <a:endParaRPr lang="pl-PL" sz="1800" b="1" dirty="0">
            <a:solidFill>
              <a:schemeClr val="tx1"/>
            </a:solidFill>
          </a:endParaRPr>
        </a:p>
      </dgm:t>
    </dgm:pt>
    <dgm:pt modelId="{C71B4F08-DB21-4D88-AC54-830744A76478}" type="parTrans" cxnId="{D393559B-62AA-4784-A58D-8EAF48CA8D65}">
      <dgm:prSet/>
      <dgm:spPr/>
      <dgm:t>
        <a:bodyPr/>
        <a:lstStyle/>
        <a:p>
          <a:endParaRPr lang="pl-PL"/>
        </a:p>
      </dgm:t>
    </dgm:pt>
    <dgm:pt modelId="{10AEAC76-65DB-4CA9-8FB4-3B33C7A6A695}" type="sibTrans" cxnId="{D393559B-62AA-4784-A58D-8EAF48CA8D65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pl-PL"/>
        </a:p>
      </dgm:t>
    </dgm:pt>
    <dgm:pt modelId="{76DCC008-E33C-45F5-96FF-827984A75B35}">
      <dgm:prSet phldrT="[Teks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pl-PL" sz="1800" b="1" dirty="0" smtClean="0">
              <a:solidFill>
                <a:schemeClr val="tx1"/>
              </a:solidFill>
            </a:rPr>
            <a:t>jakość operacji</a:t>
          </a:r>
          <a:endParaRPr lang="pl-PL" sz="1800" b="1" dirty="0">
            <a:solidFill>
              <a:schemeClr val="tx1"/>
            </a:solidFill>
          </a:endParaRPr>
        </a:p>
      </dgm:t>
    </dgm:pt>
    <dgm:pt modelId="{11A13F3E-8488-41FB-893B-35476C26B7EB}" type="parTrans" cxnId="{AFEAA0C7-EFAA-42B0-BCA9-A61042A6E3FD}">
      <dgm:prSet/>
      <dgm:spPr/>
      <dgm:t>
        <a:bodyPr/>
        <a:lstStyle/>
        <a:p>
          <a:endParaRPr lang="pl-PL"/>
        </a:p>
      </dgm:t>
    </dgm:pt>
    <dgm:pt modelId="{5E9EEB06-D329-4CD3-96F7-37156D42CE1A}" type="sibTrans" cxnId="{AFEAA0C7-EFAA-42B0-BCA9-A61042A6E3FD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pl-PL"/>
        </a:p>
      </dgm:t>
    </dgm:pt>
    <dgm:pt modelId="{104DF8B1-55FB-4FB8-ADFC-63F6B0E323A8}">
      <dgm:prSet phldrT="[Teks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pl-PL" sz="1800" b="1" dirty="0" smtClean="0">
              <a:solidFill>
                <a:schemeClr val="tx1"/>
              </a:solidFill>
            </a:rPr>
            <a:t>poprawne udokumentowanie </a:t>
          </a:r>
          <a:br>
            <a:rPr lang="pl-PL" sz="1800" b="1" dirty="0" smtClean="0">
              <a:solidFill>
                <a:schemeClr val="tx1"/>
              </a:solidFill>
            </a:rPr>
          </a:br>
          <a:r>
            <a:rPr lang="pl-PL" sz="1800" b="1" dirty="0" smtClean="0">
              <a:solidFill>
                <a:schemeClr val="tx1"/>
              </a:solidFill>
            </a:rPr>
            <a:t>i uzasadnienie wprowadzonych zmian</a:t>
          </a:r>
          <a:endParaRPr lang="pl-PL" sz="1800" b="1" dirty="0">
            <a:solidFill>
              <a:schemeClr val="tx1"/>
            </a:solidFill>
          </a:endParaRPr>
        </a:p>
      </dgm:t>
    </dgm:pt>
    <dgm:pt modelId="{3C1394BE-F0F9-4E96-8FB6-7E33C2BB2914}" type="parTrans" cxnId="{63434234-7CD9-477A-B0DE-204026EB9334}">
      <dgm:prSet/>
      <dgm:spPr/>
      <dgm:t>
        <a:bodyPr/>
        <a:lstStyle/>
        <a:p>
          <a:endParaRPr lang="pl-PL"/>
        </a:p>
      </dgm:t>
    </dgm:pt>
    <dgm:pt modelId="{F0E1CB49-D86B-438D-810E-4CCFC4707FC8}" type="sibTrans" cxnId="{63434234-7CD9-477A-B0DE-204026EB9334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pl-PL"/>
        </a:p>
      </dgm:t>
    </dgm:pt>
    <dgm:pt modelId="{4329515A-F38B-4DCA-B047-CC56BB15B111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pl-PL" sz="1800" b="1" dirty="0" smtClean="0">
              <a:solidFill>
                <a:schemeClr val="tx1"/>
              </a:solidFill>
            </a:rPr>
            <a:t>konieczność wykazania zmian w umowie </a:t>
          </a:r>
          <a:br>
            <a:rPr lang="pl-PL" sz="1800" b="1" dirty="0" smtClean="0">
              <a:solidFill>
                <a:schemeClr val="tx1"/>
              </a:solidFill>
            </a:rPr>
          </a:br>
          <a:r>
            <a:rPr lang="pl-PL" sz="1800" b="1" dirty="0" smtClean="0">
              <a:solidFill>
                <a:schemeClr val="tx1"/>
              </a:solidFill>
            </a:rPr>
            <a:t>o przyznaniu pomocy</a:t>
          </a:r>
          <a:endParaRPr lang="pl-PL" sz="1800" b="1" dirty="0">
            <a:solidFill>
              <a:schemeClr val="tx1"/>
            </a:solidFill>
          </a:endParaRPr>
        </a:p>
      </dgm:t>
    </dgm:pt>
    <dgm:pt modelId="{55166B73-241F-4B7C-A38F-241054B1C22D}" type="parTrans" cxnId="{D89876A1-13F6-48F7-A3AA-7F459099F94D}">
      <dgm:prSet/>
      <dgm:spPr/>
      <dgm:t>
        <a:bodyPr/>
        <a:lstStyle/>
        <a:p>
          <a:endParaRPr lang="pl-PL"/>
        </a:p>
      </dgm:t>
    </dgm:pt>
    <dgm:pt modelId="{197A646A-82E9-41B8-AAAD-B7E318099723}" type="sibTrans" cxnId="{D89876A1-13F6-48F7-A3AA-7F459099F94D}">
      <dgm:prSet/>
      <dgm:spPr/>
      <dgm:t>
        <a:bodyPr/>
        <a:lstStyle/>
        <a:p>
          <a:endParaRPr lang="pl-PL"/>
        </a:p>
      </dgm:t>
    </dgm:pt>
    <dgm:pt modelId="{4D3775EE-E835-4C4C-A0DB-9A23D91070CD}" type="pres">
      <dgm:prSet presAssocID="{B846A342-488B-409F-9A73-979680A2582A}" presName="Name0" presStyleCnt="0">
        <dgm:presLayoutVars>
          <dgm:dir/>
          <dgm:resizeHandles val="exact"/>
        </dgm:presLayoutVars>
      </dgm:prSet>
      <dgm:spPr/>
    </dgm:pt>
    <dgm:pt modelId="{3DCF6AA4-303F-42E0-882B-7714EC3E4FA1}" type="pres">
      <dgm:prSet presAssocID="{4FA6AD50-B5E0-4B34-A437-22658D1077A8}" presName="node" presStyleLbl="node1" presStyleIdx="0" presStyleCnt="4" custScaleX="75446" custLinFactNeighborX="-109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971CE60-30EF-44EB-BD1B-073074D8D15B}" type="pres">
      <dgm:prSet presAssocID="{10AEAC76-65DB-4CA9-8FB4-3B33C7A6A695}" presName="sibTrans" presStyleLbl="sibTrans2D1" presStyleIdx="0" presStyleCnt="3"/>
      <dgm:spPr/>
      <dgm:t>
        <a:bodyPr/>
        <a:lstStyle/>
        <a:p>
          <a:endParaRPr lang="pl-PL"/>
        </a:p>
      </dgm:t>
    </dgm:pt>
    <dgm:pt modelId="{77B511F7-510A-4CAD-B084-46D4ED9D07C7}" type="pres">
      <dgm:prSet presAssocID="{10AEAC76-65DB-4CA9-8FB4-3B33C7A6A695}" presName="connectorText" presStyleLbl="sibTrans2D1" presStyleIdx="0" presStyleCnt="3"/>
      <dgm:spPr/>
      <dgm:t>
        <a:bodyPr/>
        <a:lstStyle/>
        <a:p>
          <a:endParaRPr lang="pl-PL"/>
        </a:p>
      </dgm:t>
    </dgm:pt>
    <dgm:pt modelId="{A632195A-ED41-4D93-A56E-0F65E1AB419B}" type="pres">
      <dgm:prSet presAssocID="{76DCC008-E33C-45F5-96FF-827984A75B35}" presName="node" presStyleLbl="node1" presStyleIdx="1" presStyleCnt="4" custScaleX="75465" custLinFactNeighborX="3617" custLinFactNeighborY="183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C4C025E-066B-4E69-AAA8-73C481D06270}" type="pres">
      <dgm:prSet presAssocID="{5E9EEB06-D329-4CD3-96F7-37156D42CE1A}" presName="sibTrans" presStyleLbl="sibTrans2D1" presStyleIdx="1" presStyleCnt="3"/>
      <dgm:spPr/>
      <dgm:t>
        <a:bodyPr/>
        <a:lstStyle/>
        <a:p>
          <a:endParaRPr lang="pl-PL"/>
        </a:p>
      </dgm:t>
    </dgm:pt>
    <dgm:pt modelId="{C19C0A77-6F99-4437-83C7-CC2C41878595}" type="pres">
      <dgm:prSet presAssocID="{5E9EEB06-D329-4CD3-96F7-37156D42CE1A}" presName="connectorText" presStyleLbl="sibTrans2D1" presStyleIdx="1" presStyleCnt="3"/>
      <dgm:spPr/>
      <dgm:t>
        <a:bodyPr/>
        <a:lstStyle/>
        <a:p>
          <a:endParaRPr lang="pl-PL"/>
        </a:p>
      </dgm:t>
    </dgm:pt>
    <dgm:pt modelId="{BECB0AD3-117D-4EEB-B9E9-13A1D89B719F}" type="pres">
      <dgm:prSet presAssocID="{104DF8B1-55FB-4FB8-ADFC-63F6B0E323A8}" presName="node" presStyleLbl="node1" presStyleIdx="2" presStyleCnt="4" custScaleX="115933" custLinFactNeighborY="244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FA0A32F-0E81-423A-9858-4998873FE659}" type="pres">
      <dgm:prSet presAssocID="{F0E1CB49-D86B-438D-810E-4CCFC4707FC8}" presName="sibTrans" presStyleLbl="sibTrans2D1" presStyleIdx="2" presStyleCnt="3"/>
      <dgm:spPr/>
      <dgm:t>
        <a:bodyPr/>
        <a:lstStyle/>
        <a:p>
          <a:endParaRPr lang="pl-PL"/>
        </a:p>
      </dgm:t>
    </dgm:pt>
    <dgm:pt modelId="{FCAD1E63-94B7-4B39-9E98-B0CA6009BFC6}" type="pres">
      <dgm:prSet presAssocID="{F0E1CB49-D86B-438D-810E-4CCFC4707FC8}" presName="connectorText" presStyleLbl="sibTrans2D1" presStyleIdx="2" presStyleCnt="3"/>
      <dgm:spPr/>
      <dgm:t>
        <a:bodyPr/>
        <a:lstStyle/>
        <a:p>
          <a:endParaRPr lang="pl-PL"/>
        </a:p>
      </dgm:t>
    </dgm:pt>
    <dgm:pt modelId="{8160DC8D-0B71-412F-AD6F-73D7E07A2AF5}" type="pres">
      <dgm:prSet presAssocID="{4329515A-F38B-4DCA-B047-CC56BB15B111}" presName="node" presStyleLbl="node1" presStyleIdx="3" presStyleCnt="4" custScaleX="15246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D393559B-62AA-4784-A58D-8EAF48CA8D65}" srcId="{B846A342-488B-409F-9A73-979680A2582A}" destId="{4FA6AD50-B5E0-4B34-A437-22658D1077A8}" srcOrd="0" destOrd="0" parTransId="{C71B4F08-DB21-4D88-AC54-830744A76478}" sibTransId="{10AEAC76-65DB-4CA9-8FB4-3B33C7A6A695}"/>
    <dgm:cxn modelId="{88B00186-6919-4D7E-8258-A55A99F55D03}" type="presOf" srcId="{5E9EEB06-D329-4CD3-96F7-37156D42CE1A}" destId="{C19C0A77-6F99-4437-83C7-CC2C41878595}" srcOrd="1" destOrd="0" presId="urn:microsoft.com/office/officeart/2005/8/layout/process1"/>
    <dgm:cxn modelId="{D89876A1-13F6-48F7-A3AA-7F459099F94D}" srcId="{B846A342-488B-409F-9A73-979680A2582A}" destId="{4329515A-F38B-4DCA-B047-CC56BB15B111}" srcOrd="3" destOrd="0" parTransId="{55166B73-241F-4B7C-A38F-241054B1C22D}" sibTransId="{197A646A-82E9-41B8-AAAD-B7E318099723}"/>
    <dgm:cxn modelId="{F649FC7E-179E-42D1-8D29-351A06BCA3CC}" type="presOf" srcId="{F0E1CB49-D86B-438D-810E-4CCFC4707FC8}" destId="{DFA0A32F-0E81-423A-9858-4998873FE659}" srcOrd="0" destOrd="0" presId="urn:microsoft.com/office/officeart/2005/8/layout/process1"/>
    <dgm:cxn modelId="{BE06FD22-0AAE-473C-9D25-CEEDEE91829C}" type="presOf" srcId="{10AEAC76-65DB-4CA9-8FB4-3B33C7A6A695}" destId="{8971CE60-30EF-44EB-BD1B-073074D8D15B}" srcOrd="0" destOrd="0" presId="urn:microsoft.com/office/officeart/2005/8/layout/process1"/>
    <dgm:cxn modelId="{7C5FF52A-B9F1-4188-AC66-0956BE12368C}" type="presOf" srcId="{10AEAC76-65DB-4CA9-8FB4-3B33C7A6A695}" destId="{77B511F7-510A-4CAD-B084-46D4ED9D07C7}" srcOrd="1" destOrd="0" presId="urn:microsoft.com/office/officeart/2005/8/layout/process1"/>
    <dgm:cxn modelId="{AFEAA0C7-EFAA-42B0-BCA9-A61042A6E3FD}" srcId="{B846A342-488B-409F-9A73-979680A2582A}" destId="{76DCC008-E33C-45F5-96FF-827984A75B35}" srcOrd="1" destOrd="0" parTransId="{11A13F3E-8488-41FB-893B-35476C26B7EB}" sibTransId="{5E9EEB06-D329-4CD3-96F7-37156D42CE1A}"/>
    <dgm:cxn modelId="{74E8C8F6-0E52-4D59-9D2F-FA9246B98545}" type="presOf" srcId="{104DF8B1-55FB-4FB8-ADFC-63F6B0E323A8}" destId="{BECB0AD3-117D-4EEB-B9E9-13A1D89B719F}" srcOrd="0" destOrd="0" presId="urn:microsoft.com/office/officeart/2005/8/layout/process1"/>
    <dgm:cxn modelId="{29359CF1-5A41-4F54-8857-0B036374CC72}" type="presOf" srcId="{76DCC008-E33C-45F5-96FF-827984A75B35}" destId="{A632195A-ED41-4D93-A56E-0F65E1AB419B}" srcOrd="0" destOrd="0" presId="urn:microsoft.com/office/officeart/2005/8/layout/process1"/>
    <dgm:cxn modelId="{453871C9-1E59-43D6-82CD-2C3C4069169E}" type="presOf" srcId="{4329515A-F38B-4DCA-B047-CC56BB15B111}" destId="{8160DC8D-0B71-412F-AD6F-73D7E07A2AF5}" srcOrd="0" destOrd="0" presId="urn:microsoft.com/office/officeart/2005/8/layout/process1"/>
    <dgm:cxn modelId="{6D2E4989-9C13-40C9-9F16-566B829BAD6A}" type="presOf" srcId="{5E9EEB06-D329-4CD3-96F7-37156D42CE1A}" destId="{FC4C025E-066B-4E69-AAA8-73C481D06270}" srcOrd="0" destOrd="0" presId="urn:microsoft.com/office/officeart/2005/8/layout/process1"/>
    <dgm:cxn modelId="{B6AE0D2E-FAE6-4128-8130-8481F7AFF062}" type="presOf" srcId="{4FA6AD50-B5E0-4B34-A437-22658D1077A8}" destId="{3DCF6AA4-303F-42E0-882B-7714EC3E4FA1}" srcOrd="0" destOrd="0" presId="urn:microsoft.com/office/officeart/2005/8/layout/process1"/>
    <dgm:cxn modelId="{D107D72D-D46F-4FED-83A9-FA2C84C3084A}" type="presOf" srcId="{F0E1CB49-D86B-438D-810E-4CCFC4707FC8}" destId="{FCAD1E63-94B7-4B39-9E98-B0CA6009BFC6}" srcOrd="1" destOrd="0" presId="urn:microsoft.com/office/officeart/2005/8/layout/process1"/>
    <dgm:cxn modelId="{63434234-7CD9-477A-B0DE-204026EB9334}" srcId="{B846A342-488B-409F-9A73-979680A2582A}" destId="{104DF8B1-55FB-4FB8-ADFC-63F6B0E323A8}" srcOrd="2" destOrd="0" parTransId="{3C1394BE-F0F9-4E96-8FB6-7E33C2BB2914}" sibTransId="{F0E1CB49-D86B-438D-810E-4CCFC4707FC8}"/>
    <dgm:cxn modelId="{AD078A7D-3FDD-454F-B711-1A66E7F15AFB}" type="presOf" srcId="{B846A342-488B-409F-9A73-979680A2582A}" destId="{4D3775EE-E835-4C4C-A0DB-9A23D91070CD}" srcOrd="0" destOrd="0" presId="urn:microsoft.com/office/officeart/2005/8/layout/process1"/>
    <dgm:cxn modelId="{BB9A7591-4FEF-4AFA-8222-78DDAE970B6F}" type="presParOf" srcId="{4D3775EE-E835-4C4C-A0DB-9A23D91070CD}" destId="{3DCF6AA4-303F-42E0-882B-7714EC3E4FA1}" srcOrd="0" destOrd="0" presId="urn:microsoft.com/office/officeart/2005/8/layout/process1"/>
    <dgm:cxn modelId="{03BFC295-604D-40A2-8543-36067882D6E1}" type="presParOf" srcId="{4D3775EE-E835-4C4C-A0DB-9A23D91070CD}" destId="{8971CE60-30EF-44EB-BD1B-073074D8D15B}" srcOrd="1" destOrd="0" presId="urn:microsoft.com/office/officeart/2005/8/layout/process1"/>
    <dgm:cxn modelId="{72F110A7-C5E4-4D46-BB6F-A5C5D308572E}" type="presParOf" srcId="{8971CE60-30EF-44EB-BD1B-073074D8D15B}" destId="{77B511F7-510A-4CAD-B084-46D4ED9D07C7}" srcOrd="0" destOrd="0" presId="urn:microsoft.com/office/officeart/2005/8/layout/process1"/>
    <dgm:cxn modelId="{12BBFC12-3736-4BFE-8B77-6D0733B40B28}" type="presParOf" srcId="{4D3775EE-E835-4C4C-A0DB-9A23D91070CD}" destId="{A632195A-ED41-4D93-A56E-0F65E1AB419B}" srcOrd="2" destOrd="0" presId="urn:microsoft.com/office/officeart/2005/8/layout/process1"/>
    <dgm:cxn modelId="{D0F7F9A5-2A30-4C83-B5A9-B65E7D7317CB}" type="presParOf" srcId="{4D3775EE-E835-4C4C-A0DB-9A23D91070CD}" destId="{FC4C025E-066B-4E69-AAA8-73C481D06270}" srcOrd="3" destOrd="0" presId="urn:microsoft.com/office/officeart/2005/8/layout/process1"/>
    <dgm:cxn modelId="{0CE6FD6D-4394-41A1-8C89-9991B3E10E5E}" type="presParOf" srcId="{FC4C025E-066B-4E69-AAA8-73C481D06270}" destId="{C19C0A77-6F99-4437-83C7-CC2C41878595}" srcOrd="0" destOrd="0" presId="urn:microsoft.com/office/officeart/2005/8/layout/process1"/>
    <dgm:cxn modelId="{9F9BBE4A-1561-430F-982A-E76F82C891E4}" type="presParOf" srcId="{4D3775EE-E835-4C4C-A0DB-9A23D91070CD}" destId="{BECB0AD3-117D-4EEB-B9E9-13A1D89B719F}" srcOrd="4" destOrd="0" presId="urn:microsoft.com/office/officeart/2005/8/layout/process1"/>
    <dgm:cxn modelId="{AAF3AC70-6B16-4C41-AE53-07ED0D2E7C9E}" type="presParOf" srcId="{4D3775EE-E835-4C4C-A0DB-9A23D91070CD}" destId="{DFA0A32F-0E81-423A-9858-4998873FE659}" srcOrd="5" destOrd="0" presId="urn:microsoft.com/office/officeart/2005/8/layout/process1"/>
    <dgm:cxn modelId="{7F9399E9-9AA1-4144-A0A6-334324C25731}" type="presParOf" srcId="{DFA0A32F-0E81-423A-9858-4998873FE659}" destId="{FCAD1E63-94B7-4B39-9E98-B0CA6009BFC6}" srcOrd="0" destOrd="0" presId="urn:microsoft.com/office/officeart/2005/8/layout/process1"/>
    <dgm:cxn modelId="{36061B84-8617-48E0-8FD8-CDBBEAC059DC}" type="presParOf" srcId="{4D3775EE-E835-4C4C-A0DB-9A23D91070CD}" destId="{8160DC8D-0B71-412F-AD6F-73D7E07A2AF5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B2C568-45ED-4B95-A8FF-72CD992896E8}">
      <dsp:nvSpPr>
        <dsp:cNvPr id="0" name=""/>
        <dsp:cNvSpPr/>
      </dsp:nvSpPr>
      <dsp:spPr>
        <a:xfrm>
          <a:off x="0" y="-38885"/>
          <a:ext cx="7157720" cy="1157213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i="0" u="none" strike="noStrike" kern="1200" cap="none" spc="0" baseline="0" dirty="0" smtClean="0">
              <a:solidFill>
                <a:schemeClr val="tx1">
                  <a:lumMod val="95000"/>
                  <a:lumOff val="5000"/>
                </a:schemeClr>
              </a:solidFill>
              <a:uFillTx/>
              <a:latin typeface="Calibri"/>
            </a:rPr>
            <a:t>zaświadczenie z banku lub spółdzielczej kasy oszczędnościowo–kredytowej</a:t>
          </a:r>
          <a:endParaRPr lang="pl-PL" sz="1800" b="1" i="0" u="none" strike="noStrike" kern="1200" cap="none" spc="0" baseline="0" dirty="0">
            <a:solidFill>
              <a:schemeClr val="tx1">
                <a:lumMod val="95000"/>
                <a:lumOff val="5000"/>
              </a:schemeClr>
            </a:solidFill>
            <a:uFillTx/>
            <a:latin typeface="Calibri"/>
          </a:endParaRPr>
        </a:p>
      </dsp:txBody>
      <dsp:txXfrm>
        <a:off x="33894" y="-4991"/>
        <a:ext cx="5811210" cy="1089425"/>
      </dsp:txXfrm>
    </dsp:sp>
    <dsp:sp modelId="{137752DD-EF37-4E98-8D0B-77FCB697357B}">
      <dsp:nvSpPr>
        <dsp:cNvPr id="0" name=""/>
        <dsp:cNvSpPr/>
      </dsp:nvSpPr>
      <dsp:spPr>
        <a:xfrm>
          <a:off x="599459" y="1240782"/>
          <a:ext cx="7157720" cy="1333110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i="0" u="none" strike="noStrike" kern="1200" cap="none" spc="0" baseline="0" dirty="0" smtClean="0">
              <a:solidFill>
                <a:schemeClr val="tx1">
                  <a:lumMod val="95000"/>
                  <a:lumOff val="5000"/>
                </a:schemeClr>
              </a:solidFill>
              <a:uFillTx/>
              <a:latin typeface="Calibri"/>
            </a:rPr>
            <a:t>kopia umowy z bankiem lub spółdzielczą kasą oszczędnościowo–kredytową lub jej część, pod warunkiem, że ta część będzie zawierać dane niezbędne  do dokonania przelewu środków finansowych</a:t>
          </a:r>
          <a:endParaRPr lang="pl-PL" sz="1800" b="1" i="0" u="none" strike="noStrike" kern="1200" cap="none" spc="0" baseline="0" dirty="0">
            <a:solidFill>
              <a:schemeClr val="tx1">
                <a:lumMod val="95000"/>
                <a:lumOff val="5000"/>
              </a:schemeClr>
            </a:solidFill>
            <a:uFillTx/>
            <a:latin typeface="Calibri"/>
          </a:endParaRPr>
        </a:p>
      </dsp:txBody>
      <dsp:txXfrm>
        <a:off x="638504" y="1279827"/>
        <a:ext cx="5727981" cy="1255020"/>
      </dsp:txXfrm>
    </dsp:sp>
    <dsp:sp modelId="{E8218CC9-41E7-46E6-8898-10DE8231A03C}">
      <dsp:nvSpPr>
        <dsp:cNvPr id="0" name=""/>
        <dsp:cNvSpPr/>
      </dsp:nvSpPr>
      <dsp:spPr>
        <a:xfrm>
          <a:off x="1189970" y="2696347"/>
          <a:ext cx="7157720" cy="1157213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i="0" u="none" strike="noStrike" kern="1200" cap="none" spc="0" baseline="0" dirty="0" smtClean="0">
              <a:solidFill>
                <a:schemeClr val="tx1">
                  <a:lumMod val="95000"/>
                  <a:lumOff val="5000"/>
                </a:schemeClr>
              </a:solidFill>
              <a:uFillTx/>
              <a:latin typeface="Calibri"/>
            </a:rPr>
            <a:t>oświadczenie Beneficjenta potwierdzające numer rachunku bankowego, w przypadku, jeśli w ww. umowie będzie wyszczególniony więcej niż jeden numer rachunku bankowego</a:t>
          </a:r>
          <a:endParaRPr lang="pl-PL" sz="1800" b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1223864" y="2730241"/>
        <a:ext cx="5747231" cy="1089425"/>
      </dsp:txXfrm>
    </dsp:sp>
    <dsp:sp modelId="{4863B84F-32F6-4C0E-BA51-C47E91848A7F}">
      <dsp:nvSpPr>
        <dsp:cNvPr id="0" name=""/>
        <dsp:cNvSpPr/>
      </dsp:nvSpPr>
      <dsp:spPr>
        <a:xfrm>
          <a:off x="1789429" y="3986193"/>
          <a:ext cx="7157720" cy="1312754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i="0" u="none" strike="noStrike" kern="1200" cap="none" spc="0" baseline="0" dirty="0" smtClean="0">
              <a:solidFill>
                <a:schemeClr val="tx1">
                  <a:lumMod val="95000"/>
                  <a:lumOff val="5000"/>
                </a:schemeClr>
              </a:solidFill>
              <a:uFillTx/>
              <a:latin typeface="Calibri"/>
            </a:rPr>
            <a:t>inny dokument z banku lub spółdzielczej kasy oszczędnościowo–kredytowej świadczącym o aktualnym numerze rachunku bankowego, pod warunkiem, że ta część będzie zawierać dane niezbędne do dokonywania przelewu środków finansowych</a:t>
          </a:r>
          <a:endParaRPr lang="pl-PL" sz="1800" b="1" i="0" u="none" strike="noStrike" kern="1200" cap="none" spc="0" baseline="0" dirty="0">
            <a:solidFill>
              <a:schemeClr val="tx1">
                <a:lumMod val="95000"/>
                <a:lumOff val="5000"/>
              </a:schemeClr>
            </a:solidFill>
            <a:uFillTx/>
            <a:latin typeface="Calibri"/>
          </a:endParaRPr>
        </a:p>
      </dsp:txBody>
      <dsp:txXfrm>
        <a:off x="1827878" y="4024642"/>
        <a:ext cx="5729173" cy="1235856"/>
      </dsp:txXfrm>
    </dsp:sp>
    <dsp:sp modelId="{F8F01598-0D7D-43D7-8FD5-0DC599AACC2F}">
      <dsp:nvSpPr>
        <dsp:cNvPr id="0" name=""/>
        <dsp:cNvSpPr/>
      </dsp:nvSpPr>
      <dsp:spPr>
        <a:xfrm>
          <a:off x="6405530" y="847435"/>
          <a:ext cx="752189" cy="752189"/>
        </a:xfrm>
        <a:prstGeom prst="downArrow">
          <a:avLst>
            <a:gd name="adj1" fmla="val 55000"/>
            <a:gd name="adj2" fmla="val 45000"/>
          </a:avLst>
        </a:prstGeom>
        <a:solidFill>
          <a:schemeClr val="tx2">
            <a:lumMod val="75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3400" kern="1200"/>
        </a:p>
      </dsp:txBody>
      <dsp:txXfrm>
        <a:off x="6574773" y="847435"/>
        <a:ext cx="413703" cy="566022"/>
      </dsp:txXfrm>
    </dsp:sp>
    <dsp:sp modelId="{5C9E82AA-5377-42B9-A5D3-7FA109971FB9}">
      <dsp:nvSpPr>
        <dsp:cNvPr id="0" name=""/>
        <dsp:cNvSpPr/>
      </dsp:nvSpPr>
      <dsp:spPr>
        <a:xfrm>
          <a:off x="7004990" y="2215051"/>
          <a:ext cx="752189" cy="752189"/>
        </a:xfrm>
        <a:prstGeom prst="downArrow">
          <a:avLst>
            <a:gd name="adj1" fmla="val 55000"/>
            <a:gd name="adj2" fmla="val 45000"/>
          </a:avLst>
        </a:prstGeom>
        <a:solidFill>
          <a:schemeClr val="tx2">
            <a:lumMod val="75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1014570"/>
              <a:satOff val="50000"/>
              <a:lumOff val="8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3400" kern="1200"/>
        </a:p>
      </dsp:txBody>
      <dsp:txXfrm>
        <a:off x="7174233" y="2215051"/>
        <a:ext cx="413703" cy="566022"/>
      </dsp:txXfrm>
    </dsp:sp>
    <dsp:sp modelId="{1D0CB91B-7BF3-469C-A7AC-5EA20BE86F0D}">
      <dsp:nvSpPr>
        <dsp:cNvPr id="0" name=""/>
        <dsp:cNvSpPr/>
      </dsp:nvSpPr>
      <dsp:spPr>
        <a:xfrm>
          <a:off x="7595501" y="3582668"/>
          <a:ext cx="752189" cy="752189"/>
        </a:xfrm>
        <a:prstGeom prst="downArrow">
          <a:avLst>
            <a:gd name="adj1" fmla="val 55000"/>
            <a:gd name="adj2" fmla="val 45000"/>
          </a:avLst>
        </a:prstGeom>
        <a:solidFill>
          <a:schemeClr val="tx2">
            <a:lumMod val="75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2029141"/>
              <a:satOff val="100000"/>
              <a:lumOff val="177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3400" kern="1200"/>
        </a:p>
      </dsp:txBody>
      <dsp:txXfrm>
        <a:off x="7764744" y="3582668"/>
        <a:ext cx="413703" cy="5660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0B7A9E-7F9A-403E-B26B-35656929C611}">
      <dsp:nvSpPr>
        <dsp:cNvPr id="0" name=""/>
        <dsp:cNvSpPr/>
      </dsp:nvSpPr>
      <dsp:spPr>
        <a:xfrm>
          <a:off x="590790" y="2885887"/>
          <a:ext cx="2775482" cy="1084349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8016" rIns="128016" bIns="128016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projekt budowlany</a:t>
          </a:r>
          <a:endParaRPr lang="pl-PL" sz="1800" kern="1200" dirty="0"/>
        </a:p>
      </dsp:txBody>
      <dsp:txXfrm>
        <a:off x="1034867" y="2885887"/>
        <a:ext cx="2331405" cy="1084349"/>
      </dsp:txXfrm>
    </dsp:sp>
    <dsp:sp modelId="{28F12FC8-809F-47BF-961A-340E6DF4D202}">
      <dsp:nvSpPr>
        <dsp:cNvPr id="0" name=""/>
        <dsp:cNvSpPr/>
      </dsp:nvSpPr>
      <dsp:spPr>
        <a:xfrm>
          <a:off x="1538525" y="390593"/>
          <a:ext cx="2573686" cy="185307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Umowa ryczałtowa</a:t>
          </a:r>
          <a:endParaRPr lang="pl-PL" sz="1800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1915433" y="661970"/>
        <a:ext cx="1819870" cy="1310324"/>
      </dsp:txXfrm>
    </dsp:sp>
    <dsp:sp modelId="{2715CEEA-A34B-40D3-B6A6-83A11A987DF6}">
      <dsp:nvSpPr>
        <dsp:cNvPr id="0" name=""/>
        <dsp:cNvSpPr/>
      </dsp:nvSpPr>
      <dsp:spPr>
        <a:xfrm>
          <a:off x="5206261" y="3003219"/>
          <a:ext cx="2775482" cy="1067299"/>
        </a:xfrm>
        <a:prstGeom prst="rect">
          <a:avLst/>
        </a:prstGeom>
        <a:solidFill>
          <a:schemeClr val="accent5">
            <a:tint val="40000"/>
            <a:alpha val="90000"/>
            <a:hueOff val="-7391755"/>
            <a:satOff val="-12816"/>
            <a:lumOff val="-1289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7391755"/>
              <a:satOff val="-12816"/>
              <a:lumOff val="-128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8016" rIns="128016" bIns="128016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kosztorys ofertowy</a:t>
          </a:r>
          <a:endParaRPr lang="pl-PL" sz="1800" kern="1200" dirty="0"/>
        </a:p>
      </dsp:txBody>
      <dsp:txXfrm>
        <a:off x="5650338" y="3003219"/>
        <a:ext cx="2331405" cy="1067299"/>
      </dsp:txXfrm>
    </dsp:sp>
    <dsp:sp modelId="{0F7CFEB7-8B5D-4794-9039-399656616A09}">
      <dsp:nvSpPr>
        <dsp:cNvPr id="0" name=""/>
        <dsp:cNvSpPr/>
      </dsp:nvSpPr>
      <dsp:spPr>
        <a:xfrm>
          <a:off x="5035078" y="310659"/>
          <a:ext cx="3198466" cy="1850321"/>
        </a:xfrm>
        <a:prstGeom prst="ellipse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Umowa kosztorysowa</a:t>
          </a:r>
          <a:endParaRPr lang="pl-PL" sz="1800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5503483" y="581632"/>
        <a:ext cx="2261656" cy="13083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231338-C4B0-4C97-89C5-3F8F07A457D9}">
      <dsp:nvSpPr>
        <dsp:cNvPr id="0" name=""/>
        <dsp:cNvSpPr/>
      </dsp:nvSpPr>
      <dsp:spPr>
        <a:xfrm>
          <a:off x="0" y="0"/>
          <a:ext cx="4345650" cy="4590500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AF1812-8110-48E2-AEC8-753839E0326B}">
      <dsp:nvSpPr>
        <dsp:cNvPr id="0" name=""/>
        <dsp:cNvSpPr/>
      </dsp:nvSpPr>
      <dsp:spPr>
        <a:xfrm>
          <a:off x="818892" y="1293908"/>
          <a:ext cx="1977286" cy="8158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rzeczowego wykonania biznesplanu</a:t>
          </a:r>
          <a:endParaRPr lang="pl-PL" sz="1800" kern="1200" dirty="0"/>
        </a:p>
      </dsp:txBody>
      <dsp:txXfrm>
        <a:off x="858720" y="1333736"/>
        <a:ext cx="1897630" cy="736233"/>
      </dsp:txXfrm>
    </dsp:sp>
    <dsp:sp modelId="{07230FEA-1119-43D5-8632-849A636A5CEF}">
      <dsp:nvSpPr>
        <dsp:cNvPr id="0" name=""/>
        <dsp:cNvSpPr/>
      </dsp:nvSpPr>
      <dsp:spPr>
        <a:xfrm>
          <a:off x="798466" y="2392867"/>
          <a:ext cx="1977286" cy="8158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protokołów odbioru robót</a:t>
          </a:r>
          <a:endParaRPr lang="pl-PL" sz="1800" kern="1200" dirty="0"/>
        </a:p>
      </dsp:txBody>
      <dsp:txXfrm>
        <a:off x="838294" y="2432695"/>
        <a:ext cx="1897630" cy="736233"/>
      </dsp:txXfrm>
    </dsp:sp>
    <dsp:sp modelId="{35ACDDBC-15C8-4F4E-98E5-38C5A72D1B4E}">
      <dsp:nvSpPr>
        <dsp:cNvPr id="0" name=""/>
        <dsp:cNvSpPr/>
      </dsp:nvSpPr>
      <dsp:spPr>
        <a:xfrm>
          <a:off x="780592" y="3415882"/>
          <a:ext cx="1977286" cy="8158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kosztorysów różnicowych </a:t>
          </a:r>
          <a:endParaRPr lang="pl-PL" sz="1800" kern="1200" dirty="0"/>
        </a:p>
      </dsp:txBody>
      <dsp:txXfrm>
        <a:off x="820420" y="3455710"/>
        <a:ext cx="1897630" cy="736233"/>
      </dsp:txXfrm>
    </dsp:sp>
    <dsp:sp modelId="{F9F411D8-CEFA-4776-B75F-DEFB75C351A0}">
      <dsp:nvSpPr>
        <dsp:cNvPr id="0" name=""/>
        <dsp:cNvSpPr/>
      </dsp:nvSpPr>
      <dsp:spPr>
        <a:xfrm>
          <a:off x="1223375" y="107996"/>
          <a:ext cx="3498274" cy="8158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200" b="1" kern="1200" smtClean="0">
              <a:latin typeface="Calibri"/>
            </a:rPr>
            <a:t>w przypadku umowy ryczałtowej</a:t>
          </a:r>
          <a:endParaRPr lang="pl-PL" sz="2200" b="1" kern="1200" dirty="0">
            <a:latin typeface="Calibri"/>
          </a:endParaRPr>
        </a:p>
      </dsp:txBody>
      <dsp:txXfrm>
        <a:off x="1263203" y="147824"/>
        <a:ext cx="3418618" cy="73623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CDDD22-7355-410F-A857-0B4F9994F1CE}">
      <dsp:nvSpPr>
        <dsp:cNvPr id="0" name=""/>
        <dsp:cNvSpPr/>
      </dsp:nvSpPr>
      <dsp:spPr>
        <a:xfrm>
          <a:off x="101529" y="0"/>
          <a:ext cx="4256243" cy="4590499"/>
        </a:xfrm>
        <a:prstGeom prst="triangl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251420-B3C0-48CB-97B3-71C5FE85E785}">
      <dsp:nvSpPr>
        <dsp:cNvPr id="0" name=""/>
        <dsp:cNvSpPr/>
      </dsp:nvSpPr>
      <dsp:spPr>
        <a:xfrm>
          <a:off x="1198730" y="206465"/>
          <a:ext cx="3180931" cy="794371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200" b="1" kern="1200" dirty="0" smtClean="0"/>
            <a:t>w przypadku umowy kosztorysowej</a:t>
          </a:r>
          <a:endParaRPr lang="pl-PL" sz="2200" b="1" kern="1200" dirty="0"/>
        </a:p>
      </dsp:txBody>
      <dsp:txXfrm>
        <a:off x="1237508" y="245243"/>
        <a:ext cx="3103375" cy="716815"/>
      </dsp:txXfrm>
    </dsp:sp>
    <dsp:sp modelId="{D280DC59-0880-4E6C-9C41-34C3280C1BEE}">
      <dsp:nvSpPr>
        <dsp:cNvPr id="0" name=""/>
        <dsp:cNvSpPr/>
      </dsp:nvSpPr>
      <dsp:spPr>
        <a:xfrm>
          <a:off x="2202486" y="1197396"/>
          <a:ext cx="1923826" cy="794371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kosztorysów ofertowych</a:t>
          </a:r>
          <a:endParaRPr lang="pl-PL" sz="1800" kern="1200" dirty="0"/>
        </a:p>
      </dsp:txBody>
      <dsp:txXfrm>
        <a:off x="2241264" y="1236174"/>
        <a:ext cx="1846270" cy="716815"/>
      </dsp:txXfrm>
    </dsp:sp>
    <dsp:sp modelId="{AA1B9BEB-5642-4790-A698-54772BAD7567}">
      <dsp:nvSpPr>
        <dsp:cNvPr id="0" name=""/>
        <dsp:cNvSpPr/>
      </dsp:nvSpPr>
      <dsp:spPr>
        <a:xfrm>
          <a:off x="2166280" y="2295250"/>
          <a:ext cx="1923826" cy="890982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protokołów odbioru robót</a:t>
          </a:r>
          <a:endParaRPr lang="pl-PL" sz="1800" kern="1200" dirty="0"/>
        </a:p>
      </dsp:txBody>
      <dsp:txXfrm>
        <a:off x="2209774" y="2338744"/>
        <a:ext cx="1836838" cy="803994"/>
      </dsp:txXfrm>
    </dsp:sp>
    <dsp:sp modelId="{3C70DB5A-4F90-480A-A658-3634E7468520}">
      <dsp:nvSpPr>
        <dsp:cNvPr id="0" name=""/>
        <dsp:cNvSpPr/>
      </dsp:nvSpPr>
      <dsp:spPr>
        <a:xfrm>
          <a:off x="2124263" y="3474724"/>
          <a:ext cx="2007859" cy="794371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kosztorysów różnicowych</a:t>
          </a:r>
          <a:endParaRPr lang="pl-PL" sz="1800" kern="1200" dirty="0"/>
        </a:p>
      </dsp:txBody>
      <dsp:txXfrm>
        <a:off x="2163041" y="3513502"/>
        <a:ext cx="1930303" cy="71681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B08C93-0827-4B85-9686-2B3DFA50C630}">
      <dsp:nvSpPr>
        <dsp:cNvPr id="0" name=""/>
        <dsp:cNvSpPr/>
      </dsp:nvSpPr>
      <dsp:spPr>
        <a:xfrm>
          <a:off x="2326911" y="1391870"/>
          <a:ext cx="5409735" cy="90049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wszelkie zmiany należy wykazać </a:t>
          </a:r>
          <a:br>
            <a:rPr lang="pl-PL" sz="18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</a:br>
          <a:r>
            <a:rPr lang="pl-PL" sz="18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w kosztorysie różnicowym</a:t>
          </a:r>
          <a:endParaRPr lang="pl-PL" sz="1800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3119148" y="1523745"/>
        <a:ext cx="3825261" cy="636747"/>
      </dsp:txXfrm>
    </dsp:sp>
    <dsp:sp modelId="{210430C5-D725-4E09-9EBD-493C7FE5F146}">
      <dsp:nvSpPr>
        <dsp:cNvPr id="0" name=""/>
        <dsp:cNvSpPr/>
      </dsp:nvSpPr>
      <dsp:spPr>
        <a:xfrm rot="12955830">
          <a:off x="4222091" y="1319527"/>
          <a:ext cx="225624" cy="35143"/>
        </a:xfrm>
        <a:custGeom>
          <a:avLst/>
          <a:gdLst/>
          <a:ahLst/>
          <a:cxnLst/>
          <a:rect l="0" t="0" r="0" b="0"/>
          <a:pathLst>
            <a:path>
              <a:moveTo>
                <a:pt x="0" y="17571"/>
              </a:moveTo>
              <a:lnTo>
                <a:pt x="225624" y="1757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500" kern="1200"/>
        </a:p>
      </dsp:txBody>
      <dsp:txXfrm rot="10800000">
        <a:off x="4329262" y="1331458"/>
        <a:ext cx="11281" cy="11281"/>
      </dsp:txXfrm>
    </dsp:sp>
    <dsp:sp modelId="{486A5CE4-96B1-455B-BBFE-00BA161BB8A8}">
      <dsp:nvSpPr>
        <dsp:cNvPr id="0" name=""/>
        <dsp:cNvSpPr/>
      </dsp:nvSpPr>
      <dsp:spPr>
        <a:xfrm>
          <a:off x="0" y="0"/>
          <a:ext cx="6762863" cy="12922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w przypadku rozbieżności między przedmiarem/kosztorysem, </a:t>
          </a:r>
          <a:br>
            <a:rPr lang="pl-PL" sz="18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</a:br>
          <a:r>
            <a:rPr lang="pl-PL" sz="18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a projektem budowlanym </a:t>
          </a:r>
          <a:br>
            <a:rPr lang="pl-PL" sz="18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</a:br>
          <a:r>
            <a:rPr lang="pl-PL" sz="18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– rozstrzygającym jest projekt</a:t>
          </a:r>
          <a:endParaRPr lang="pl-PL" sz="1800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990398" y="189246"/>
        <a:ext cx="4782067" cy="913761"/>
      </dsp:txXfrm>
    </dsp:sp>
    <dsp:sp modelId="{DD787480-D1EB-4D01-BD4D-82484D7ED489}">
      <dsp:nvSpPr>
        <dsp:cNvPr id="0" name=""/>
        <dsp:cNvSpPr/>
      </dsp:nvSpPr>
      <dsp:spPr>
        <a:xfrm rot="3347148">
          <a:off x="5098892" y="2719871"/>
          <a:ext cx="1083345" cy="35143"/>
        </a:xfrm>
        <a:custGeom>
          <a:avLst/>
          <a:gdLst/>
          <a:ahLst/>
          <a:cxnLst/>
          <a:rect l="0" t="0" r="0" b="0"/>
          <a:pathLst>
            <a:path>
              <a:moveTo>
                <a:pt x="0" y="17571"/>
              </a:moveTo>
              <a:lnTo>
                <a:pt x="1083345" y="1757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500" kern="1200"/>
        </a:p>
      </dsp:txBody>
      <dsp:txXfrm>
        <a:off x="5613481" y="2710359"/>
        <a:ext cx="54167" cy="54167"/>
      </dsp:txXfrm>
    </dsp:sp>
    <dsp:sp modelId="{63B6EB7C-2384-4DB9-8F42-B362E391110C}">
      <dsp:nvSpPr>
        <dsp:cNvPr id="0" name=""/>
        <dsp:cNvSpPr/>
      </dsp:nvSpPr>
      <dsp:spPr>
        <a:xfrm flipH="1">
          <a:off x="2975962" y="3160761"/>
          <a:ext cx="7473918" cy="23075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zmiany niewykazane w kosztorysie różnicowym, </a:t>
          </a:r>
          <a:br>
            <a:rPr lang="pl-PL" sz="18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</a:br>
          <a:r>
            <a:rPr lang="pl-PL" sz="18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a stwierdzone podczas kontroli na miejscu realizacji operacji, będą oceniane w kontekście zgodności realizacji operacji z biznesplanem</a:t>
          </a:r>
          <a:endParaRPr lang="pl-PL" sz="1800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4070492" y="3498691"/>
        <a:ext cx="5284858" cy="1631671"/>
      </dsp:txXfrm>
    </dsp:sp>
    <dsp:sp modelId="{1E7C215D-7B7E-4A71-9373-34E4ED4296A9}">
      <dsp:nvSpPr>
        <dsp:cNvPr id="0" name=""/>
        <dsp:cNvSpPr/>
      </dsp:nvSpPr>
      <dsp:spPr>
        <a:xfrm rot="9416557">
          <a:off x="3800661" y="2294049"/>
          <a:ext cx="256227" cy="35143"/>
        </a:xfrm>
        <a:custGeom>
          <a:avLst/>
          <a:gdLst/>
          <a:ahLst/>
          <a:cxnLst/>
          <a:rect l="0" t="0" r="0" b="0"/>
          <a:pathLst>
            <a:path>
              <a:moveTo>
                <a:pt x="0" y="17571"/>
              </a:moveTo>
              <a:lnTo>
                <a:pt x="256227" y="1757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500" kern="1200"/>
        </a:p>
      </dsp:txBody>
      <dsp:txXfrm rot="10800000">
        <a:off x="3922370" y="2305215"/>
        <a:ext cx="12811" cy="12811"/>
      </dsp:txXfrm>
    </dsp:sp>
    <dsp:sp modelId="{EC025235-130D-4731-BFDA-47D0D2E37F1A}">
      <dsp:nvSpPr>
        <dsp:cNvPr id="0" name=""/>
        <dsp:cNvSpPr/>
      </dsp:nvSpPr>
      <dsp:spPr>
        <a:xfrm>
          <a:off x="-907419" y="2337072"/>
          <a:ext cx="7201207" cy="10009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Beneficjent powinien zgłosić zmiany stanu faktycznego przed złożeniem </a:t>
          </a:r>
          <a:r>
            <a:rPr lang="pl-PL" sz="1800" kern="12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WoP</a:t>
          </a:r>
          <a:r>
            <a:rPr lang="pl-PL" sz="18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, w celu uzyskania akceptacji SW </a:t>
          </a:r>
          <a:endParaRPr lang="pl-PL" sz="1800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147173" y="2483661"/>
        <a:ext cx="5092023" cy="70779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CF6AA4-303F-42E0-882B-7714EC3E4FA1}">
      <dsp:nvSpPr>
        <dsp:cNvPr id="0" name=""/>
        <dsp:cNvSpPr/>
      </dsp:nvSpPr>
      <dsp:spPr>
        <a:xfrm>
          <a:off x="3" y="784119"/>
          <a:ext cx="1416206" cy="1509939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 smtClean="0">
              <a:solidFill>
                <a:schemeClr val="tx1"/>
              </a:solidFill>
            </a:rPr>
            <a:t>cel operacji</a:t>
          </a:r>
          <a:endParaRPr lang="pl-PL" sz="1800" b="1" kern="1200" dirty="0">
            <a:solidFill>
              <a:schemeClr val="tx1"/>
            </a:solidFill>
          </a:endParaRPr>
        </a:p>
      </dsp:txBody>
      <dsp:txXfrm>
        <a:off x="41482" y="825598"/>
        <a:ext cx="1333248" cy="1426981"/>
      </dsp:txXfrm>
    </dsp:sp>
    <dsp:sp modelId="{8971CE60-30EF-44EB-BD1B-073074D8D15B}">
      <dsp:nvSpPr>
        <dsp:cNvPr id="0" name=""/>
        <dsp:cNvSpPr/>
      </dsp:nvSpPr>
      <dsp:spPr>
        <a:xfrm rot="43172">
          <a:off x="1612744" y="1320305"/>
          <a:ext cx="416720" cy="46552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000" kern="1200"/>
        </a:p>
      </dsp:txBody>
      <dsp:txXfrm>
        <a:off x="1612749" y="1412625"/>
        <a:ext cx="291704" cy="279313"/>
      </dsp:txXfrm>
    </dsp:sp>
    <dsp:sp modelId="{A632195A-ED41-4D93-A56E-0F65E1AB419B}">
      <dsp:nvSpPr>
        <dsp:cNvPr id="0" name=""/>
        <dsp:cNvSpPr/>
      </dsp:nvSpPr>
      <dsp:spPr>
        <a:xfrm>
          <a:off x="2202412" y="811782"/>
          <a:ext cx="1416563" cy="1509939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 smtClean="0">
              <a:solidFill>
                <a:schemeClr val="tx1"/>
              </a:solidFill>
            </a:rPr>
            <a:t>jakość operacji</a:t>
          </a:r>
          <a:endParaRPr lang="pl-PL" sz="1800" b="1" kern="1200" dirty="0">
            <a:solidFill>
              <a:schemeClr val="tx1"/>
            </a:solidFill>
          </a:endParaRPr>
        </a:p>
      </dsp:txBody>
      <dsp:txXfrm>
        <a:off x="2243902" y="853272"/>
        <a:ext cx="1333583" cy="1426959"/>
      </dsp:txXfrm>
    </dsp:sp>
    <dsp:sp modelId="{FC4C025E-066B-4E69-AAA8-73C481D06270}">
      <dsp:nvSpPr>
        <dsp:cNvPr id="0" name=""/>
        <dsp:cNvSpPr/>
      </dsp:nvSpPr>
      <dsp:spPr>
        <a:xfrm rot="12565">
          <a:off x="3799895" y="1337940"/>
          <a:ext cx="383556" cy="46552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000" kern="1200"/>
        </a:p>
      </dsp:txBody>
      <dsp:txXfrm>
        <a:off x="3799895" y="1430835"/>
        <a:ext cx="268489" cy="279313"/>
      </dsp:txXfrm>
    </dsp:sp>
    <dsp:sp modelId="{BECB0AD3-117D-4EEB-B9E9-13A1D89B719F}">
      <dsp:nvSpPr>
        <dsp:cNvPr id="0" name=""/>
        <dsp:cNvSpPr/>
      </dsp:nvSpPr>
      <dsp:spPr>
        <a:xfrm>
          <a:off x="4342662" y="820992"/>
          <a:ext cx="2176193" cy="1509939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 smtClean="0">
              <a:solidFill>
                <a:schemeClr val="tx1"/>
              </a:solidFill>
            </a:rPr>
            <a:t>poprawne udokumentowanie </a:t>
          </a:r>
          <a:br>
            <a:rPr lang="pl-PL" sz="1800" b="1" kern="1200" dirty="0" smtClean="0">
              <a:solidFill>
                <a:schemeClr val="tx1"/>
              </a:solidFill>
            </a:rPr>
          </a:br>
          <a:r>
            <a:rPr lang="pl-PL" sz="1800" b="1" kern="1200" dirty="0" smtClean="0">
              <a:solidFill>
                <a:schemeClr val="tx1"/>
              </a:solidFill>
            </a:rPr>
            <a:t>i uzasadnienie wprowadzonych zmian</a:t>
          </a:r>
          <a:endParaRPr lang="pl-PL" sz="1800" b="1" kern="1200" dirty="0">
            <a:solidFill>
              <a:schemeClr val="tx1"/>
            </a:solidFill>
          </a:endParaRPr>
        </a:p>
      </dsp:txBody>
      <dsp:txXfrm>
        <a:off x="4386887" y="865217"/>
        <a:ext cx="2087743" cy="1421489"/>
      </dsp:txXfrm>
    </dsp:sp>
    <dsp:sp modelId="{DFA0A32F-0E81-423A-9858-4998873FE659}">
      <dsp:nvSpPr>
        <dsp:cNvPr id="0" name=""/>
        <dsp:cNvSpPr/>
      </dsp:nvSpPr>
      <dsp:spPr>
        <a:xfrm rot="21561237">
          <a:off x="6706554" y="1326570"/>
          <a:ext cx="397973" cy="46552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000" kern="1200"/>
        </a:p>
      </dsp:txBody>
      <dsp:txXfrm>
        <a:off x="6706558" y="1420348"/>
        <a:ext cx="278581" cy="279313"/>
      </dsp:txXfrm>
    </dsp:sp>
    <dsp:sp modelId="{8160DC8D-0B71-412F-AD6F-73D7E07A2AF5}">
      <dsp:nvSpPr>
        <dsp:cNvPr id="0" name=""/>
        <dsp:cNvSpPr/>
      </dsp:nvSpPr>
      <dsp:spPr>
        <a:xfrm>
          <a:off x="7269700" y="784119"/>
          <a:ext cx="2861977" cy="1509939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 smtClean="0">
              <a:solidFill>
                <a:schemeClr val="tx1"/>
              </a:solidFill>
            </a:rPr>
            <a:t>konieczność wykazania zmian w umowie </a:t>
          </a:r>
          <a:br>
            <a:rPr lang="pl-PL" sz="1800" b="1" kern="1200" dirty="0" smtClean="0">
              <a:solidFill>
                <a:schemeClr val="tx1"/>
              </a:solidFill>
            </a:rPr>
          </a:br>
          <a:r>
            <a:rPr lang="pl-PL" sz="1800" b="1" kern="1200" dirty="0" smtClean="0">
              <a:solidFill>
                <a:schemeClr val="tx1"/>
              </a:solidFill>
            </a:rPr>
            <a:t>o przyznaniu pomocy</a:t>
          </a:r>
          <a:endParaRPr lang="pl-PL" sz="1800" b="1" kern="1200" dirty="0">
            <a:solidFill>
              <a:schemeClr val="tx1"/>
            </a:solidFill>
          </a:endParaRPr>
        </a:p>
      </dsp:txBody>
      <dsp:txXfrm>
        <a:off x="7313925" y="828344"/>
        <a:ext cx="2773527" cy="14214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4639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Symbol zastępczy daty 2"/>
          <p:cNvSpPr txBox="1">
            <a:spLocks noGrp="1"/>
          </p:cNvSpPr>
          <p:nvPr>
            <p:ph type="dt" sz="quarter" idx="1"/>
          </p:nvPr>
        </p:nvSpPr>
        <p:spPr>
          <a:xfrm>
            <a:off x="3849688" y="0"/>
            <a:ext cx="294639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0C49BA5-2187-4D98-B58A-B6528C5792E9}" type="datetime1">
              <a:rPr lang="pl-PL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2017-05-08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Symbol zastępczy stopki 3"/>
          <p:cNvSpPr txBox="1">
            <a:spLocks noGrp="1"/>
          </p:cNvSpPr>
          <p:nvPr>
            <p:ph type="ftr" sz="quarter" idx="2"/>
          </p:nvPr>
        </p:nvSpPr>
        <p:spPr>
          <a:xfrm>
            <a:off x="0" y="9429750"/>
            <a:ext cx="294639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ymbol zastępczy numeru slajdu 4"/>
          <p:cNvSpPr txBox="1"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397" cy="49688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5E8906C-23EE-405D-B71B-133246B6E305}" type="slidenum">
              <a:t>‹#›</a:t>
            </a:fld>
            <a:endParaRPr lang="pl-PL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706811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70D1D9-60E1-424F-AD92-7A6A9022E1B2}" type="datetimeFigureOut">
              <a:rPr lang="pl-PL" smtClean="0"/>
              <a:t>2017-05-08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C82DAD-8964-4B2E-BB96-B946C76CF7A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8002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C82DAD-8964-4B2E-BB96-B946C76CF7A4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68295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1154951" y="1447796"/>
            <a:ext cx="8825660" cy="3329577"/>
          </a:xfrm>
        </p:spPr>
        <p:txBody>
          <a:bodyPr anchor="b"/>
          <a:lstStyle>
            <a:lvl1pPr>
              <a:defRPr sz="7200"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54951" y="4777383"/>
            <a:ext cx="8825660" cy="861419"/>
          </a:xfrm>
        </p:spPr>
        <p:txBody>
          <a:bodyPr/>
          <a:lstStyle>
            <a:lvl1pPr marL="0" indent="0">
              <a:buNone/>
              <a:defRPr cap="all">
                <a:solidFill>
                  <a:srgbClr val="C1CAB6"/>
                </a:solidFill>
              </a:defRPr>
            </a:lvl1pPr>
          </a:lstStyle>
          <a:p>
            <a:pPr lvl="0"/>
            <a:r>
              <a:rPr lang="pl-PL"/>
              <a:t>Kliknij, aby edytować styl wzorca podtytułu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E144656-838E-41BF-9C5C-3C359885F2AA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l-PL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B758803-9F9B-4B44-98C8-093F649CF589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3549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1872795-2B4E-4E5A-88CA-FB367C504FB8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l-PL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3469E95-50E2-4498-AA3B-A1CFC3F2ECAD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34869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154960" y="2861733"/>
            <a:ext cx="8825660" cy="1915649"/>
          </a:xfrm>
        </p:spPr>
        <p:txBody>
          <a:bodyPr anchor="b"/>
          <a:lstStyle>
            <a:lvl1pPr>
              <a:defRPr sz="4000"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54951" y="4777383"/>
            <a:ext cx="8825660" cy="860395"/>
          </a:xfrm>
        </p:spPr>
        <p:txBody>
          <a:bodyPr/>
          <a:lstStyle>
            <a:lvl1pPr marL="0" indent="0">
              <a:buNone/>
              <a:defRPr cap="all">
                <a:solidFill>
                  <a:srgbClr val="C1CAB6"/>
                </a:solidFill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AB5F868-0E51-4CF4-B0F6-931655DFEC90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l-PL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A5CC47B-1499-4E2D-B186-4113AAF063A4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084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1103315" y="2060572"/>
            <a:ext cx="4396334" cy="419576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5654494" y="2056092"/>
            <a:ext cx="4396343" cy="4200241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2086CEE-4688-49FE-87DF-7AEB39227C6B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l-PL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3F39CC7-683B-4ADE-A504-DFD92CE75D3E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2650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3315" y="1904996"/>
            <a:ext cx="4396334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C1CAB6"/>
                </a:solidFill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1103315" y="2514600"/>
            <a:ext cx="4396334" cy="3741733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5654494" y="1904996"/>
            <a:ext cx="4396334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C1CAB6"/>
                </a:solidFill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5654494" y="2514600"/>
            <a:ext cx="4396334" cy="3741733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EADE63E-258C-495F-9854-ADA0F7049B61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l-PL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1D8EB46-E6B2-403B-8A1E-6840AAF6E493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4244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99B5232-DF3A-40EA-B4DD-DD847CA97D09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l-PL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2D886CB-DA00-47AE-B2DF-7651332FC0B4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3589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B47696C-BE85-4978-A593-AC4417FC4ED2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l-PL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79A31A-004B-484D-A975-3C4CCB3244E9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3142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154951" y="1447796"/>
            <a:ext cx="3401065" cy="1447796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784616" y="1447796"/>
            <a:ext cx="5195995" cy="4572000"/>
          </a:xfrm>
        </p:spPr>
        <p:txBody>
          <a:bodyPr anchor="ctr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1154951" y="3129277"/>
            <a:ext cx="3401065" cy="2895603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9BDEC1F-A61D-4CEC-8426-E06B3DE20D96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l-PL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FF437AE-EAEA-412D-8077-22D5540902E6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4925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153908" y="1854192"/>
            <a:ext cx="5092906" cy="157480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6949549" y="1143000"/>
            <a:ext cx="3200400" cy="4572000"/>
          </a:xfrm>
          <a:effectLst>
            <a:outerShdw dist="50804" dir="5400000" algn="tl">
              <a:srgbClr val="000000">
                <a:alpha val="43000"/>
              </a:srgbClr>
            </a:outerShdw>
          </a:effectLst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pl-PL"/>
              <a:t>Kliknij ikonę, aby dodać obraz</a:t>
            </a:r>
            <a:endParaRPr lang="en-US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1154951" y="3657600"/>
            <a:ext cx="5084978" cy="137160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CCD602C-5024-46D2-B9E9-1D1CEC7E05FF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l-PL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9C7D64A-FEDF-4867-918E-E55D2743DF82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150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154960" y="4800590"/>
            <a:ext cx="8825660" cy="566735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4294967295"/>
          </p:nvPr>
        </p:nvSpPr>
        <p:spPr>
          <a:xfrm>
            <a:off x="1154951" y="685800"/>
            <a:ext cx="8825660" cy="3640665"/>
          </a:xfrm>
          <a:effectLst>
            <a:outerShdw dist="50804" dir="5400000" algn="tl">
              <a:srgbClr val="000000">
                <a:alpha val="43000"/>
              </a:srgbClr>
            </a:outerShdw>
          </a:effectLst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pl-PL"/>
              <a:t>Kliknij ikonę, aby dodać obraz</a:t>
            </a:r>
            <a:endParaRPr lang="en-US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1154960" y="5367326"/>
            <a:ext cx="8825651" cy="493711"/>
          </a:xfrm>
        </p:spPr>
        <p:txBody>
          <a:bodyPr/>
          <a:lstStyle>
            <a:lvl1pPr marL="0" indent="0">
              <a:buNone/>
              <a:defRPr sz="1200"/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61F7AFA-E28B-4E87-8F33-B21B2947722B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l-PL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BF9BF8C-C991-4B7E-8F83-369161501AE9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4726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154951" y="1447796"/>
            <a:ext cx="8825660" cy="1981203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1154951" y="3657600"/>
            <a:ext cx="8825660" cy="2362196"/>
          </a:xfrm>
        </p:spPr>
        <p:txBody>
          <a:bodyPr anchor="ctr"/>
          <a:lstStyle>
            <a:lvl1pPr marL="0" indent="0">
              <a:buNone/>
              <a:defRPr sz="1800"/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A74E82B-9207-401B-8BA3-6E0BE454DB7E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l-PL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AA51F0C-6393-45C8-B25E-8C8152BC58EB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6873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574797" y="1447796"/>
            <a:ext cx="7999317" cy="2323371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1930398" y="3771177"/>
            <a:ext cx="7279648" cy="342177"/>
          </a:xfrm>
        </p:spPr>
        <p:txBody>
          <a:bodyPr/>
          <a:lstStyle>
            <a:lvl1pPr marL="0" indent="0">
              <a:buNone/>
              <a:defRPr sz="1400" cap="small">
                <a:solidFill>
                  <a:srgbClr val="C1CAB6"/>
                </a:solidFill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1154951" y="4350660"/>
            <a:ext cx="8825660" cy="1676396"/>
          </a:xfrm>
        </p:spPr>
        <p:txBody>
          <a:bodyPr anchor="ctr"/>
          <a:lstStyle>
            <a:lvl1pPr marL="0" indent="0">
              <a:buNone/>
              <a:defRPr sz="1800"/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7812D44-EC05-40CD-89E2-BB6510B641B0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l-PL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7D0FF0F-1ADC-4AE7-93CE-87B324016599}" type="slidenum">
              <a:t>‹#›</a:t>
            </a:fld>
            <a:endParaRPr lang="pl-PL"/>
          </a:p>
        </p:txBody>
      </p:sp>
      <p:sp>
        <p:nvSpPr>
          <p:cNvPr id="8" name="TextBox 11"/>
          <p:cNvSpPr txBox="1"/>
          <p:nvPr/>
        </p:nvSpPr>
        <p:spPr>
          <a:xfrm>
            <a:off x="898297" y="971257"/>
            <a:ext cx="801910" cy="196977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200" b="0" i="0" u="none" strike="noStrike" kern="1200" cap="none" spc="0" baseline="0">
                <a:solidFill>
                  <a:srgbClr val="C1CAB6"/>
                </a:solidFill>
                <a:uFillTx/>
                <a:latin typeface="Arial"/>
              </a:rPr>
              <a:t>“</a:t>
            </a:r>
          </a:p>
        </p:txBody>
      </p:sp>
      <p:sp>
        <p:nvSpPr>
          <p:cNvPr id="9" name="TextBox 14"/>
          <p:cNvSpPr txBox="1"/>
          <p:nvPr/>
        </p:nvSpPr>
        <p:spPr>
          <a:xfrm>
            <a:off x="9330491" y="2613784"/>
            <a:ext cx="801910" cy="196977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200" b="0" i="0" u="none" strike="noStrike" kern="1200" cap="none" spc="0" baseline="0">
                <a:solidFill>
                  <a:srgbClr val="C1CAB6"/>
                </a:solidFill>
                <a:uFillTx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1195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154951" y="3124203"/>
            <a:ext cx="8825660" cy="1653180"/>
          </a:xfrm>
        </p:spPr>
        <p:txBody>
          <a:bodyPr anchor="b"/>
          <a:lstStyle>
            <a:lvl1pPr>
              <a:defRPr sz="4000"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1154951" y="4777383"/>
            <a:ext cx="8825660" cy="860395"/>
          </a:xfrm>
        </p:spPr>
        <p:txBody>
          <a:bodyPr/>
          <a:lstStyle>
            <a:lvl1pPr marL="0" indent="0">
              <a:buNone/>
              <a:defRPr>
                <a:solidFill>
                  <a:srgbClr val="C1CAB6"/>
                </a:solidFill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FAF9A9-5E94-4A31-B738-62DD649FD949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l-PL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3DEBA1D-1572-446D-8B64-A827635CC4B4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365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632947" y="1981203"/>
            <a:ext cx="2946864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C1CAB6"/>
                </a:solidFill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652460" y="2667003"/>
            <a:ext cx="2927351" cy="358934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4294967295"/>
          </p:nvPr>
        </p:nvSpPr>
        <p:spPr>
          <a:xfrm>
            <a:off x="3883657" y="1981203"/>
            <a:ext cx="2936238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C1CAB6"/>
                </a:solidFill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3873105" y="2667003"/>
            <a:ext cx="2946791" cy="358934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7" name="Text Placeholder 4"/>
          <p:cNvSpPr txBox="1">
            <a:spLocks noGrp="1"/>
          </p:cNvSpPr>
          <p:nvPr>
            <p:ph type="body" idx="4294967295"/>
          </p:nvPr>
        </p:nvSpPr>
        <p:spPr>
          <a:xfrm>
            <a:off x="7124703" y="1981203"/>
            <a:ext cx="2932115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C1CAB6"/>
                </a:solidFill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8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7124703" y="2667003"/>
            <a:ext cx="2932115" cy="358934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cxnSp>
        <p:nvCxnSpPr>
          <p:cNvPr id="9" name="Straight Connector 16"/>
          <p:cNvCxnSpPr/>
          <p:nvPr/>
        </p:nvCxnSpPr>
        <p:spPr>
          <a:xfrm>
            <a:off x="3726143" y="2133596"/>
            <a:ext cx="0" cy="3962407"/>
          </a:xfrm>
          <a:prstGeom prst="straightConnector1">
            <a:avLst/>
          </a:prstGeom>
          <a:noFill/>
          <a:ln w="12701" cap="rnd">
            <a:solidFill>
              <a:srgbClr val="C1CAB6">
                <a:alpha val="40000"/>
              </a:srgbClr>
            </a:solidFill>
            <a:prstDash val="solid"/>
            <a:miter/>
          </a:ln>
        </p:spPr>
      </p:cxnSp>
      <p:cxnSp>
        <p:nvCxnSpPr>
          <p:cNvPr id="10" name="Straight Connector 17"/>
          <p:cNvCxnSpPr/>
          <p:nvPr/>
        </p:nvCxnSpPr>
        <p:spPr>
          <a:xfrm>
            <a:off x="6962223" y="2133596"/>
            <a:ext cx="0" cy="3966887"/>
          </a:xfrm>
          <a:prstGeom prst="straightConnector1">
            <a:avLst/>
          </a:prstGeom>
          <a:noFill/>
          <a:ln w="12701" cap="rnd">
            <a:solidFill>
              <a:srgbClr val="C1CAB6">
                <a:alpha val="40000"/>
              </a:srgbClr>
            </a:solidFill>
            <a:prstDash val="solid"/>
            <a:miter/>
          </a:ln>
        </p:spPr>
      </p:cxnSp>
      <p:sp>
        <p:nvSpPr>
          <p:cNvPr id="11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E048D30-9F1F-4F01-9F95-26C2DEDF3872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12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l-PL"/>
          </a:p>
        </p:txBody>
      </p:sp>
      <p:sp>
        <p:nvSpPr>
          <p:cNvPr id="13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98C79B4-7016-4A45-8610-0C6F9E7F1483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171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 obraz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652460" y="4250945"/>
            <a:ext cx="2940052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C1CAB6"/>
                </a:solidFill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Picture Placeholder 2"/>
          <p:cNvSpPr txBox="1">
            <a:spLocks noGrp="1"/>
          </p:cNvSpPr>
          <p:nvPr>
            <p:ph type="pic" idx="4294967295"/>
          </p:nvPr>
        </p:nvSpPr>
        <p:spPr>
          <a:xfrm>
            <a:off x="652460" y="2209803"/>
            <a:ext cx="2940052" cy="1524003"/>
          </a:xfrm>
          <a:effectLst>
            <a:outerShdw dist="50804" dir="5400000" algn="tl">
              <a:srgbClr val="000000">
                <a:alpha val="43000"/>
              </a:srgbClr>
            </a:outerShdw>
          </a:effectLst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pl-PL"/>
              <a:t>Kliknij ikonę, aby dodać obraz</a:t>
            </a:r>
            <a:endParaRPr lang="en-US"/>
          </a:p>
        </p:txBody>
      </p:sp>
      <p:sp>
        <p:nvSpPr>
          <p:cNvPr id="5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652460" y="4827209"/>
            <a:ext cx="2940052" cy="65919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Text Placeholder 4"/>
          <p:cNvSpPr txBox="1">
            <a:spLocks noGrp="1"/>
          </p:cNvSpPr>
          <p:nvPr>
            <p:ph type="body" idx="4294967295"/>
          </p:nvPr>
        </p:nvSpPr>
        <p:spPr>
          <a:xfrm>
            <a:off x="3889372" y="4250945"/>
            <a:ext cx="2930523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C1CAB6"/>
                </a:solidFill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7" name="Picture Placeholder 2"/>
          <p:cNvSpPr txBox="1">
            <a:spLocks noGrp="1"/>
          </p:cNvSpPr>
          <p:nvPr>
            <p:ph type="pic" idx="4294967295"/>
          </p:nvPr>
        </p:nvSpPr>
        <p:spPr>
          <a:xfrm>
            <a:off x="3889372" y="2209803"/>
            <a:ext cx="2930523" cy="1524003"/>
          </a:xfrm>
          <a:effectLst>
            <a:outerShdw dist="50804" dir="5400000" algn="tl">
              <a:srgbClr val="000000">
                <a:alpha val="43000"/>
              </a:srgbClr>
            </a:outerShdw>
          </a:effectLst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pl-PL"/>
              <a:t>Kliknij ikonę, aby dodać obraz</a:t>
            </a:r>
            <a:endParaRPr lang="en-US"/>
          </a:p>
        </p:txBody>
      </p:sp>
      <p:sp>
        <p:nvSpPr>
          <p:cNvPr id="8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3888019" y="4827209"/>
            <a:ext cx="2934410" cy="65919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9" name="Text Placeholder 4"/>
          <p:cNvSpPr txBox="1">
            <a:spLocks noGrp="1"/>
          </p:cNvSpPr>
          <p:nvPr>
            <p:ph type="body" idx="4294967295"/>
          </p:nvPr>
        </p:nvSpPr>
        <p:spPr>
          <a:xfrm>
            <a:off x="7124703" y="4250945"/>
            <a:ext cx="2932115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C1CAB6"/>
                </a:solidFill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10" name="Picture Placeholder 2"/>
          <p:cNvSpPr txBox="1">
            <a:spLocks noGrp="1"/>
          </p:cNvSpPr>
          <p:nvPr>
            <p:ph type="pic" idx="4294967295"/>
          </p:nvPr>
        </p:nvSpPr>
        <p:spPr>
          <a:xfrm>
            <a:off x="7124703" y="2209803"/>
            <a:ext cx="2932115" cy="1524003"/>
          </a:xfrm>
          <a:effectLst>
            <a:outerShdw dist="50804" dir="5400000" algn="tl">
              <a:srgbClr val="000000">
                <a:alpha val="43000"/>
              </a:srgbClr>
            </a:outerShdw>
          </a:effectLst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pl-PL"/>
              <a:t>Kliknij ikonę, aby dodać obraz</a:t>
            </a:r>
            <a:endParaRPr lang="en-US"/>
          </a:p>
        </p:txBody>
      </p:sp>
      <p:sp>
        <p:nvSpPr>
          <p:cNvPr id="11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7124575" y="4827209"/>
            <a:ext cx="2936001" cy="65919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cxnSp>
        <p:nvCxnSpPr>
          <p:cNvPr id="12" name="Straight Connector 18"/>
          <p:cNvCxnSpPr/>
          <p:nvPr/>
        </p:nvCxnSpPr>
        <p:spPr>
          <a:xfrm>
            <a:off x="3726143" y="2133596"/>
            <a:ext cx="0" cy="3962407"/>
          </a:xfrm>
          <a:prstGeom prst="straightConnector1">
            <a:avLst/>
          </a:prstGeom>
          <a:noFill/>
          <a:ln w="12701" cap="rnd">
            <a:solidFill>
              <a:srgbClr val="C1CAB6">
                <a:alpha val="40000"/>
              </a:srgbClr>
            </a:solidFill>
            <a:prstDash val="solid"/>
            <a:miter/>
          </a:ln>
        </p:spPr>
      </p:cxnSp>
      <p:cxnSp>
        <p:nvCxnSpPr>
          <p:cNvPr id="13" name="Straight Connector 19"/>
          <p:cNvCxnSpPr/>
          <p:nvPr/>
        </p:nvCxnSpPr>
        <p:spPr>
          <a:xfrm>
            <a:off x="6962223" y="2133596"/>
            <a:ext cx="0" cy="3966887"/>
          </a:xfrm>
          <a:prstGeom prst="straightConnector1">
            <a:avLst/>
          </a:prstGeom>
          <a:noFill/>
          <a:ln w="12701" cap="rnd">
            <a:solidFill>
              <a:srgbClr val="C1CAB6">
                <a:alpha val="40000"/>
              </a:srgbClr>
            </a:solidFill>
            <a:prstDash val="solid"/>
            <a:miter/>
          </a:ln>
        </p:spPr>
      </p:cxnSp>
      <p:sp>
        <p:nvSpPr>
          <p:cNvPr id="1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8101AB2-4161-4298-90BF-34D702FAE982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1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l-PL"/>
          </a:p>
        </p:txBody>
      </p:sp>
      <p:sp>
        <p:nvSpPr>
          <p:cNvPr id="1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52746CA-5100-4134-BDE9-3B707F7F75FC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9388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406AA3-DD47-4C96-91CF-44FAF624DF41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l-PL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EB19190-5C84-4341-9BEE-CAACAE7CB25D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222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8304215" y="430216"/>
            <a:ext cx="1752603" cy="5826127"/>
          </a:xfrm>
        </p:spPr>
        <p:txBody>
          <a:bodyPr vert="eaVert" anchor="b"/>
          <a:lstStyle>
            <a:lvl1pPr>
              <a:defRPr/>
            </a:lvl1pPr>
          </a:lstStyle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652460" y="887416"/>
            <a:ext cx="7423144" cy="5368927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7880BCA-0F62-4DDC-A807-CBFAAB5894D0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pl-PL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BB5505C-2FB9-4EC4-8FA2-BD5257374FC9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2029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tile sx="100000" sy="100000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/>
          </p:cNvPicPr>
          <p:nvPr/>
        </p:nvPicPr>
        <p:blipFill>
          <a:blip r:embed="rId20"/>
          <a:srcRect l="3613"/>
          <a:stretch>
            <a:fillRect/>
          </a:stretch>
        </p:blipFill>
        <p:spPr>
          <a:xfrm>
            <a:off x="0" y="2669682"/>
            <a:ext cx="4037011" cy="418831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Picture 6"/>
          <p:cNvPicPr>
            <a:picLocks noChangeAspect="1"/>
          </p:cNvPicPr>
          <p:nvPr/>
        </p:nvPicPr>
        <p:blipFill>
          <a:blip r:embed="rId21"/>
          <a:srcRect l="35640"/>
          <a:stretch>
            <a:fillRect/>
          </a:stretch>
        </p:blipFill>
        <p:spPr>
          <a:xfrm>
            <a:off x="0" y="2892347"/>
            <a:ext cx="1522411" cy="236545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Oval 15"/>
          <p:cNvSpPr/>
          <p:nvPr/>
        </p:nvSpPr>
        <p:spPr>
          <a:xfrm>
            <a:off x="8609011" y="1676396"/>
            <a:ext cx="2819396" cy="2819396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gradFill>
            <a:gsLst>
              <a:gs pos="0">
                <a:srgbClr val="A2AF92">
                  <a:alpha val="7000"/>
                </a:srgbClr>
              </a:gs>
              <a:gs pos="100000">
                <a:srgbClr val="A2AF92">
                  <a:alpha val="6000"/>
                </a:srgbClr>
              </a:gs>
            </a:gsLst>
            <a:path path="circle">
              <a:fillToRect l="50000" t="50000" r="50000" b="50000"/>
            </a:path>
          </a:gra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5" name="Picture 8"/>
          <p:cNvPicPr>
            <a:picLocks noChangeAspect="1"/>
          </p:cNvPicPr>
          <p:nvPr/>
        </p:nvPicPr>
        <p:blipFill>
          <a:blip r:embed="rId22"/>
          <a:srcRect t="28813"/>
          <a:stretch>
            <a:fillRect/>
          </a:stretch>
        </p:blipFill>
        <p:spPr>
          <a:xfrm>
            <a:off x="7999408" y="0"/>
            <a:ext cx="1603391" cy="114140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9"/>
          <p:cNvPicPr>
            <a:picLocks noChangeAspect="1"/>
          </p:cNvPicPr>
          <p:nvPr/>
        </p:nvPicPr>
        <p:blipFill>
          <a:blip r:embed="rId23"/>
          <a:srcRect b="23320"/>
          <a:stretch>
            <a:fillRect/>
          </a:stretch>
        </p:blipFill>
        <p:spPr>
          <a:xfrm>
            <a:off x="8605875" y="6096003"/>
            <a:ext cx="993733" cy="76199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Rectangle 13"/>
          <p:cNvSpPr/>
          <p:nvPr/>
        </p:nvSpPr>
        <p:spPr>
          <a:xfrm>
            <a:off x="10437811" y="0"/>
            <a:ext cx="685800" cy="1143000"/>
          </a:xfrm>
          <a:prstGeom prst="rect">
            <a:avLst/>
          </a:prstGeom>
          <a:solidFill>
            <a:srgbClr val="E48312"/>
          </a:solidFill>
          <a:ln cap="flat">
            <a:noFill/>
            <a:prstDash val="solid"/>
          </a:ln>
          <a:effectLst>
            <a:outerShdw dist="25402" dir="5400000" algn="tl">
              <a:srgbClr val="000000">
                <a:alpha val="45000"/>
              </a:srgbClr>
            </a:outerShdw>
          </a:effectLst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l-PL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8" name="Title Placeholder 1"/>
          <p:cNvSpPr txBox="1">
            <a:spLocks noGrp="1"/>
          </p:cNvSpPr>
          <p:nvPr>
            <p:ph type="title"/>
          </p:nvPr>
        </p:nvSpPr>
        <p:spPr>
          <a:xfrm>
            <a:off x="646115" y="452719"/>
            <a:ext cx="9404722" cy="140053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pl-PL"/>
              <a:t>Kliknij, aby edytować styl</a:t>
            </a:r>
            <a:endParaRPr lang="en-US"/>
          </a:p>
        </p:txBody>
      </p:sp>
      <p:sp>
        <p:nvSpPr>
          <p:cNvPr id="9" name="Text Placeholder 2"/>
          <p:cNvSpPr txBox="1">
            <a:spLocks noGrp="1"/>
          </p:cNvSpPr>
          <p:nvPr>
            <p:ph type="body" idx="1"/>
          </p:nvPr>
        </p:nvSpPr>
        <p:spPr>
          <a:xfrm>
            <a:off x="1103315" y="2052919"/>
            <a:ext cx="8946544" cy="419547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10" name="Date Placeholder 3"/>
          <p:cNvSpPr txBox="1">
            <a:spLocks noGrp="1"/>
          </p:cNvSpPr>
          <p:nvPr>
            <p:ph type="dt" sz="half" idx="2"/>
          </p:nvPr>
        </p:nvSpPr>
        <p:spPr>
          <a:xfrm rot="5400013">
            <a:off x="10155564" y="1790697"/>
            <a:ext cx="990596" cy="30479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l-PL" sz="11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defRPr>
            </a:lvl1pPr>
          </a:lstStyle>
          <a:p>
            <a:pPr lvl="0"/>
            <a:fld id="{8690D0B6-6356-4037-BD19-7E47091293A1}" type="datetime1">
              <a:rPr lang="pl-PL"/>
              <a:pPr lvl="0"/>
              <a:t>2017-05-08</a:t>
            </a:fld>
            <a:endParaRPr lang="pl-PL"/>
          </a:p>
        </p:txBody>
      </p:sp>
      <p:sp>
        <p:nvSpPr>
          <p:cNvPr id="11" name="Footer Placeholder 4"/>
          <p:cNvSpPr txBox="1">
            <a:spLocks noGrp="1"/>
          </p:cNvSpPr>
          <p:nvPr>
            <p:ph type="ftr" sz="quarter" idx="3"/>
          </p:nvPr>
        </p:nvSpPr>
        <p:spPr>
          <a:xfrm rot="5400013">
            <a:off x="8951486" y="3225295"/>
            <a:ext cx="3859792" cy="30479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l-PL" sz="11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defRPr>
            </a:lvl1pPr>
          </a:lstStyle>
          <a:p>
            <a:pPr lvl="0"/>
            <a:endParaRPr lang="pl-PL"/>
          </a:p>
        </p:txBody>
      </p:sp>
      <p:sp>
        <p:nvSpPr>
          <p:cNvPr id="12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10352544" y="295726"/>
            <a:ext cx="838203" cy="76768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l-PL" sz="28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defRPr>
            </a:lvl1pPr>
          </a:lstStyle>
          <a:p>
            <a:pPr lvl="0"/>
            <a:fld id="{A050AE07-401D-4536-8997-2F466B8CBFBA}" type="slidenum"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l" defTabSz="4572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pl-PL" sz="4200" b="0" i="0" u="none" strike="noStrike" kern="1200" cap="none" spc="0" baseline="0">
          <a:solidFill>
            <a:srgbClr val="CCDDEA"/>
          </a:solidFill>
          <a:uFillTx/>
          <a:latin typeface="Century Gothic"/>
        </a:defRPr>
      </a:lvl1pPr>
    </p:titleStyle>
    <p:bodyStyle>
      <a:lvl1pPr marL="342900" marR="0" lvl="0" indent="-3429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C1CAB6"/>
        </a:buClr>
        <a:buSzPct val="80000"/>
        <a:buFont typeface="Wingdings 3"/>
        <a:buChar char=""/>
        <a:tabLst/>
        <a:defRPr lang="pl-PL" sz="2000" b="0" i="0" u="none" strike="noStrike" kern="1200" cap="none" spc="0" baseline="0">
          <a:solidFill>
            <a:srgbClr val="FFFFFF"/>
          </a:solidFill>
          <a:uFillTx/>
          <a:latin typeface="Century Gothic"/>
        </a:defRPr>
      </a:lvl1pPr>
      <a:lvl2pPr marL="742950" marR="0" lvl="1" indent="-28575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C1CAB6"/>
        </a:buClr>
        <a:buSzPct val="80000"/>
        <a:buFont typeface="Wingdings 3"/>
        <a:buChar char=""/>
        <a:tabLst/>
        <a:defRPr lang="pl-PL" sz="1800" b="0" i="0" u="none" strike="noStrike" kern="1200" cap="none" spc="0" baseline="0">
          <a:solidFill>
            <a:srgbClr val="FFFFFF"/>
          </a:solidFill>
          <a:uFillTx/>
          <a:latin typeface="Century Gothic"/>
        </a:defRPr>
      </a:lvl2pPr>
      <a:lvl3pPr marL="1143000" marR="0" lvl="2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C1CAB6"/>
        </a:buClr>
        <a:buSzPct val="80000"/>
        <a:buFont typeface="Wingdings 3"/>
        <a:buChar char=""/>
        <a:tabLst/>
        <a:defRPr lang="pl-PL" sz="1600" b="0" i="0" u="none" strike="noStrike" kern="1200" cap="none" spc="0" baseline="0">
          <a:solidFill>
            <a:srgbClr val="FFFFFF"/>
          </a:solidFill>
          <a:uFillTx/>
          <a:latin typeface="Century Gothic"/>
        </a:defRPr>
      </a:lvl3pPr>
      <a:lvl4pPr marL="1600200" marR="0" lvl="3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C1CAB6"/>
        </a:buClr>
        <a:buSzPct val="80000"/>
        <a:buFont typeface="Wingdings 3"/>
        <a:buChar char=""/>
        <a:tabLst/>
        <a:defRPr lang="pl-PL" sz="1400" b="0" i="0" u="none" strike="noStrike" kern="1200" cap="none" spc="0" baseline="0">
          <a:solidFill>
            <a:srgbClr val="FFFFFF"/>
          </a:solidFill>
          <a:uFillTx/>
          <a:latin typeface="Century Gothic"/>
        </a:defRPr>
      </a:lvl4pPr>
      <a:lvl5pPr marL="2057400" marR="0" lvl="4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C1CAB6"/>
        </a:buClr>
        <a:buSzPct val="80000"/>
        <a:buFont typeface="Wingdings 3"/>
        <a:buChar char=""/>
        <a:tabLst/>
        <a:defRPr lang="pl-PL" sz="1400" b="0" i="0" u="none" strike="noStrike" kern="1200" cap="none" spc="0" baseline="0">
          <a:solidFill>
            <a:srgbClr val="FFFFFF"/>
          </a:solidFill>
          <a:uFillTx/>
          <a:latin typeface="Century Gothic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ctrTitle"/>
          </p:nvPr>
        </p:nvSpPr>
        <p:spPr>
          <a:xfrm>
            <a:off x="1655804" y="1194489"/>
            <a:ext cx="8971004" cy="659026"/>
          </a:xfrm>
        </p:spPr>
        <p:txBody>
          <a:bodyPr anchorCtr="1">
            <a:normAutofit/>
          </a:bodyPr>
          <a:lstStyle/>
          <a:p>
            <a:pPr lvl="0" algn="ctr" hangingPunct="0"/>
            <a:r>
              <a:rPr lang="pl-PL" sz="800" b="1" dirty="0">
                <a:solidFill>
                  <a:srgbClr val="000000"/>
                </a:solidFill>
                <a:latin typeface="Calibri" pitchFamily="34"/>
                <a:cs typeface="Times New Roman" pitchFamily="18"/>
              </a:rPr>
              <a:t>„Europejski Fundusz Rolny na rzecz Rozwoju Obszarów Wiejskich: Europa inwestująca w obszary wiejskie”. Materiał opracowany przez Departament Rozwoju Obszarów Wiejskich Urząd Marszałkowski Województwa </a:t>
            </a:r>
            <a:r>
              <a:rPr lang="pl-PL" sz="800" b="1" dirty="0" smtClean="0">
                <a:solidFill>
                  <a:srgbClr val="000000"/>
                </a:solidFill>
                <a:latin typeface="Calibri" pitchFamily="34"/>
                <a:cs typeface="Times New Roman" pitchFamily="18"/>
              </a:rPr>
              <a:t>Kujawsko-Pomorskiego w Toruniu. </a:t>
            </a:r>
            <a:r>
              <a:rPr lang="pl-PL" sz="800" b="1" dirty="0">
                <a:solidFill>
                  <a:srgbClr val="000000"/>
                </a:solidFill>
                <a:latin typeface="Calibri" pitchFamily="34"/>
                <a:cs typeface="Times New Roman" pitchFamily="18"/>
              </a:rPr>
              <a:t>Instytucja Zarządzająca PROW 2014-2020 – Minister Rolnictwa i Rozwoju Wsi. Materiał współfinansowany ze środków Unii Europejskiej w ramach Pomocy Technicznej Programu Rozwoju Obszarów Wiejskich na lata 2014-2020.</a:t>
            </a:r>
            <a:r>
              <a:rPr lang="pl-PL" sz="1100" b="1" dirty="0"/>
              <a:t/>
            </a:r>
            <a:br>
              <a:rPr lang="pl-PL" sz="1100" b="1" dirty="0"/>
            </a:br>
            <a:endParaRPr lang="pl-PL" sz="1100" dirty="0">
              <a:latin typeface="Times New Roman" pitchFamily="18"/>
              <a:cs typeface="Times New Roman" pitchFamily="18"/>
            </a:endParaRPr>
          </a:p>
        </p:txBody>
      </p:sp>
      <p:sp>
        <p:nvSpPr>
          <p:cNvPr id="3" name="Podtytuł 2"/>
          <p:cNvSpPr txBox="1">
            <a:spLocks noGrp="1"/>
          </p:cNvSpPr>
          <p:nvPr>
            <p:ph type="subTitle" idx="1"/>
          </p:nvPr>
        </p:nvSpPr>
        <p:spPr>
          <a:xfrm>
            <a:off x="1154951" y="1927655"/>
            <a:ext cx="10032028" cy="3711147"/>
          </a:xfrm>
        </p:spPr>
        <p:txBody>
          <a:bodyPr anchorCtr="1"/>
          <a:lstStyle/>
          <a:p>
            <a:pPr lvl="0" algn="ctr"/>
            <a:endParaRPr lang="pl-PL" sz="1100" b="1" cap="none" dirty="0">
              <a:solidFill>
                <a:srgbClr val="FF0000"/>
              </a:solidFill>
            </a:endParaRPr>
          </a:p>
          <a:p>
            <a:pPr lvl="0" algn="ctr"/>
            <a:r>
              <a:rPr lang="pl-PL" sz="3200" b="1" cap="none" dirty="0">
                <a:solidFill>
                  <a:srgbClr val="E48312"/>
                </a:solidFill>
                <a:latin typeface="Calibri"/>
              </a:rPr>
              <a:t>ZAŁĄCZNIKI DO WNIOSKU O PŁATNOŚĆ</a:t>
            </a:r>
          </a:p>
          <a:p>
            <a:pPr lvl="0" algn="ctr"/>
            <a:endParaRPr lang="pl-PL" b="1" cap="none" dirty="0">
              <a:solidFill>
                <a:srgbClr val="FF0000"/>
              </a:solidFill>
              <a:latin typeface="Calibri"/>
            </a:endParaRPr>
          </a:p>
          <a:p>
            <a:pPr lvl="0" algn="ctr"/>
            <a:r>
              <a:rPr lang="pl-PL" b="1" cap="none" dirty="0">
                <a:solidFill>
                  <a:srgbClr val="000000"/>
                </a:solidFill>
                <a:latin typeface="Calibri"/>
              </a:rPr>
              <a:t>DZIAŁANIE 19 Wsparcie dla rozwoju lokalnego w ramach inicjatywy LEADER</a:t>
            </a:r>
          </a:p>
          <a:p>
            <a:pPr lvl="0" algn="ctr"/>
            <a:r>
              <a:rPr lang="pl-PL" b="1" cap="none" dirty="0">
                <a:solidFill>
                  <a:srgbClr val="000000"/>
                </a:solidFill>
                <a:latin typeface="Calibri"/>
              </a:rPr>
              <a:t>PODDZIAŁANIE 19.2 Wsparcie na wdrażanie operacji w ramach strategii rozwoju lokalnego kierowanego przez społeczność, w zakresie podejmowania działalności gospodarczej</a:t>
            </a:r>
          </a:p>
        </p:txBody>
      </p:sp>
      <p:pic>
        <p:nvPicPr>
          <p:cNvPr id="4" name="Obraz 2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000890" y="202804"/>
            <a:ext cx="1351903" cy="8738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4038" y="141283"/>
            <a:ext cx="810990" cy="101613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13"/>
          <p:cNvPicPr>
            <a:picLocks noChangeAspect="1"/>
          </p:cNvPicPr>
          <p:nvPr/>
        </p:nvPicPr>
        <p:blipFill>
          <a:blip r:embed="rId4"/>
          <a:srcRect t="4761" b="5714"/>
          <a:stretch>
            <a:fillRect/>
          </a:stretch>
        </p:blipFill>
        <p:spPr>
          <a:xfrm>
            <a:off x="7537618" y="178353"/>
            <a:ext cx="1429289" cy="89014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Obraz 5" descr="Leaderlogo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202207" y="159050"/>
            <a:ext cx="959233" cy="96129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645136" y="584521"/>
            <a:ext cx="9404722" cy="807671"/>
          </a:xfrm>
        </p:spPr>
        <p:txBody>
          <a:bodyPr/>
          <a:lstStyle/>
          <a:p>
            <a:pPr lvl="0"/>
            <a:r>
              <a:rPr lang="pl-PL" sz="3200" b="1" dirty="0">
                <a:solidFill>
                  <a:srgbClr val="E48312"/>
                </a:solidFill>
                <a:latin typeface="Calibri" pitchFamily="34"/>
              </a:rPr>
              <a:t>A. Załączniki do wniosku o płatność pierwszej transzy: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1103315" y="1392192"/>
            <a:ext cx="8946544" cy="4856204"/>
          </a:xfrm>
        </p:spPr>
        <p:txBody>
          <a:bodyPr/>
          <a:lstStyle/>
          <a:p>
            <a:pPr lvl="0" algn="just">
              <a:buClrTx/>
              <a:buFont typeface="Wingdings" pitchFamily="2"/>
              <a:buChar char="v"/>
            </a:pPr>
            <a:r>
              <a:rPr lang="pl-PL" b="1" dirty="0">
                <a:solidFill>
                  <a:srgbClr val="000000"/>
                </a:solidFill>
                <a:latin typeface="Calibri"/>
              </a:rPr>
              <a:t>Dokument potwierdzający zgłoszenie do ubezpieczenia emerytalnego, ubezpieczeń rentowych i ubezpieczenia wypadkowego na podstawie przepisów o systemie ubezpieczeń społecznych z tytułu wykonywania działalności gospodarczej, do której stosuje się przepisy ustawy z dnia 2 lipca 2004 r. </a:t>
            </a:r>
            <a:br>
              <a:rPr lang="pl-PL" b="1" dirty="0">
                <a:solidFill>
                  <a:srgbClr val="000000"/>
                </a:solidFill>
                <a:latin typeface="Calibri"/>
              </a:rPr>
            </a:br>
            <a:r>
              <a:rPr lang="pl-PL" b="1" dirty="0">
                <a:solidFill>
                  <a:srgbClr val="000000"/>
                </a:solidFill>
                <a:latin typeface="Calibri"/>
              </a:rPr>
              <a:t>o swobodzie działalności gospodarczej (Dz. U. z 2016 r. poz.1829, z </a:t>
            </a:r>
            <a:r>
              <a:rPr lang="pl-PL" b="1" dirty="0" err="1">
                <a:solidFill>
                  <a:srgbClr val="000000"/>
                </a:solidFill>
                <a:latin typeface="Calibri"/>
              </a:rPr>
              <a:t>późn</a:t>
            </a:r>
            <a:r>
              <a:rPr lang="pl-PL" b="1" dirty="0">
                <a:solidFill>
                  <a:srgbClr val="000000"/>
                </a:solidFill>
                <a:latin typeface="Calibri"/>
              </a:rPr>
              <a:t>. zm.), </a:t>
            </a:r>
            <a:br>
              <a:rPr lang="pl-PL" b="1" dirty="0">
                <a:solidFill>
                  <a:srgbClr val="000000"/>
                </a:solidFill>
                <a:latin typeface="Calibri"/>
              </a:rPr>
            </a:br>
            <a:r>
              <a:rPr lang="pl-PL" b="1" dirty="0">
                <a:solidFill>
                  <a:srgbClr val="7030A0"/>
                </a:solidFill>
                <a:latin typeface="Calibri"/>
              </a:rPr>
              <a:t>tj. zgłoszenie do ubezpieczeń ZUS ZUA, deklaracja rozliczeniowa </a:t>
            </a:r>
            <a:br>
              <a:rPr lang="pl-PL" b="1" dirty="0">
                <a:solidFill>
                  <a:srgbClr val="7030A0"/>
                </a:solidFill>
                <a:latin typeface="Calibri"/>
              </a:rPr>
            </a:br>
            <a:r>
              <a:rPr lang="pl-PL" b="1" dirty="0">
                <a:solidFill>
                  <a:srgbClr val="7030A0"/>
                </a:solidFill>
                <a:latin typeface="Calibri"/>
              </a:rPr>
              <a:t>ZUS DRA, formularz ZUS ZZA) </a:t>
            </a:r>
            <a:r>
              <a:rPr lang="pl-PL" b="1" dirty="0">
                <a:solidFill>
                  <a:srgbClr val="000000"/>
                </a:solidFill>
                <a:latin typeface="Calibri"/>
              </a:rPr>
              <a:t>– oryginał lub kopia.</a:t>
            </a:r>
          </a:p>
          <a:p>
            <a:pPr lvl="0" algn="just">
              <a:buClrTx/>
              <a:buFont typeface="Wingdings" pitchFamily="2"/>
              <a:buChar char="v"/>
            </a:pPr>
            <a:r>
              <a:rPr lang="pl-PL" b="1" dirty="0">
                <a:solidFill>
                  <a:srgbClr val="000000"/>
                </a:solidFill>
                <a:latin typeface="Calibri"/>
              </a:rPr>
              <a:t>UWAGA! </a:t>
            </a:r>
            <a:r>
              <a:rPr lang="pl-PL" b="1" u="sng" dirty="0">
                <a:solidFill>
                  <a:srgbClr val="000000"/>
                </a:solidFill>
                <a:latin typeface="Calibri"/>
              </a:rPr>
              <a:t>Beneficjent musi podlegać tym ubezpieczeniom do dnia,   </a:t>
            </a:r>
            <a:br>
              <a:rPr lang="pl-PL" b="1" u="sng" dirty="0">
                <a:solidFill>
                  <a:srgbClr val="000000"/>
                </a:solidFill>
                <a:latin typeface="Calibri"/>
              </a:rPr>
            </a:br>
            <a:r>
              <a:rPr lang="pl-PL" b="1" u="sng" dirty="0">
                <a:solidFill>
                  <a:srgbClr val="000000"/>
                </a:solidFill>
                <a:latin typeface="Calibri"/>
              </a:rPr>
              <a:t>w którym upłyną 2 lata od dnia wypłaty płatności końcowej.</a:t>
            </a:r>
          </a:p>
          <a:p>
            <a:pPr marL="0" lvl="0" indent="0" algn="just">
              <a:buClrTx/>
              <a:buNone/>
            </a:pPr>
            <a:endParaRPr lang="pl-PL" b="1" u="sng" dirty="0">
              <a:solidFill>
                <a:srgbClr val="000000"/>
              </a:solidFill>
              <a:latin typeface="Calibri"/>
            </a:endParaRPr>
          </a:p>
          <a:p>
            <a:pPr lvl="0" algn="just">
              <a:buClrTx/>
              <a:buFont typeface="Wingdings" pitchFamily="2"/>
              <a:buChar char="v"/>
            </a:pPr>
            <a:r>
              <a:rPr lang="pl-PL" b="1" u="sng" dirty="0">
                <a:solidFill>
                  <a:srgbClr val="000000"/>
                </a:solidFill>
                <a:latin typeface="Calibri"/>
              </a:rPr>
              <a:t>Informacja o numerze rachunku bankowego Beneficjenta </a:t>
            </a:r>
            <a:r>
              <a:rPr lang="pl-PL" b="1" dirty="0">
                <a:solidFill>
                  <a:srgbClr val="000000"/>
                </a:solidFill>
                <a:latin typeface="Calibri"/>
              </a:rPr>
              <a:t>lub cesjonariusza, prowadzonego przez bank lub spółdzielczą kasę oszczędnościowo–kredytową, </a:t>
            </a:r>
            <a:r>
              <a:rPr lang="pl-PL" b="1" u="sng" dirty="0">
                <a:solidFill>
                  <a:srgbClr val="000000"/>
                </a:solidFill>
                <a:latin typeface="Calibri"/>
              </a:rPr>
              <a:t>na który mają być przekazane środki finansowe z tytułu pomocy </a:t>
            </a:r>
            <a:r>
              <a:rPr lang="pl-PL" b="1" dirty="0">
                <a:solidFill>
                  <a:srgbClr val="000000"/>
                </a:solidFill>
                <a:latin typeface="Calibri"/>
              </a:rPr>
              <a:t>– oryginał lub kopia</a:t>
            </a:r>
            <a:r>
              <a:rPr lang="pl-PL" dirty="0">
                <a:solidFill>
                  <a:srgbClr val="000000"/>
                </a:solidFill>
                <a:latin typeface="Calibri"/>
              </a:rPr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6115" y="452719"/>
            <a:ext cx="9404722" cy="724231"/>
          </a:xfrm>
        </p:spPr>
        <p:txBody>
          <a:bodyPr/>
          <a:lstStyle/>
          <a:p>
            <a:pPr lvl="0" algn="ctr" defTabSz="9144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l-P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ea typeface="+mn-ea"/>
                <a:cs typeface="+mn-cs"/>
              </a:rPr>
              <a:t>Dokumentem potwierdzającym numer rachunku bankowego Beneficjenta lub cesjonariusza, na który mają być przekazane środki finansowe może być:</a:t>
            </a:r>
            <a:r>
              <a:rPr lang="pl-PL" sz="2000" b="1" dirty="0">
                <a:solidFill>
                  <a:srgbClr val="000000"/>
                </a:solidFill>
                <a:latin typeface="Calibri"/>
                <a:ea typeface="+mn-ea"/>
                <a:cs typeface="+mn-cs"/>
              </a:rPr>
              <a:t/>
            </a:r>
            <a:br>
              <a:rPr lang="pl-PL" sz="2000" b="1" dirty="0">
                <a:solidFill>
                  <a:srgbClr val="000000"/>
                </a:solidFill>
                <a:latin typeface="Calibri"/>
                <a:ea typeface="+mn-ea"/>
                <a:cs typeface="+mn-cs"/>
              </a:rPr>
            </a:br>
            <a:endParaRPr lang="pl-PL" dirty="0"/>
          </a:p>
        </p:txBody>
      </p:sp>
      <p:graphicFrame>
        <p:nvGraphicFramePr>
          <p:cNvPr id="20" name="Symbol zastępczy zawartości 1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6346657"/>
              </p:ext>
            </p:extLst>
          </p:nvPr>
        </p:nvGraphicFramePr>
        <p:xfrm>
          <a:off x="1103313" y="1294646"/>
          <a:ext cx="8947150" cy="5260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4695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7"/>
          <p:cNvSpPr txBox="1">
            <a:spLocks noGrp="1"/>
          </p:cNvSpPr>
          <p:nvPr>
            <p:ph type="title"/>
          </p:nvPr>
        </p:nvSpPr>
        <p:spPr>
          <a:xfrm>
            <a:off x="1249619" y="441956"/>
            <a:ext cx="9009948" cy="1039371"/>
          </a:xfrm>
        </p:spPr>
        <p:txBody>
          <a:bodyPr/>
          <a:lstStyle/>
          <a:p>
            <a:pPr lvl="0" algn="just"/>
            <a:r>
              <a:rPr lang="pl-PL" dirty="0"/>
              <a:t/>
            </a:r>
            <a:br>
              <a:rPr lang="pl-PL" dirty="0"/>
            </a:br>
            <a:r>
              <a:rPr lang="pl-PL" dirty="0"/>
              <a:t/>
            </a:r>
            <a:br>
              <a:rPr lang="pl-PL" dirty="0"/>
            </a:br>
            <a:endParaRPr lang="pl-PL" dirty="0"/>
          </a:p>
        </p:txBody>
      </p:sp>
      <p:sp>
        <p:nvSpPr>
          <p:cNvPr id="3" name="Symbol zastępczy zawartości 8"/>
          <p:cNvSpPr txBox="1">
            <a:spLocks noGrp="1"/>
          </p:cNvSpPr>
          <p:nvPr>
            <p:ph idx="1"/>
          </p:nvPr>
        </p:nvSpPr>
        <p:spPr>
          <a:xfrm>
            <a:off x="554071" y="441956"/>
            <a:ext cx="9938897" cy="6175153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70000"/>
              </a:lnSpc>
              <a:buClrTx/>
              <a:buNone/>
            </a:pPr>
            <a:endParaRPr lang="pl-PL" b="1" dirty="0" smtClean="0">
              <a:solidFill>
                <a:srgbClr val="000000"/>
              </a:solidFill>
              <a:latin typeface="Calibri"/>
            </a:endParaRPr>
          </a:p>
          <a:p>
            <a:pPr marL="0" lvl="0" indent="0" algn="just">
              <a:lnSpc>
                <a:spcPct val="70000"/>
              </a:lnSpc>
              <a:buClrTx/>
              <a:buNone/>
            </a:pPr>
            <a:endParaRPr lang="pl-PL" b="1" dirty="0" smtClean="0">
              <a:solidFill>
                <a:srgbClr val="000000"/>
              </a:solidFill>
              <a:latin typeface="Calibri"/>
            </a:endParaRPr>
          </a:p>
          <a:p>
            <a:pPr marL="0" lvl="0" indent="0" algn="just">
              <a:lnSpc>
                <a:spcPct val="70000"/>
              </a:lnSpc>
              <a:buClrTx/>
              <a:buNone/>
            </a:pPr>
            <a:endParaRPr lang="pl-PL" b="1" dirty="0">
              <a:solidFill>
                <a:srgbClr val="000000"/>
              </a:solidFill>
              <a:latin typeface="Calibri"/>
            </a:endParaRPr>
          </a:p>
          <a:p>
            <a:pPr lvl="0" algn="just">
              <a:lnSpc>
                <a:spcPct val="70000"/>
              </a:lnSpc>
              <a:buClrTx/>
              <a:buFont typeface="Wingdings" pitchFamily="2"/>
              <a:buChar char="v"/>
            </a:pPr>
            <a:r>
              <a:rPr lang="pl-PL" sz="2200" b="1" dirty="0">
                <a:solidFill>
                  <a:srgbClr val="000000"/>
                </a:solidFill>
                <a:latin typeface="+mn-lt"/>
              </a:rPr>
              <a:t>Ostateczna decyzja </a:t>
            </a:r>
            <a:r>
              <a:rPr lang="pl-PL" sz="2200" b="1" dirty="0" smtClean="0">
                <a:solidFill>
                  <a:srgbClr val="000000"/>
                </a:solidFill>
                <a:latin typeface="+mn-lt"/>
              </a:rPr>
              <a:t>środowiskowa, jeżeli dotyczy – oryginał </a:t>
            </a:r>
            <a:r>
              <a:rPr lang="pl-PL" sz="2200" b="1" dirty="0">
                <a:solidFill>
                  <a:srgbClr val="000000"/>
                </a:solidFill>
                <a:latin typeface="+mn-lt"/>
              </a:rPr>
              <a:t>lub </a:t>
            </a:r>
            <a:r>
              <a:rPr lang="pl-PL" sz="2200" b="1" dirty="0" smtClean="0">
                <a:solidFill>
                  <a:srgbClr val="000000"/>
                </a:solidFill>
                <a:latin typeface="+mn-lt"/>
              </a:rPr>
              <a:t>kopia</a:t>
            </a:r>
            <a:r>
              <a:rPr lang="pl-PL" sz="2200" b="1" dirty="0" smtClean="0">
                <a:solidFill>
                  <a:srgbClr val="000000"/>
                </a:solidFill>
                <a:latin typeface="+mn-lt"/>
              </a:rPr>
              <a:t>.</a:t>
            </a:r>
          </a:p>
          <a:p>
            <a:pPr marL="0" lvl="0" indent="0" algn="just">
              <a:lnSpc>
                <a:spcPct val="70000"/>
              </a:lnSpc>
              <a:buClrTx/>
              <a:buNone/>
            </a:pPr>
            <a:endParaRPr lang="pl-PL" sz="2200" dirty="0">
              <a:solidFill>
                <a:srgbClr val="000000"/>
              </a:solidFill>
              <a:latin typeface="+mn-lt"/>
            </a:endParaRPr>
          </a:p>
          <a:p>
            <a:pPr lvl="0" algn="just">
              <a:lnSpc>
                <a:spcPct val="70000"/>
              </a:lnSpc>
              <a:buClrTx/>
              <a:buFont typeface="Wingdings" pitchFamily="2"/>
              <a:buChar char="v"/>
            </a:pPr>
            <a:r>
              <a:rPr lang="pl-PL" sz="2200" b="1" dirty="0">
                <a:solidFill>
                  <a:srgbClr val="000000"/>
                </a:solidFill>
                <a:latin typeface="+mn-lt"/>
              </a:rPr>
              <a:t>Zgłoszenie zamiaru wykonania robót budowalnych właściwemu </a:t>
            </a:r>
            <a:r>
              <a:rPr lang="pl-PL" sz="2200" b="1" dirty="0" smtClean="0">
                <a:solidFill>
                  <a:srgbClr val="000000"/>
                </a:solidFill>
                <a:latin typeface="+mn-lt"/>
              </a:rPr>
              <a:t>organowi, jeżeli dotyczy – kopia;</a:t>
            </a:r>
          </a:p>
          <a:p>
            <a:pPr marL="0" lvl="0" indent="0" algn="just">
              <a:lnSpc>
                <a:spcPct val="70000"/>
              </a:lnSpc>
              <a:buClrTx/>
              <a:buNone/>
            </a:pPr>
            <a:endParaRPr lang="pl-PL" sz="2200" b="1" dirty="0" smtClean="0">
              <a:solidFill>
                <a:srgbClr val="000000"/>
              </a:solidFill>
              <a:latin typeface="+mn-lt"/>
            </a:endParaRPr>
          </a:p>
          <a:p>
            <a:pPr lvl="0" algn="just">
              <a:lnSpc>
                <a:spcPct val="70000"/>
              </a:lnSpc>
              <a:buClrTx/>
              <a:buFont typeface="Wingdings" panose="05000000000000000000" pitchFamily="2" charset="2"/>
              <a:buChar char="v"/>
            </a:pPr>
            <a:r>
              <a:rPr lang="pl-PL" sz="2200" b="1" dirty="0" smtClean="0">
                <a:solidFill>
                  <a:srgbClr val="000000"/>
                </a:solidFill>
                <a:latin typeface="+mn-lt"/>
              </a:rPr>
              <a:t>Ostateczna </a:t>
            </a:r>
            <a:r>
              <a:rPr lang="pl-PL" sz="2200" b="1" dirty="0">
                <a:solidFill>
                  <a:srgbClr val="000000"/>
                </a:solidFill>
                <a:latin typeface="+mn-lt"/>
              </a:rPr>
              <a:t>decyzja o pozwoleniu na </a:t>
            </a:r>
            <a:r>
              <a:rPr lang="pl-PL" sz="2200" b="1" dirty="0" smtClean="0">
                <a:solidFill>
                  <a:srgbClr val="000000"/>
                </a:solidFill>
                <a:latin typeface="+mn-lt"/>
              </a:rPr>
              <a:t>budowę, jeżeli dotyczy– </a:t>
            </a:r>
            <a:r>
              <a:rPr lang="pl-PL" sz="2200" b="1" dirty="0">
                <a:solidFill>
                  <a:srgbClr val="000000"/>
                </a:solidFill>
                <a:latin typeface="+mn-lt"/>
              </a:rPr>
              <a:t>oryginał lub kopia</a:t>
            </a:r>
            <a:r>
              <a:rPr lang="pl-PL" sz="2200" b="1" dirty="0" smtClean="0">
                <a:solidFill>
                  <a:srgbClr val="000000"/>
                </a:solidFill>
                <a:latin typeface="+mn-lt"/>
              </a:rPr>
              <a:t>.</a:t>
            </a:r>
          </a:p>
          <a:p>
            <a:pPr marL="0" lvl="0" indent="0" algn="just">
              <a:lnSpc>
                <a:spcPct val="70000"/>
              </a:lnSpc>
              <a:buClrTx/>
              <a:buNone/>
            </a:pPr>
            <a:endParaRPr lang="pl-PL" sz="2200" b="1" dirty="0">
              <a:solidFill>
                <a:srgbClr val="000000"/>
              </a:solidFill>
              <a:latin typeface="+mn-lt"/>
            </a:endParaRPr>
          </a:p>
          <a:p>
            <a:pPr lvl="0" algn="just">
              <a:lnSpc>
                <a:spcPct val="80000"/>
              </a:lnSpc>
              <a:buClrTx/>
              <a:buFont typeface="Wingdings" pitchFamily="2"/>
              <a:buChar char="v"/>
            </a:pPr>
            <a:r>
              <a:rPr lang="pl-PL" sz="2200" b="1" dirty="0">
                <a:solidFill>
                  <a:srgbClr val="000000"/>
                </a:solidFill>
                <a:latin typeface="+mn-lt"/>
              </a:rPr>
              <a:t>Umowa cesji </a:t>
            </a:r>
            <a:r>
              <a:rPr lang="pl-PL" sz="2200" b="1" dirty="0" smtClean="0">
                <a:solidFill>
                  <a:srgbClr val="000000"/>
                </a:solidFill>
                <a:latin typeface="+mn-lt"/>
              </a:rPr>
              <a:t>wierzytelności, jeżeli dotyczy </a:t>
            </a:r>
            <a:r>
              <a:rPr lang="pl-PL" sz="2200" b="1" dirty="0">
                <a:solidFill>
                  <a:srgbClr val="000000"/>
                </a:solidFill>
                <a:latin typeface="+mn-lt"/>
              </a:rPr>
              <a:t>– oryginał lub </a:t>
            </a:r>
            <a:r>
              <a:rPr lang="pl-PL" sz="2200" b="1" dirty="0" smtClean="0">
                <a:solidFill>
                  <a:srgbClr val="000000"/>
                </a:solidFill>
                <a:latin typeface="+mn-lt"/>
              </a:rPr>
              <a:t>kopia, </a:t>
            </a:r>
            <a:r>
              <a:rPr lang="pl-PL" sz="2200" dirty="0" smtClean="0">
                <a:solidFill>
                  <a:srgbClr val="000000"/>
                </a:solidFill>
                <a:latin typeface="+mn-lt"/>
              </a:rPr>
              <a:t>wraz z:</a:t>
            </a:r>
            <a:endParaRPr lang="pl-PL" sz="2200" dirty="0">
              <a:solidFill>
                <a:srgbClr val="000000"/>
              </a:solidFill>
              <a:latin typeface="+mn-lt"/>
            </a:endParaRPr>
          </a:p>
          <a:p>
            <a:pPr marL="715966" lvl="0" algn="just">
              <a:lnSpc>
                <a:spcPct val="80000"/>
              </a:lnSpc>
              <a:buClrTx/>
              <a:buFont typeface="Wingdings" pitchFamily="2"/>
              <a:buChar char="Ø"/>
              <a:tabLst>
                <a:tab pos="715966" algn="l"/>
              </a:tabLst>
            </a:pPr>
            <a:r>
              <a:rPr lang="pl-PL" sz="2200" dirty="0" smtClean="0">
                <a:solidFill>
                  <a:srgbClr val="000000"/>
                </a:solidFill>
                <a:latin typeface="+mn-lt"/>
              </a:rPr>
              <a:t>oświadczeniem </a:t>
            </a:r>
            <a:r>
              <a:rPr lang="pl-PL" sz="2200" dirty="0">
                <a:solidFill>
                  <a:srgbClr val="000000"/>
                </a:solidFill>
                <a:latin typeface="+mn-lt"/>
              </a:rPr>
              <a:t>dłużnika przelanej wierzytelności;</a:t>
            </a:r>
          </a:p>
          <a:p>
            <a:pPr marL="715966" lvl="0" algn="just">
              <a:lnSpc>
                <a:spcPct val="80000"/>
              </a:lnSpc>
              <a:buClrTx/>
              <a:buFont typeface="Wingdings" pitchFamily="2"/>
              <a:buChar char="Ø"/>
            </a:pPr>
            <a:r>
              <a:rPr lang="pl-PL" sz="2200" dirty="0" smtClean="0">
                <a:solidFill>
                  <a:srgbClr val="000000"/>
                </a:solidFill>
                <a:latin typeface="+mn-lt"/>
              </a:rPr>
              <a:t>zaświadczeniem </a:t>
            </a:r>
            <a:r>
              <a:rPr lang="pl-PL" sz="2200" dirty="0" smtClean="0">
                <a:solidFill>
                  <a:srgbClr val="000000"/>
                </a:solidFill>
                <a:latin typeface="+mn-lt"/>
              </a:rPr>
              <a:t>o </a:t>
            </a:r>
            <a:r>
              <a:rPr lang="pl-PL" sz="2200" dirty="0">
                <a:solidFill>
                  <a:srgbClr val="000000"/>
                </a:solidFill>
                <a:latin typeface="+mn-lt"/>
              </a:rPr>
              <a:t>numerze rachunku bankowego zawierające </a:t>
            </a:r>
            <a:r>
              <a:rPr lang="pl-PL" sz="2200" dirty="0" smtClean="0">
                <a:solidFill>
                  <a:srgbClr val="000000"/>
                </a:solidFill>
                <a:latin typeface="+mn-lt"/>
              </a:rPr>
              <a:t>dane cesjonariusza</a:t>
            </a:r>
            <a:r>
              <a:rPr lang="pl-PL" sz="2200" dirty="0">
                <a:solidFill>
                  <a:srgbClr val="000000"/>
                </a:solidFill>
                <a:latin typeface="+mn-lt"/>
              </a:rPr>
              <a:t>.</a:t>
            </a:r>
          </a:p>
          <a:p>
            <a:pPr marL="0" lvl="0" indent="0" algn="just">
              <a:lnSpc>
                <a:spcPct val="70000"/>
              </a:lnSpc>
              <a:buClrTx/>
              <a:buNone/>
            </a:pPr>
            <a:endParaRPr lang="pl-PL" sz="2200" dirty="0">
              <a:solidFill>
                <a:srgbClr val="000000"/>
              </a:solidFill>
              <a:latin typeface="Calibri"/>
            </a:endParaRPr>
          </a:p>
          <a:p>
            <a:pPr marL="0" lvl="0" indent="0" algn="just">
              <a:lnSpc>
                <a:spcPct val="70000"/>
              </a:lnSpc>
              <a:buClrTx/>
              <a:buNone/>
            </a:pPr>
            <a:endParaRPr lang="pl-PL" sz="2200" dirty="0">
              <a:solidFill>
                <a:srgbClr val="000000"/>
              </a:solidFill>
              <a:latin typeface="Calibri"/>
            </a:endParaRPr>
          </a:p>
          <a:p>
            <a:pPr marL="0" lvl="0" indent="0" algn="just">
              <a:lnSpc>
                <a:spcPct val="70000"/>
              </a:lnSpc>
              <a:buClrTx/>
              <a:buNone/>
            </a:pPr>
            <a:r>
              <a:rPr lang="pl-PL" sz="1300" dirty="0">
                <a:solidFill>
                  <a:srgbClr val="000000"/>
                </a:solidFill>
              </a:rPr>
              <a:t>     </a:t>
            </a:r>
          </a:p>
          <a:p>
            <a:pPr marL="0" lvl="0" indent="0" algn="just">
              <a:lnSpc>
                <a:spcPct val="70000"/>
              </a:lnSpc>
              <a:buClrTx/>
              <a:buNone/>
            </a:pPr>
            <a:endParaRPr lang="pl-PL" sz="1300" dirty="0">
              <a:solidFill>
                <a:srgbClr val="000000"/>
              </a:solidFill>
            </a:endParaRPr>
          </a:p>
          <a:p>
            <a:pPr lvl="0" algn="just">
              <a:lnSpc>
                <a:spcPct val="70000"/>
              </a:lnSpc>
              <a:buClrTx/>
            </a:pPr>
            <a:endParaRPr lang="pl-PL" sz="13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2"/>
          <p:cNvSpPr txBox="1">
            <a:spLocks noGrp="1"/>
          </p:cNvSpPr>
          <p:nvPr>
            <p:ph idx="1"/>
          </p:nvPr>
        </p:nvSpPr>
        <p:spPr>
          <a:xfrm>
            <a:off x="168339" y="391854"/>
            <a:ext cx="11329562" cy="6208122"/>
          </a:xfrm>
        </p:spPr>
        <p:txBody>
          <a:bodyPr/>
          <a:lstStyle/>
          <a:p>
            <a:pPr lvl="0" algn="just">
              <a:buClrTx/>
              <a:buFont typeface="Wingdings" pitchFamily="2"/>
              <a:buChar char="v"/>
            </a:pPr>
            <a:endParaRPr lang="pl-PL" b="1" dirty="0" smtClean="0">
              <a:solidFill>
                <a:srgbClr val="000000"/>
              </a:solidFill>
              <a:latin typeface="Calibri"/>
            </a:endParaRPr>
          </a:p>
          <a:p>
            <a:pPr lvl="0" algn="just">
              <a:buClrTx/>
              <a:buFont typeface="Wingdings" pitchFamily="2"/>
              <a:buChar char="v"/>
            </a:pPr>
            <a:r>
              <a:rPr lang="pl-PL" b="1" dirty="0" smtClean="0">
                <a:solidFill>
                  <a:srgbClr val="000000"/>
                </a:solidFill>
                <a:latin typeface="Calibri"/>
              </a:rPr>
              <a:t>Pełnomocnictwo </a:t>
            </a:r>
            <a:r>
              <a:rPr lang="pl-PL" b="1" dirty="0">
                <a:solidFill>
                  <a:srgbClr val="000000"/>
                </a:solidFill>
                <a:latin typeface="Calibri"/>
              </a:rPr>
              <a:t>– oryginał lub kopia</a:t>
            </a:r>
            <a:r>
              <a:rPr lang="pl-PL" dirty="0">
                <a:solidFill>
                  <a:srgbClr val="000000"/>
                </a:solidFill>
                <a:latin typeface="Calibri"/>
              </a:rPr>
              <a:t>. </a:t>
            </a:r>
          </a:p>
          <a:p>
            <a:pPr marL="361946" lvl="0" indent="0" algn="just">
              <a:buClrTx/>
              <a:buNone/>
            </a:pPr>
            <a:r>
              <a:rPr lang="pl-PL" dirty="0">
                <a:solidFill>
                  <a:srgbClr val="000000"/>
                </a:solidFill>
                <a:latin typeface="Calibri"/>
              </a:rPr>
              <a:t>Załącznik ten należy dostarczyć w przypadku, gdy zostało udzielone innej osobie niż podczas składania wniosku o przyznanie pomocy lub gdy zmienił się zakres poprzednio udzielonego pełnomocnictwa. </a:t>
            </a:r>
            <a:r>
              <a:rPr lang="pl-PL" dirty="0" smtClean="0">
                <a:solidFill>
                  <a:srgbClr val="000000"/>
                </a:solidFill>
                <a:latin typeface="Calibri"/>
              </a:rPr>
              <a:t>Pełnomocnictwo </a:t>
            </a:r>
            <a:r>
              <a:rPr lang="pl-PL" dirty="0">
                <a:solidFill>
                  <a:srgbClr val="000000"/>
                </a:solidFill>
                <a:latin typeface="Calibri"/>
              </a:rPr>
              <a:t>powinno</a:t>
            </a:r>
            <a:r>
              <a:rPr lang="pl-PL" dirty="0" smtClean="0">
                <a:solidFill>
                  <a:srgbClr val="000000"/>
                </a:solidFill>
                <a:latin typeface="Calibri"/>
              </a:rPr>
              <a:t>:</a:t>
            </a:r>
          </a:p>
          <a:p>
            <a:pPr marL="361946" lvl="0" indent="0" algn="just">
              <a:buClrTx/>
              <a:buNone/>
            </a:pPr>
            <a:endParaRPr lang="pl-PL" dirty="0">
              <a:solidFill>
                <a:srgbClr val="000000"/>
              </a:solidFill>
              <a:latin typeface="Calibri"/>
            </a:endParaRPr>
          </a:p>
          <a:p>
            <a:pPr marL="361946" lvl="0" indent="0" algn="just">
              <a:buClrTx/>
              <a:buNone/>
            </a:pPr>
            <a:endParaRPr lang="pl-PL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51025" y="2522487"/>
            <a:ext cx="2915216" cy="114979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być sporządzone </a:t>
            </a:r>
            <a:br>
              <a:rPr lang="pl-PL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pl-PL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 formie pisemnej</a:t>
            </a:r>
            <a:endParaRPr lang="pl-PL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3114391" y="3365694"/>
            <a:ext cx="5214796" cy="1484768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określać w swojej treści w sposób niebudzący wątpliwości rodzaj czynności, do których pełnomocnik ma umocowanie</a:t>
            </a:r>
            <a:endParaRPr lang="pl-PL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7025489" y="4679544"/>
            <a:ext cx="4843604" cy="1348966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zawierać potwierdzenie własnoręczności podpisów dokonane przez notariusza</a:t>
            </a:r>
            <a:endParaRPr lang="pl-PL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03384" y="452719"/>
            <a:ext cx="9517978" cy="1185335"/>
          </a:xfrm>
        </p:spPr>
        <p:txBody>
          <a:bodyPr/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pl-PL" sz="2000" b="1" dirty="0">
                <a:solidFill>
                  <a:srgbClr val="000000"/>
                </a:solidFill>
                <a:latin typeface="+mn-lt"/>
              </a:rPr>
              <a:t>Pozwolenia, zezwolenia i inne decyzje, których uzyskanie jest wymagane przez odrębne przepisy do realizacji inwestycji objętych operacją </a:t>
            </a:r>
            <a:r>
              <a:rPr lang="pl-PL" sz="2000" b="1" dirty="0" smtClean="0">
                <a:solidFill>
                  <a:srgbClr val="000000"/>
                </a:solidFill>
                <a:latin typeface="+mn-lt"/>
              </a:rPr>
              <a:t/>
            </a:r>
            <a:br>
              <a:rPr lang="pl-PL" sz="2000" b="1" dirty="0" smtClean="0">
                <a:solidFill>
                  <a:srgbClr val="000000"/>
                </a:solidFill>
                <a:latin typeface="+mn-lt"/>
              </a:rPr>
            </a:br>
            <a:r>
              <a:rPr lang="pl-PL" sz="2000" b="1" dirty="0" smtClean="0">
                <a:solidFill>
                  <a:srgbClr val="000000"/>
                </a:solidFill>
                <a:latin typeface="+mn-lt"/>
              </a:rPr>
              <a:t>– </a:t>
            </a:r>
            <a:r>
              <a:rPr lang="pl-PL" sz="2000" b="1" dirty="0">
                <a:solidFill>
                  <a:srgbClr val="000000"/>
                </a:solidFill>
                <a:latin typeface="+mn-lt"/>
              </a:rPr>
              <a:t>oryginał lub kopia.</a:t>
            </a:r>
            <a:r>
              <a:rPr lang="pl-PL" sz="2000" dirty="0">
                <a:solidFill>
                  <a:srgbClr val="000000"/>
                </a:solidFill>
                <a:latin typeface="+mn-lt"/>
              </a:rPr>
              <a:t> Katalog wymaganych dokumentów jest otwarty, </a:t>
            </a:r>
            <a:r>
              <a:rPr lang="pl-PL" sz="2000" dirty="0" smtClean="0">
                <a:solidFill>
                  <a:srgbClr val="000000"/>
                </a:solidFill>
                <a:latin typeface="+mn-lt"/>
              </a:rPr>
              <a:t/>
            </a:r>
            <a:br>
              <a:rPr lang="pl-PL" sz="2000" dirty="0" smtClean="0">
                <a:solidFill>
                  <a:srgbClr val="000000"/>
                </a:solidFill>
                <a:latin typeface="+mn-lt"/>
              </a:rPr>
            </a:br>
            <a:r>
              <a:rPr lang="pl-PL" sz="2000" dirty="0" smtClean="0">
                <a:solidFill>
                  <a:srgbClr val="000000"/>
                </a:solidFill>
                <a:latin typeface="+mn-lt"/>
              </a:rPr>
              <a:t>z </a:t>
            </a:r>
            <a:r>
              <a:rPr lang="pl-PL" sz="2000" dirty="0">
                <a:solidFill>
                  <a:srgbClr val="000000"/>
                </a:solidFill>
                <a:latin typeface="+mn-lt"/>
              </a:rPr>
              <a:t>uwagi na rodzaj </a:t>
            </a:r>
            <a:r>
              <a:rPr lang="pl-PL" sz="2000" dirty="0" smtClean="0">
                <a:solidFill>
                  <a:srgbClr val="000000"/>
                </a:solidFill>
                <a:latin typeface="+mn-lt"/>
              </a:rPr>
              <a:t>i specyfikę realizacji </a:t>
            </a:r>
            <a:r>
              <a:rPr lang="pl-PL" sz="2000" dirty="0">
                <a:solidFill>
                  <a:srgbClr val="000000"/>
                </a:solidFill>
                <a:latin typeface="+mn-lt"/>
              </a:rPr>
              <a:t>inwestycji objętych </a:t>
            </a:r>
            <a:r>
              <a:rPr lang="pl-PL" sz="2000" dirty="0" smtClean="0">
                <a:solidFill>
                  <a:srgbClr val="000000"/>
                </a:solidFill>
                <a:latin typeface="+mn-lt"/>
              </a:rPr>
              <a:t>operacją np.:</a:t>
            </a:r>
            <a:r>
              <a:rPr lang="pl-PL" sz="1800" dirty="0"/>
              <a:t/>
            </a:r>
            <a:br>
              <a:rPr lang="pl-PL" sz="1800" dirty="0"/>
            </a:br>
            <a:endParaRPr lang="pl-PL" sz="1800" dirty="0">
              <a:latin typeface="+mn-lt"/>
            </a:endParaRPr>
          </a:p>
        </p:txBody>
      </p:sp>
      <p:pic>
        <p:nvPicPr>
          <p:cNvPr id="6" name="Symbol zastępczy zawartości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801807" y="3235569"/>
            <a:ext cx="4029805" cy="143016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384" y="2061887"/>
            <a:ext cx="4395597" cy="2017372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958" y="4208927"/>
            <a:ext cx="3450635" cy="1993565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3427" y="4830725"/>
            <a:ext cx="4139543" cy="1579001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3205" y="2235349"/>
            <a:ext cx="4145639" cy="835224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47272" y="4903404"/>
            <a:ext cx="2536156" cy="104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97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718544" y="470824"/>
            <a:ext cx="9404722" cy="1400531"/>
          </a:xfrm>
        </p:spPr>
        <p:txBody>
          <a:bodyPr/>
          <a:lstStyle/>
          <a:p>
            <a:pPr lvl="0"/>
            <a:r>
              <a:rPr lang="pl-PL" sz="3200" b="1" dirty="0">
                <a:solidFill>
                  <a:srgbClr val="E48312"/>
                </a:solidFill>
                <a:latin typeface="Calibri" pitchFamily="34"/>
              </a:rPr>
              <a:t>B. Załączniki do wniosku o płatność drugiej transzy:</a:t>
            </a:r>
            <a:endParaRPr lang="pl-PL" sz="3200" b="1" dirty="0"/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822658" y="1291708"/>
            <a:ext cx="9652205" cy="4792214"/>
          </a:xfrm>
        </p:spPr>
        <p:txBody>
          <a:bodyPr/>
          <a:lstStyle/>
          <a:p>
            <a:pPr lvl="0">
              <a:buClrTx/>
              <a:buFont typeface="Wingdings" pitchFamily="2"/>
              <a:buChar char="v"/>
            </a:pPr>
            <a:r>
              <a:rPr lang="pl-PL" b="1" dirty="0">
                <a:solidFill>
                  <a:srgbClr val="000000"/>
                </a:solidFill>
                <a:latin typeface="Calibri"/>
              </a:rPr>
              <a:t>Dokumenty potwierdzające utworzenie miejsca pracy:</a:t>
            </a:r>
          </a:p>
          <a:p>
            <a:pPr marL="715966" lvl="0" indent="-366710" algn="just">
              <a:buClrTx/>
              <a:buFont typeface="Wingdings" pitchFamily="2"/>
              <a:buChar char="Ø"/>
            </a:pPr>
            <a:r>
              <a:rPr lang="pl-PL" dirty="0">
                <a:solidFill>
                  <a:srgbClr val="000000"/>
                </a:solidFill>
                <a:latin typeface="Calibri"/>
              </a:rPr>
              <a:t>Umowy o pracę wraz z zakresami czynności (dla etatów powstałych wyniku realizacji operacji) – kopia. </a:t>
            </a:r>
            <a:r>
              <a:rPr lang="pl-PL" b="1" dirty="0">
                <a:solidFill>
                  <a:srgbClr val="FF0000"/>
                </a:solidFill>
                <a:latin typeface="Calibri"/>
              </a:rPr>
              <a:t>Załącznik ten nie dotyczy samozatrudnienia.</a:t>
            </a:r>
            <a:endParaRPr lang="pl-PL" dirty="0">
              <a:solidFill>
                <a:srgbClr val="FF0000"/>
              </a:solidFill>
              <a:latin typeface="Calibri"/>
            </a:endParaRPr>
          </a:p>
          <a:p>
            <a:pPr marL="715966" lvl="0" indent="-366710" algn="just">
              <a:buClrTx/>
              <a:buFont typeface="Wingdings" pitchFamily="2"/>
              <a:buChar char="Ø"/>
            </a:pPr>
            <a:r>
              <a:rPr lang="pl-PL" dirty="0">
                <a:solidFill>
                  <a:srgbClr val="000000"/>
                </a:solidFill>
                <a:latin typeface="Calibri"/>
              </a:rPr>
              <a:t>Zgłoszenie do ubezpieczeń ZUS ZUA (dla etatów powstałych w wyniku realizacji operacji) – kopia.</a:t>
            </a:r>
          </a:p>
          <a:p>
            <a:pPr marL="715966" lvl="0" indent="-366710" algn="just">
              <a:buClrTx/>
              <a:buFont typeface="Wingdings" pitchFamily="2"/>
              <a:buChar char="Ø"/>
            </a:pPr>
            <a:r>
              <a:rPr lang="pl-PL" dirty="0">
                <a:solidFill>
                  <a:srgbClr val="000000"/>
                </a:solidFill>
                <a:latin typeface="Calibri"/>
              </a:rPr>
              <a:t>Deklaracja rozliczeniowa ZUS DRA (wraz z ZUS RCA(RCX), ZUS RSA, ZUS RZA) – kopia.</a:t>
            </a:r>
            <a:endParaRPr lang="pl-PL" b="1" dirty="0">
              <a:solidFill>
                <a:srgbClr val="000000"/>
              </a:solidFill>
              <a:latin typeface="Calibri"/>
            </a:endParaRPr>
          </a:p>
          <a:p>
            <a:pPr marL="0" lvl="0" indent="0" algn="just">
              <a:buClrTx/>
              <a:buNone/>
            </a:pPr>
            <a:r>
              <a:rPr lang="pl-PL" dirty="0">
                <a:solidFill>
                  <a:srgbClr val="000000"/>
                </a:solidFill>
                <a:latin typeface="Calibri"/>
              </a:rPr>
              <a:t>Osiągnięcie wskaźników będzie weryfikowane w odniesieniu do liczby miejsc pracy, określonej w umowie o przyznaniu pomocy, w przeliczeniu na pełne etaty średnioroczne.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684172" y="461552"/>
            <a:ext cx="9030193" cy="548649"/>
          </a:xfrm>
        </p:spPr>
        <p:txBody>
          <a:bodyPr/>
          <a:lstStyle/>
          <a:p>
            <a:pPr marL="342900" lvl="0" indent="-342900" algn="just">
              <a:buSzPct val="100000"/>
              <a:buFont typeface="Wingdings" pitchFamily="2"/>
              <a:buChar char="v"/>
            </a:pPr>
            <a:r>
              <a:rPr lang="pl-PL" sz="2000" b="1" dirty="0">
                <a:solidFill>
                  <a:srgbClr val="000000"/>
                </a:solidFill>
                <a:latin typeface="Calibri"/>
              </a:rPr>
              <a:t>Dokumenty potwierdzające rzeczową realizację biznesplanu – kopia, np.: </a:t>
            </a:r>
          </a:p>
        </p:txBody>
      </p:sp>
      <p:sp>
        <p:nvSpPr>
          <p:cNvPr id="3" name="Symbol zastępczy tekstu 4"/>
          <p:cNvSpPr txBox="1">
            <a:spLocks noGrp="1"/>
          </p:cNvSpPr>
          <p:nvPr>
            <p:ph type="body" idx="2"/>
          </p:nvPr>
        </p:nvSpPr>
        <p:spPr>
          <a:xfrm>
            <a:off x="999841" y="4119929"/>
            <a:ext cx="10192313" cy="2316476"/>
          </a:xfrm>
        </p:spPr>
        <p:txBody>
          <a:bodyPr/>
          <a:lstStyle/>
          <a:p>
            <a:pPr lvl="0" algn="just">
              <a:lnSpc>
                <a:spcPct val="80000"/>
              </a:lnSpc>
              <a:buClrTx/>
            </a:pPr>
            <a:endParaRPr lang="pl-PL" sz="1800" dirty="0">
              <a:solidFill>
                <a:srgbClr val="000000"/>
              </a:solidFill>
            </a:endParaRPr>
          </a:p>
        </p:txBody>
      </p:sp>
      <p:grpSp>
        <p:nvGrpSpPr>
          <p:cNvPr id="4" name="Symbol zastępczy zawartości 18"/>
          <p:cNvGrpSpPr/>
          <p:nvPr/>
        </p:nvGrpSpPr>
        <p:grpSpPr>
          <a:xfrm>
            <a:off x="1410105" y="1250615"/>
            <a:ext cx="6992983" cy="3767000"/>
            <a:chOff x="1410105" y="1250615"/>
            <a:chExt cx="6992983" cy="2863290"/>
          </a:xfrm>
        </p:grpSpPr>
        <p:sp>
          <p:nvSpPr>
            <p:cNvPr id="5" name="Dowolny kształt 4"/>
            <p:cNvSpPr/>
            <p:nvPr/>
          </p:nvSpPr>
          <p:spPr>
            <a:xfrm>
              <a:off x="1410105" y="1250615"/>
              <a:ext cx="6992983" cy="4995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2984"/>
                <a:gd name="f7" fmla="val 479700"/>
                <a:gd name="f8" fmla="val 79952"/>
                <a:gd name="f9" fmla="val 35796"/>
                <a:gd name="f10" fmla="val 6913032"/>
                <a:gd name="f11" fmla="val 6957188"/>
                <a:gd name="f12" fmla="val 399748"/>
                <a:gd name="f13" fmla="val 443904"/>
                <a:gd name="f14" fmla="+- 0 0 -90"/>
                <a:gd name="f15" fmla="*/ f3 1 6992984"/>
                <a:gd name="f16" fmla="*/ f4 1 479700"/>
                <a:gd name="f17" fmla="+- f7 0 f5"/>
                <a:gd name="f18" fmla="+- f6 0 f5"/>
                <a:gd name="f19" fmla="*/ f14 f0 1"/>
                <a:gd name="f20" fmla="*/ f18 1 6992984"/>
                <a:gd name="f21" fmla="*/ f17 1 479700"/>
                <a:gd name="f22" fmla="*/ 0 f18 1"/>
                <a:gd name="f23" fmla="*/ 79952 f17 1"/>
                <a:gd name="f24" fmla="*/ 79952 f18 1"/>
                <a:gd name="f25" fmla="*/ 0 f17 1"/>
                <a:gd name="f26" fmla="*/ 6913032 f18 1"/>
                <a:gd name="f27" fmla="*/ 6992984 f18 1"/>
                <a:gd name="f28" fmla="*/ 399748 f17 1"/>
                <a:gd name="f29" fmla="*/ 479700 f17 1"/>
                <a:gd name="f30" fmla="*/ f19 1 f2"/>
                <a:gd name="f31" fmla="*/ f22 1 6992984"/>
                <a:gd name="f32" fmla="*/ f23 1 479700"/>
                <a:gd name="f33" fmla="*/ f24 1 6992984"/>
                <a:gd name="f34" fmla="*/ f25 1 479700"/>
                <a:gd name="f35" fmla="*/ f26 1 6992984"/>
                <a:gd name="f36" fmla="*/ f27 1 6992984"/>
                <a:gd name="f37" fmla="*/ f28 1 479700"/>
                <a:gd name="f38" fmla="*/ f29 1 47970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0"/>
                <a:gd name="f50" fmla="*/ f37 1 f21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5 1"/>
                <a:gd name="f62" fmla="*/ f50 f16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59"/>
                </a:cxn>
                <a:cxn ang="f43">
                  <a:pos x="f61" y="f57"/>
                </a:cxn>
                <a:cxn ang="f43">
                  <a:pos x="f61" y="f62"/>
                </a:cxn>
                <a:cxn ang="f43">
                  <a:pos x="f60" y="f63"/>
                </a:cxn>
                <a:cxn ang="f43">
                  <a:pos x="f58" y="f63"/>
                </a:cxn>
                <a:cxn ang="f43">
                  <a:pos x="f56" y="f62"/>
                </a:cxn>
                <a:cxn ang="f43">
                  <a:pos x="f56" y="f57"/>
                </a:cxn>
              </a:cxnLst>
              <a:rect l="f52" t="f55" r="f53" b="f54"/>
              <a:pathLst>
                <a:path w="6992984" h="479700">
                  <a:moveTo>
                    <a:pt x="f5" y="f8"/>
                  </a:moveTo>
                  <a:cubicBezTo>
                    <a:pt x="f5" y="f9"/>
                    <a:pt x="f9" y="f5"/>
                    <a:pt x="f8" y="f5"/>
                  </a:cubicBezTo>
                  <a:lnTo>
                    <a:pt x="f10" y="f5"/>
                  </a:lnTo>
                  <a:cubicBezTo>
                    <a:pt x="f11" y="f5"/>
                    <a:pt x="f6" y="f9"/>
                    <a:pt x="f6" y="f8"/>
                  </a:cubicBezTo>
                  <a:lnTo>
                    <a:pt x="f6" y="f12"/>
                  </a:lnTo>
                  <a:cubicBezTo>
                    <a:pt x="f6" y="f13"/>
                    <a:pt x="f11" y="f7"/>
                    <a:pt x="f10" y="f7"/>
                  </a:cubicBezTo>
                  <a:lnTo>
                    <a:pt x="f8" y="f7"/>
                  </a:lnTo>
                  <a:cubicBezTo>
                    <a:pt x="f9" y="f7"/>
                    <a:pt x="f5" y="f13"/>
                    <a:pt x="f5" y="f12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4472C4"/>
            </a:solidFill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99614" tIns="99614" rIns="99614" bIns="99614" anchor="ctr" anchorCtr="0" compatLnSpc="1">
              <a:noAutofit/>
            </a:bodyPr>
            <a:lstStyle/>
            <a:p>
              <a:pPr marL="0" marR="0" lvl="0" indent="0" algn="l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l-PL" sz="2000" b="0" i="0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  <a:t>faktury</a:t>
              </a:r>
            </a:p>
          </p:txBody>
        </p:sp>
        <p:sp>
          <p:nvSpPr>
            <p:cNvPr id="6" name="Dowolny kształt 5"/>
            <p:cNvSpPr/>
            <p:nvPr/>
          </p:nvSpPr>
          <p:spPr>
            <a:xfrm>
              <a:off x="1410105" y="1810196"/>
              <a:ext cx="6992983" cy="4995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2984"/>
                <a:gd name="f7" fmla="val 479700"/>
                <a:gd name="f8" fmla="val 79952"/>
                <a:gd name="f9" fmla="val 35796"/>
                <a:gd name="f10" fmla="val 6913032"/>
                <a:gd name="f11" fmla="val 6957188"/>
                <a:gd name="f12" fmla="val 399748"/>
                <a:gd name="f13" fmla="val 443904"/>
                <a:gd name="f14" fmla="+- 0 0 -90"/>
                <a:gd name="f15" fmla="*/ f3 1 6992984"/>
                <a:gd name="f16" fmla="*/ f4 1 479700"/>
                <a:gd name="f17" fmla="+- f7 0 f5"/>
                <a:gd name="f18" fmla="+- f6 0 f5"/>
                <a:gd name="f19" fmla="*/ f14 f0 1"/>
                <a:gd name="f20" fmla="*/ f18 1 6992984"/>
                <a:gd name="f21" fmla="*/ f17 1 479700"/>
                <a:gd name="f22" fmla="*/ 0 f18 1"/>
                <a:gd name="f23" fmla="*/ 79952 f17 1"/>
                <a:gd name="f24" fmla="*/ 79952 f18 1"/>
                <a:gd name="f25" fmla="*/ 0 f17 1"/>
                <a:gd name="f26" fmla="*/ 6913032 f18 1"/>
                <a:gd name="f27" fmla="*/ 6992984 f18 1"/>
                <a:gd name="f28" fmla="*/ 399748 f17 1"/>
                <a:gd name="f29" fmla="*/ 479700 f17 1"/>
                <a:gd name="f30" fmla="*/ f19 1 f2"/>
                <a:gd name="f31" fmla="*/ f22 1 6992984"/>
                <a:gd name="f32" fmla="*/ f23 1 479700"/>
                <a:gd name="f33" fmla="*/ f24 1 6992984"/>
                <a:gd name="f34" fmla="*/ f25 1 479700"/>
                <a:gd name="f35" fmla="*/ f26 1 6992984"/>
                <a:gd name="f36" fmla="*/ f27 1 6992984"/>
                <a:gd name="f37" fmla="*/ f28 1 479700"/>
                <a:gd name="f38" fmla="*/ f29 1 47970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0"/>
                <a:gd name="f50" fmla="*/ f37 1 f21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5 1"/>
                <a:gd name="f62" fmla="*/ f50 f16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59"/>
                </a:cxn>
                <a:cxn ang="f43">
                  <a:pos x="f61" y="f57"/>
                </a:cxn>
                <a:cxn ang="f43">
                  <a:pos x="f61" y="f62"/>
                </a:cxn>
                <a:cxn ang="f43">
                  <a:pos x="f60" y="f63"/>
                </a:cxn>
                <a:cxn ang="f43">
                  <a:pos x="f58" y="f63"/>
                </a:cxn>
                <a:cxn ang="f43">
                  <a:pos x="f56" y="f62"/>
                </a:cxn>
                <a:cxn ang="f43">
                  <a:pos x="f56" y="f57"/>
                </a:cxn>
              </a:cxnLst>
              <a:rect l="f52" t="f55" r="f53" b="f54"/>
              <a:pathLst>
                <a:path w="6992984" h="479700">
                  <a:moveTo>
                    <a:pt x="f5" y="f8"/>
                  </a:moveTo>
                  <a:cubicBezTo>
                    <a:pt x="f5" y="f9"/>
                    <a:pt x="f9" y="f5"/>
                    <a:pt x="f8" y="f5"/>
                  </a:cubicBezTo>
                  <a:lnTo>
                    <a:pt x="f10" y="f5"/>
                  </a:lnTo>
                  <a:cubicBezTo>
                    <a:pt x="f11" y="f5"/>
                    <a:pt x="f6" y="f9"/>
                    <a:pt x="f6" y="f8"/>
                  </a:cubicBezTo>
                  <a:lnTo>
                    <a:pt x="f6" y="f12"/>
                  </a:lnTo>
                  <a:cubicBezTo>
                    <a:pt x="f6" y="f13"/>
                    <a:pt x="f11" y="f7"/>
                    <a:pt x="f10" y="f7"/>
                  </a:cubicBezTo>
                  <a:lnTo>
                    <a:pt x="f8" y="f7"/>
                  </a:lnTo>
                  <a:cubicBezTo>
                    <a:pt x="f9" y="f7"/>
                    <a:pt x="f5" y="f13"/>
                    <a:pt x="f5" y="f12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43AFC0"/>
            </a:solidFill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99614" tIns="99614" rIns="99614" bIns="99614" anchor="ctr" anchorCtr="0" compatLnSpc="1">
              <a:noAutofit/>
            </a:bodyPr>
            <a:lstStyle/>
            <a:p>
              <a:pPr marL="0" marR="0" lvl="0" indent="0" algn="l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l-PL" sz="2000" b="0" i="0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  <a:t>dokumenty o równoważnej wartości dowodowej</a:t>
              </a:r>
            </a:p>
          </p:txBody>
        </p:sp>
        <p:sp>
          <p:nvSpPr>
            <p:cNvPr id="7" name="Dowolny kształt 6"/>
            <p:cNvSpPr/>
            <p:nvPr/>
          </p:nvSpPr>
          <p:spPr>
            <a:xfrm>
              <a:off x="1410105" y="2369777"/>
              <a:ext cx="6992983" cy="4995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2984"/>
                <a:gd name="f7" fmla="val 479700"/>
                <a:gd name="f8" fmla="val 79952"/>
                <a:gd name="f9" fmla="val 35796"/>
                <a:gd name="f10" fmla="val 6913032"/>
                <a:gd name="f11" fmla="val 6957188"/>
                <a:gd name="f12" fmla="val 399748"/>
                <a:gd name="f13" fmla="val 443904"/>
                <a:gd name="f14" fmla="+- 0 0 -90"/>
                <a:gd name="f15" fmla="*/ f3 1 6992984"/>
                <a:gd name="f16" fmla="*/ f4 1 479700"/>
                <a:gd name="f17" fmla="+- f7 0 f5"/>
                <a:gd name="f18" fmla="+- f6 0 f5"/>
                <a:gd name="f19" fmla="*/ f14 f0 1"/>
                <a:gd name="f20" fmla="*/ f18 1 6992984"/>
                <a:gd name="f21" fmla="*/ f17 1 479700"/>
                <a:gd name="f22" fmla="*/ 0 f18 1"/>
                <a:gd name="f23" fmla="*/ 79952 f17 1"/>
                <a:gd name="f24" fmla="*/ 79952 f18 1"/>
                <a:gd name="f25" fmla="*/ 0 f17 1"/>
                <a:gd name="f26" fmla="*/ 6913032 f18 1"/>
                <a:gd name="f27" fmla="*/ 6992984 f18 1"/>
                <a:gd name="f28" fmla="*/ 399748 f17 1"/>
                <a:gd name="f29" fmla="*/ 479700 f17 1"/>
                <a:gd name="f30" fmla="*/ f19 1 f2"/>
                <a:gd name="f31" fmla="*/ f22 1 6992984"/>
                <a:gd name="f32" fmla="*/ f23 1 479700"/>
                <a:gd name="f33" fmla="*/ f24 1 6992984"/>
                <a:gd name="f34" fmla="*/ f25 1 479700"/>
                <a:gd name="f35" fmla="*/ f26 1 6992984"/>
                <a:gd name="f36" fmla="*/ f27 1 6992984"/>
                <a:gd name="f37" fmla="*/ f28 1 479700"/>
                <a:gd name="f38" fmla="*/ f29 1 47970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0"/>
                <a:gd name="f50" fmla="*/ f37 1 f21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5 1"/>
                <a:gd name="f62" fmla="*/ f50 f16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59"/>
                </a:cxn>
                <a:cxn ang="f43">
                  <a:pos x="f61" y="f57"/>
                </a:cxn>
                <a:cxn ang="f43">
                  <a:pos x="f61" y="f62"/>
                </a:cxn>
                <a:cxn ang="f43">
                  <a:pos x="f60" y="f63"/>
                </a:cxn>
                <a:cxn ang="f43">
                  <a:pos x="f58" y="f63"/>
                </a:cxn>
                <a:cxn ang="f43">
                  <a:pos x="f56" y="f62"/>
                </a:cxn>
                <a:cxn ang="f43">
                  <a:pos x="f56" y="f57"/>
                </a:cxn>
              </a:cxnLst>
              <a:rect l="f52" t="f55" r="f53" b="f54"/>
              <a:pathLst>
                <a:path w="6992984" h="479700">
                  <a:moveTo>
                    <a:pt x="f5" y="f8"/>
                  </a:moveTo>
                  <a:cubicBezTo>
                    <a:pt x="f5" y="f9"/>
                    <a:pt x="f9" y="f5"/>
                    <a:pt x="f8" y="f5"/>
                  </a:cubicBezTo>
                  <a:lnTo>
                    <a:pt x="f10" y="f5"/>
                  </a:lnTo>
                  <a:cubicBezTo>
                    <a:pt x="f11" y="f5"/>
                    <a:pt x="f6" y="f9"/>
                    <a:pt x="f6" y="f8"/>
                  </a:cubicBezTo>
                  <a:lnTo>
                    <a:pt x="f6" y="f12"/>
                  </a:lnTo>
                  <a:cubicBezTo>
                    <a:pt x="f6" y="f13"/>
                    <a:pt x="f11" y="f7"/>
                    <a:pt x="f10" y="f7"/>
                  </a:cubicBezTo>
                  <a:lnTo>
                    <a:pt x="f8" y="f7"/>
                  </a:lnTo>
                  <a:cubicBezTo>
                    <a:pt x="f9" y="f7"/>
                    <a:pt x="f5" y="f13"/>
                    <a:pt x="f5" y="f12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43BB8D"/>
            </a:solidFill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99614" tIns="99614" rIns="99614" bIns="99614" anchor="ctr" anchorCtr="0" compatLnSpc="1">
              <a:noAutofit/>
            </a:bodyPr>
            <a:lstStyle/>
            <a:p>
              <a:pPr marL="0" marR="0" lvl="0" indent="0" algn="l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l-PL" sz="2000" b="0" i="0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  <a:t>umowy sprzedaży</a:t>
              </a:r>
            </a:p>
          </p:txBody>
        </p:sp>
        <p:sp>
          <p:nvSpPr>
            <p:cNvPr id="8" name="Dowolny kształt 7"/>
            <p:cNvSpPr/>
            <p:nvPr/>
          </p:nvSpPr>
          <p:spPr>
            <a:xfrm>
              <a:off x="1410105" y="2929370"/>
              <a:ext cx="6992983" cy="556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2984"/>
                <a:gd name="f7" fmla="val 479700"/>
                <a:gd name="f8" fmla="val 79952"/>
                <a:gd name="f9" fmla="val 35796"/>
                <a:gd name="f10" fmla="val 6913032"/>
                <a:gd name="f11" fmla="val 6957188"/>
                <a:gd name="f12" fmla="val 399748"/>
                <a:gd name="f13" fmla="val 443904"/>
                <a:gd name="f14" fmla="+- 0 0 -90"/>
                <a:gd name="f15" fmla="*/ f3 1 6992984"/>
                <a:gd name="f16" fmla="*/ f4 1 479700"/>
                <a:gd name="f17" fmla="+- f7 0 f5"/>
                <a:gd name="f18" fmla="+- f6 0 f5"/>
                <a:gd name="f19" fmla="*/ f14 f0 1"/>
                <a:gd name="f20" fmla="*/ f18 1 6992984"/>
                <a:gd name="f21" fmla="*/ f17 1 479700"/>
                <a:gd name="f22" fmla="*/ 0 f18 1"/>
                <a:gd name="f23" fmla="*/ 79952 f17 1"/>
                <a:gd name="f24" fmla="*/ 79952 f18 1"/>
                <a:gd name="f25" fmla="*/ 0 f17 1"/>
                <a:gd name="f26" fmla="*/ 6913032 f18 1"/>
                <a:gd name="f27" fmla="*/ 6992984 f18 1"/>
                <a:gd name="f28" fmla="*/ 399748 f17 1"/>
                <a:gd name="f29" fmla="*/ 479700 f17 1"/>
                <a:gd name="f30" fmla="*/ f19 1 f2"/>
                <a:gd name="f31" fmla="*/ f22 1 6992984"/>
                <a:gd name="f32" fmla="*/ f23 1 479700"/>
                <a:gd name="f33" fmla="*/ f24 1 6992984"/>
                <a:gd name="f34" fmla="*/ f25 1 479700"/>
                <a:gd name="f35" fmla="*/ f26 1 6992984"/>
                <a:gd name="f36" fmla="*/ f27 1 6992984"/>
                <a:gd name="f37" fmla="*/ f28 1 479700"/>
                <a:gd name="f38" fmla="*/ f29 1 47970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0"/>
                <a:gd name="f50" fmla="*/ f37 1 f21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5 1"/>
                <a:gd name="f62" fmla="*/ f50 f16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59"/>
                </a:cxn>
                <a:cxn ang="f43">
                  <a:pos x="f61" y="f57"/>
                </a:cxn>
                <a:cxn ang="f43">
                  <a:pos x="f61" y="f62"/>
                </a:cxn>
                <a:cxn ang="f43">
                  <a:pos x="f60" y="f63"/>
                </a:cxn>
                <a:cxn ang="f43">
                  <a:pos x="f58" y="f63"/>
                </a:cxn>
                <a:cxn ang="f43">
                  <a:pos x="f56" y="f62"/>
                </a:cxn>
                <a:cxn ang="f43">
                  <a:pos x="f56" y="f57"/>
                </a:cxn>
              </a:cxnLst>
              <a:rect l="f52" t="f55" r="f53" b="f54"/>
              <a:pathLst>
                <a:path w="6992984" h="479700">
                  <a:moveTo>
                    <a:pt x="f5" y="f8"/>
                  </a:moveTo>
                  <a:cubicBezTo>
                    <a:pt x="f5" y="f9"/>
                    <a:pt x="f9" y="f5"/>
                    <a:pt x="f8" y="f5"/>
                  </a:cubicBezTo>
                  <a:lnTo>
                    <a:pt x="f10" y="f5"/>
                  </a:lnTo>
                  <a:cubicBezTo>
                    <a:pt x="f11" y="f5"/>
                    <a:pt x="f6" y="f9"/>
                    <a:pt x="f6" y="f8"/>
                  </a:cubicBezTo>
                  <a:lnTo>
                    <a:pt x="f6" y="f12"/>
                  </a:lnTo>
                  <a:cubicBezTo>
                    <a:pt x="f6" y="f13"/>
                    <a:pt x="f11" y="f7"/>
                    <a:pt x="f10" y="f7"/>
                  </a:cubicBezTo>
                  <a:lnTo>
                    <a:pt x="f8" y="f7"/>
                  </a:lnTo>
                  <a:cubicBezTo>
                    <a:pt x="f9" y="f7"/>
                    <a:pt x="f5" y="f13"/>
                    <a:pt x="f5" y="f12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45B451"/>
            </a:solidFill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99614" tIns="99614" rIns="99614" bIns="99614" anchor="ctr" anchorCtr="0" compatLnSpc="1">
              <a:noAutofit/>
            </a:bodyPr>
            <a:lstStyle/>
            <a:p>
              <a:pPr marL="0" marR="0" lvl="0" indent="0" algn="l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l-PL" sz="2000" b="0" i="0" u="none" strike="noStrike" kern="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  <a:t>protokoły odbioru robót/ montażu/rozruchu maszyn i urządzeń (dodatkowo)</a:t>
              </a:r>
              <a:endParaRPr lang="pl-PL" sz="2000" b="0" i="0" u="none" strike="noStrike" kern="1200" cap="none" spc="0" baseline="0" dirty="0">
                <a:solidFill>
                  <a:schemeClr val="tx1">
                    <a:lumMod val="95000"/>
                    <a:lumOff val="5000"/>
                  </a:schemeClr>
                </a:solidFill>
                <a:uFillTx/>
                <a:latin typeface="Calibri"/>
              </a:endParaRPr>
            </a:p>
          </p:txBody>
        </p:sp>
        <p:sp>
          <p:nvSpPr>
            <p:cNvPr id="9" name="Dowolny kształt 8"/>
            <p:cNvSpPr/>
            <p:nvPr/>
          </p:nvSpPr>
          <p:spPr>
            <a:xfrm>
              <a:off x="1410105" y="3560335"/>
              <a:ext cx="6992983" cy="5535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2984"/>
                <a:gd name="f7" fmla="val 479700"/>
                <a:gd name="f8" fmla="val 79952"/>
                <a:gd name="f9" fmla="val 35796"/>
                <a:gd name="f10" fmla="val 6913032"/>
                <a:gd name="f11" fmla="val 6957188"/>
                <a:gd name="f12" fmla="val 399748"/>
                <a:gd name="f13" fmla="val 443904"/>
                <a:gd name="f14" fmla="+- 0 0 -90"/>
                <a:gd name="f15" fmla="*/ f3 1 6992984"/>
                <a:gd name="f16" fmla="*/ f4 1 479700"/>
                <a:gd name="f17" fmla="+- f7 0 f5"/>
                <a:gd name="f18" fmla="+- f6 0 f5"/>
                <a:gd name="f19" fmla="*/ f14 f0 1"/>
                <a:gd name="f20" fmla="*/ f18 1 6992984"/>
                <a:gd name="f21" fmla="*/ f17 1 479700"/>
                <a:gd name="f22" fmla="*/ 0 f18 1"/>
                <a:gd name="f23" fmla="*/ 79952 f17 1"/>
                <a:gd name="f24" fmla="*/ 79952 f18 1"/>
                <a:gd name="f25" fmla="*/ 0 f17 1"/>
                <a:gd name="f26" fmla="*/ 6913032 f18 1"/>
                <a:gd name="f27" fmla="*/ 6992984 f18 1"/>
                <a:gd name="f28" fmla="*/ 399748 f17 1"/>
                <a:gd name="f29" fmla="*/ 479700 f17 1"/>
                <a:gd name="f30" fmla="*/ f19 1 f2"/>
                <a:gd name="f31" fmla="*/ f22 1 6992984"/>
                <a:gd name="f32" fmla="*/ f23 1 479700"/>
                <a:gd name="f33" fmla="*/ f24 1 6992984"/>
                <a:gd name="f34" fmla="*/ f25 1 479700"/>
                <a:gd name="f35" fmla="*/ f26 1 6992984"/>
                <a:gd name="f36" fmla="*/ f27 1 6992984"/>
                <a:gd name="f37" fmla="*/ f28 1 479700"/>
                <a:gd name="f38" fmla="*/ f29 1 47970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0"/>
                <a:gd name="f50" fmla="*/ f37 1 f21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5 1"/>
                <a:gd name="f62" fmla="*/ f50 f16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59"/>
                </a:cxn>
                <a:cxn ang="f43">
                  <a:pos x="f61" y="f57"/>
                </a:cxn>
                <a:cxn ang="f43">
                  <a:pos x="f61" y="f62"/>
                </a:cxn>
                <a:cxn ang="f43">
                  <a:pos x="f60" y="f63"/>
                </a:cxn>
                <a:cxn ang="f43">
                  <a:pos x="f58" y="f63"/>
                </a:cxn>
                <a:cxn ang="f43">
                  <a:pos x="f56" y="f62"/>
                </a:cxn>
                <a:cxn ang="f43">
                  <a:pos x="f56" y="f57"/>
                </a:cxn>
              </a:cxnLst>
              <a:rect l="f52" t="f55" r="f53" b="f54"/>
              <a:pathLst>
                <a:path w="6992984" h="479700">
                  <a:moveTo>
                    <a:pt x="f5" y="f8"/>
                  </a:moveTo>
                  <a:cubicBezTo>
                    <a:pt x="f5" y="f9"/>
                    <a:pt x="f9" y="f5"/>
                    <a:pt x="f8" y="f5"/>
                  </a:cubicBezTo>
                  <a:lnTo>
                    <a:pt x="f10" y="f5"/>
                  </a:lnTo>
                  <a:cubicBezTo>
                    <a:pt x="f11" y="f5"/>
                    <a:pt x="f6" y="f9"/>
                    <a:pt x="f6" y="f8"/>
                  </a:cubicBezTo>
                  <a:lnTo>
                    <a:pt x="f6" y="f12"/>
                  </a:lnTo>
                  <a:cubicBezTo>
                    <a:pt x="f6" y="f13"/>
                    <a:pt x="f11" y="f7"/>
                    <a:pt x="f10" y="f7"/>
                  </a:cubicBezTo>
                  <a:lnTo>
                    <a:pt x="f8" y="f7"/>
                  </a:lnTo>
                  <a:cubicBezTo>
                    <a:pt x="f9" y="f7"/>
                    <a:pt x="f5" y="f13"/>
                    <a:pt x="f5" y="f12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70AD47"/>
            </a:solidFill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99614" tIns="99614" rIns="99614" bIns="99614" anchor="ctr" anchorCtr="0" compatLnSpc="1">
              <a:noAutofit/>
            </a:bodyPr>
            <a:lstStyle/>
            <a:p>
              <a:pPr marL="0" marR="0" lvl="0" indent="0" algn="l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l-PL" sz="2000" b="0" i="0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  <a:t>dokumentacja zdjęciowa (dodatkowo)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4"/>
          <p:cNvSpPr txBox="1">
            <a:spLocks noGrp="1"/>
          </p:cNvSpPr>
          <p:nvPr>
            <p:ph type="title"/>
          </p:nvPr>
        </p:nvSpPr>
        <p:spPr>
          <a:xfrm>
            <a:off x="923105" y="452719"/>
            <a:ext cx="8673733" cy="869087"/>
          </a:xfrm>
        </p:spPr>
        <p:txBody>
          <a:bodyPr/>
          <a:lstStyle/>
          <a:p>
            <a:pPr lvl="0" algn="just"/>
            <a:r>
              <a:rPr lang="pl-PL" sz="2000" b="1" dirty="0">
                <a:solidFill>
                  <a:schemeClr val="tx1"/>
                </a:solidFill>
                <a:latin typeface="Calibri"/>
              </a:rPr>
              <a:t>Opis drugostronny faktury lub dokumentu </a:t>
            </a:r>
            <a:r>
              <a:rPr lang="pl-PL" sz="2000" b="1" dirty="0" smtClean="0">
                <a:solidFill>
                  <a:schemeClr val="tx1"/>
                </a:solidFill>
                <a:latin typeface="Calibri"/>
              </a:rPr>
              <a:t>o </a:t>
            </a:r>
            <a:r>
              <a:rPr lang="pl-PL" sz="2000" b="1" dirty="0">
                <a:solidFill>
                  <a:schemeClr val="tx1"/>
                </a:solidFill>
                <a:latin typeface="Calibri"/>
              </a:rPr>
              <a:t>równoważnej wartości dowodowej powinien zawierać:</a:t>
            </a:r>
          </a:p>
        </p:txBody>
      </p:sp>
      <p:grpSp>
        <p:nvGrpSpPr>
          <p:cNvPr id="3" name="Symbol zastępczy zawartości 6"/>
          <p:cNvGrpSpPr/>
          <p:nvPr/>
        </p:nvGrpSpPr>
        <p:grpSpPr>
          <a:xfrm>
            <a:off x="923105" y="1879042"/>
            <a:ext cx="9881889" cy="4652387"/>
            <a:chOff x="1449987" y="2631117"/>
            <a:chExt cx="8817426" cy="3521477"/>
          </a:xfrm>
        </p:grpSpPr>
        <p:sp>
          <p:nvSpPr>
            <p:cNvPr id="4" name="Dowolny kształt 3"/>
            <p:cNvSpPr/>
            <p:nvPr/>
          </p:nvSpPr>
          <p:spPr>
            <a:xfrm>
              <a:off x="1449987" y="2631117"/>
              <a:ext cx="2325648" cy="6595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25647"/>
                <a:gd name="f7" fmla="val 659586"/>
                <a:gd name="f8" fmla="+- 0 0 -90"/>
                <a:gd name="f9" fmla="*/ f3 1 2325647"/>
                <a:gd name="f10" fmla="*/ f4 1 659586"/>
                <a:gd name="f11" fmla="+- f7 0 f5"/>
                <a:gd name="f12" fmla="+- f6 0 f5"/>
                <a:gd name="f13" fmla="*/ f8 f0 1"/>
                <a:gd name="f14" fmla="*/ f12 1 2325647"/>
                <a:gd name="f15" fmla="*/ f11 1 659586"/>
                <a:gd name="f16" fmla="*/ 0 f12 1"/>
                <a:gd name="f17" fmla="*/ 0 f11 1"/>
                <a:gd name="f18" fmla="*/ 2325647 f12 1"/>
                <a:gd name="f19" fmla="*/ 659586 f11 1"/>
                <a:gd name="f20" fmla="*/ f13 1 f2"/>
                <a:gd name="f21" fmla="*/ f16 1 2325647"/>
                <a:gd name="f22" fmla="*/ f17 1 659586"/>
                <a:gd name="f23" fmla="*/ f18 1 2325647"/>
                <a:gd name="f24" fmla="*/ f19 1 659586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2325647" h="659586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7030A0"/>
            </a:solidFill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68580" tIns="68580" rIns="68580" bIns="68580" anchor="ctr" anchorCtr="1" compatLnSpc="1">
              <a:noAutofit/>
            </a:bodyPr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l-PL" sz="1800" b="1" i="0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  <a:t>numer umowy </a:t>
              </a:r>
              <a:br>
                <a:rPr lang="pl-PL" sz="1800" b="1" i="0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</a:br>
              <a:r>
                <a:rPr lang="pl-PL" sz="1800" b="1" i="0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  <a:t>o przyznaniu pomocy</a:t>
              </a:r>
            </a:p>
          </p:txBody>
        </p:sp>
        <p:sp>
          <p:nvSpPr>
            <p:cNvPr id="5" name="Dowolny kształt 4"/>
            <p:cNvSpPr/>
            <p:nvPr/>
          </p:nvSpPr>
          <p:spPr>
            <a:xfrm>
              <a:off x="1987776" y="4092470"/>
              <a:ext cx="2325648" cy="13953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25647"/>
                <a:gd name="f7" fmla="val 1395388"/>
                <a:gd name="f8" fmla="+- 0 0 -90"/>
                <a:gd name="f9" fmla="*/ f3 1 2325647"/>
                <a:gd name="f10" fmla="*/ f4 1 1395388"/>
                <a:gd name="f11" fmla="+- f7 0 f5"/>
                <a:gd name="f12" fmla="+- f6 0 f5"/>
                <a:gd name="f13" fmla="*/ f8 f0 1"/>
                <a:gd name="f14" fmla="*/ f12 1 2325647"/>
                <a:gd name="f15" fmla="*/ f11 1 1395388"/>
                <a:gd name="f16" fmla="*/ 0 f12 1"/>
                <a:gd name="f17" fmla="*/ 0 f11 1"/>
                <a:gd name="f18" fmla="*/ 2325647 f12 1"/>
                <a:gd name="f19" fmla="*/ 1395388 f11 1"/>
                <a:gd name="f20" fmla="*/ f13 1 f2"/>
                <a:gd name="f21" fmla="*/ f16 1 2325647"/>
                <a:gd name="f22" fmla="*/ f17 1 1395388"/>
                <a:gd name="f23" fmla="*/ f18 1 2325647"/>
                <a:gd name="f24" fmla="*/ f19 1 139538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2325647" h="139538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548235"/>
            </a:solidFill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68580" tIns="68580" rIns="68580" bIns="68580" anchor="ctr" anchorCtr="1" compatLnSpc="1">
              <a:noAutofit/>
            </a:bodyPr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l-PL" sz="1800" b="1" i="0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  <a:t>kwoty kosztów związanych </a:t>
              </a:r>
              <a:br>
                <a:rPr lang="pl-PL" sz="1800" b="1" i="0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</a:br>
              <a:r>
                <a:rPr lang="pl-PL" sz="1800" b="1" i="0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  <a:t>z operacją w ramach danego dokumentu</a:t>
              </a:r>
            </a:p>
          </p:txBody>
        </p:sp>
        <p:sp>
          <p:nvSpPr>
            <p:cNvPr id="6" name="Dowolny kształt 5"/>
            <p:cNvSpPr/>
            <p:nvPr/>
          </p:nvSpPr>
          <p:spPr>
            <a:xfrm>
              <a:off x="5006138" y="2794324"/>
              <a:ext cx="2325648" cy="33582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25647"/>
                <a:gd name="f7" fmla="val 3191686"/>
                <a:gd name="f8" fmla="+- 0 0 -90"/>
                <a:gd name="f9" fmla="*/ f3 1 2325647"/>
                <a:gd name="f10" fmla="*/ f4 1 3191686"/>
                <a:gd name="f11" fmla="+- f7 0 f5"/>
                <a:gd name="f12" fmla="+- f6 0 f5"/>
                <a:gd name="f13" fmla="*/ f8 f0 1"/>
                <a:gd name="f14" fmla="*/ f12 1 2325647"/>
                <a:gd name="f15" fmla="*/ f11 1 3191686"/>
                <a:gd name="f16" fmla="*/ 0 f12 1"/>
                <a:gd name="f17" fmla="*/ 0 f11 1"/>
                <a:gd name="f18" fmla="*/ 2325647 f12 1"/>
                <a:gd name="f19" fmla="*/ 3191686 f11 1"/>
                <a:gd name="f20" fmla="*/ f13 1 f2"/>
                <a:gd name="f21" fmla="*/ f16 1 2325647"/>
                <a:gd name="f22" fmla="*/ f17 1 3191686"/>
                <a:gd name="f23" fmla="*/ f18 1 2325647"/>
                <a:gd name="f24" fmla="*/ f19 1 3191686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2325647" h="3191686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2E75B6"/>
            </a:solidFill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68580" tIns="68580" rIns="68580" bIns="68580" anchor="ctr" anchorCtr="1" compatLnSpc="1">
              <a:noAutofit/>
            </a:bodyPr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l-PL" sz="1800" b="1" i="0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  <a:t>numer odrębnego konta, na którym zostały zaksięgowane wydatki w ramach danej operacji albo numer pozycji </a:t>
              </a:r>
              <a:br>
                <a:rPr lang="pl-PL" sz="1800" b="1" i="0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</a:br>
              <a:r>
                <a:rPr lang="pl-PL" sz="1800" b="1" i="0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  <a:t>w </a:t>
              </a:r>
              <a:r>
                <a:rPr lang="pl-PL" sz="1800" b="1" i="1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  <a:t>Wykazie faktur lub dokumentów </a:t>
              </a:r>
              <a:br>
                <a:rPr lang="pl-PL" sz="1800" b="1" i="1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</a:br>
              <a:r>
                <a:rPr lang="pl-PL" sz="1800" b="1" i="1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  <a:t>o równoważnej wartości dowodowej </a:t>
              </a:r>
              <a:r>
                <a:rPr lang="pl-PL" sz="1800" b="1" i="0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  <a:t>dokumentujących poniesione koszty</a:t>
              </a:r>
            </a:p>
          </p:txBody>
        </p:sp>
        <p:sp>
          <p:nvSpPr>
            <p:cNvPr id="7" name="Dowolny kształt 6"/>
            <p:cNvSpPr/>
            <p:nvPr/>
          </p:nvSpPr>
          <p:spPr>
            <a:xfrm>
              <a:off x="7941765" y="2794324"/>
              <a:ext cx="2325648" cy="25962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25647"/>
                <a:gd name="f7" fmla="val 2596288"/>
                <a:gd name="f8" fmla="+- 0 0 -90"/>
                <a:gd name="f9" fmla="*/ f3 1 2325647"/>
                <a:gd name="f10" fmla="*/ f4 1 2596288"/>
                <a:gd name="f11" fmla="+- f7 0 f5"/>
                <a:gd name="f12" fmla="+- f6 0 f5"/>
                <a:gd name="f13" fmla="*/ f8 f0 1"/>
                <a:gd name="f14" fmla="*/ f12 1 2325647"/>
                <a:gd name="f15" fmla="*/ f11 1 2596288"/>
                <a:gd name="f16" fmla="*/ 0 f12 1"/>
                <a:gd name="f17" fmla="*/ 0 f11 1"/>
                <a:gd name="f18" fmla="*/ 2325647 f12 1"/>
                <a:gd name="f19" fmla="*/ 2596288 f11 1"/>
                <a:gd name="f20" fmla="*/ f13 1 f2"/>
                <a:gd name="f21" fmla="*/ f16 1 2325647"/>
                <a:gd name="f22" fmla="*/ f17 1 2596288"/>
                <a:gd name="f23" fmla="*/ f18 1 2325647"/>
                <a:gd name="f24" fmla="*/ f19 1 259628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2325647" h="259628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C55A11"/>
            </a:solidFill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68580" tIns="68580" rIns="68580" bIns="68580" anchor="ctr" anchorCtr="1" compatLnSpc="1">
              <a:noAutofit/>
            </a:bodyPr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pl-PL" sz="1800" b="1" i="0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  <a:t>potwierdzenie poprawności rachunkowej, formalnej </a:t>
              </a:r>
              <a:br>
                <a:rPr lang="pl-PL" sz="1800" b="1" i="0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</a:br>
              <a:r>
                <a:rPr lang="pl-PL" sz="1800" b="1" i="0" u="none" strike="noStrike" kern="1200" cap="none" spc="0" baseline="0" dirty="0">
                  <a:solidFill>
                    <a:schemeClr val="tx1">
                      <a:lumMod val="95000"/>
                      <a:lumOff val="5000"/>
                    </a:schemeClr>
                  </a:solidFill>
                  <a:uFillTx/>
                  <a:latin typeface="Calibri"/>
                </a:rPr>
                <a:t>i merytorycznej przez złożenie podpisu przez osoby sprawdzające wraz z datami ich złożenia</a:t>
              </a:r>
            </a:p>
          </p:txBody>
        </p:sp>
      </p:grpSp>
      <p:cxnSp>
        <p:nvCxnSpPr>
          <p:cNvPr id="12" name="Łącznik łamany 11"/>
          <p:cNvCxnSpPr/>
          <p:nvPr/>
        </p:nvCxnSpPr>
        <p:spPr>
          <a:xfrm rot="16200000" flipH="1">
            <a:off x="2108066" y="3033892"/>
            <a:ext cx="1059254" cy="552659"/>
          </a:xfrm>
          <a:prstGeom prst="bentConnector3">
            <a:avLst/>
          </a:prstGeom>
          <a:ln w="76200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łamany 13"/>
          <p:cNvCxnSpPr/>
          <p:nvPr/>
        </p:nvCxnSpPr>
        <p:spPr>
          <a:xfrm>
            <a:off x="4160018" y="4893547"/>
            <a:ext cx="753626" cy="462224"/>
          </a:xfrm>
          <a:prstGeom prst="bentConnector3">
            <a:avLst/>
          </a:prstGeom>
          <a:ln w="76200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Łącznik łamany 15"/>
          <p:cNvCxnSpPr/>
          <p:nvPr/>
        </p:nvCxnSpPr>
        <p:spPr>
          <a:xfrm>
            <a:off x="7514970" y="3516982"/>
            <a:ext cx="683618" cy="353011"/>
          </a:xfrm>
          <a:prstGeom prst="bentConnector3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4"/>
          <p:cNvSpPr txBox="1">
            <a:spLocks noGrp="1"/>
          </p:cNvSpPr>
          <p:nvPr>
            <p:ph type="title"/>
          </p:nvPr>
        </p:nvSpPr>
        <p:spPr>
          <a:xfrm>
            <a:off x="646115" y="452719"/>
            <a:ext cx="9774423" cy="1783491"/>
          </a:xfrm>
        </p:spPr>
        <p:txBody>
          <a:bodyPr/>
          <a:lstStyle/>
          <a:p>
            <a:pPr marL="342900" lvl="0" indent="-342900" algn="just">
              <a:buSzPct val="100000"/>
              <a:buFont typeface="Wingdings" pitchFamily="2"/>
              <a:buChar char="v"/>
            </a:pPr>
            <a:r>
              <a:rPr lang="pl-PL" sz="2000" b="1" dirty="0">
                <a:solidFill>
                  <a:srgbClr val="000000"/>
                </a:solidFill>
                <a:latin typeface="Calibri"/>
              </a:rPr>
              <a:t>Oświadczenie Beneficjenta o wyodrębnieniu osobnych kont albo korzystaniu </a:t>
            </a:r>
            <a:br>
              <a:rPr lang="pl-PL" sz="2000" b="1" dirty="0">
                <a:solidFill>
                  <a:srgbClr val="000000"/>
                </a:solidFill>
                <a:latin typeface="Calibri"/>
              </a:rPr>
            </a:br>
            <a:r>
              <a:rPr lang="pl-PL" sz="2000" b="1" dirty="0">
                <a:solidFill>
                  <a:srgbClr val="000000"/>
                </a:solidFill>
                <a:latin typeface="Calibri"/>
              </a:rPr>
              <a:t>z odpowiedniego kodu rachunkowego w rozumieniu art. 66 ust. 1 lit. c pkt i rozporządzenia nr 1305/2013 z dnia 17 grudnia 2013 r. (sporządzone na formularzu udostępnionym przez UM) – oryginał, wraz z:</a:t>
            </a:r>
          </a:p>
        </p:txBody>
      </p:sp>
      <p:sp>
        <p:nvSpPr>
          <p:cNvPr id="3" name="Symbol zastępczy zawartości 6"/>
          <p:cNvSpPr txBox="1">
            <a:spLocks noGrp="1"/>
          </p:cNvSpPr>
          <p:nvPr>
            <p:ph idx="1"/>
          </p:nvPr>
        </p:nvSpPr>
        <p:spPr>
          <a:xfrm>
            <a:off x="1326382" y="3400916"/>
            <a:ext cx="2730471" cy="2538331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4" name="Symbol zastępczy zawartości 7"/>
          <p:cNvSpPr txBox="1">
            <a:spLocks noGrp="1"/>
          </p:cNvSpPr>
          <p:nvPr>
            <p:ph idx="2"/>
          </p:nvPr>
        </p:nvSpPr>
        <p:spPr>
          <a:xfrm>
            <a:off x="6130832" y="3291840"/>
            <a:ext cx="3213466" cy="1428210"/>
          </a:xfrm>
        </p:spPr>
        <p:txBody>
          <a:bodyPr/>
          <a:lstStyle/>
          <a:p>
            <a:endParaRPr lang="pl-PL"/>
          </a:p>
        </p:txBody>
      </p:sp>
      <p:sp>
        <p:nvSpPr>
          <p:cNvPr id="5" name="Prostokąt zaokrąglony 9"/>
          <p:cNvSpPr/>
          <p:nvPr/>
        </p:nvSpPr>
        <p:spPr>
          <a:xfrm>
            <a:off x="565728" y="3400916"/>
            <a:ext cx="4340887" cy="3065418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gradFill>
            <a:gsLst>
              <a:gs pos="0">
                <a:srgbClr val="81B861"/>
              </a:gs>
              <a:gs pos="100000">
                <a:srgbClr val="6FB242"/>
              </a:gs>
            </a:gsLst>
            <a:lin ang="5400000"/>
          </a:gradFill>
          <a:ln w="6345" cap="flat">
            <a:solidFill>
              <a:srgbClr val="70AD47"/>
            </a:solidFill>
            <a:prstDash val="solid"/>
            <a:miter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R="0" lvl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l-PL" sz="1800" b="1" i="0" u="sng" strike="noStrike" kern="1200" cap="none" spc="0" baseline="0" dirty="0" smtClean="0">
                <a:solidFill>
                  <a:srgbClr val="000000"/>
                </a:solidFill>
                <a:uFillTx/>
                <a:latin typeface="Calibri"/>
              </a:rPr>
              <a:t>W przypadku prowadzenia ksiąg rachunkowych </a:t>
            </a:r>
            <a:r>
              <a:rPr lang="pl-PL" sz="1800" b="1" i="0" u="sng" strike="noStrike" kern="1200" cap="none" spc="0" dirty="0" smtClean="0">
                <a:solidFill>
                  <a:srgbClr val="000000"/>
                </a:solidFill>
                <a:uFillTx/>
                <a:latin typeface="Calibri"/>
              </a:rPr>
              <a:t>Beneficjent dostarcza:</a:t>
            </a:r>
            <a:endParaRPr lang="pl-PL" sz="1800" b="1" i="0" u="sng" strike="noStrike" kern="1200" cap="none" spc="0" baseline="0" dirty="0" smtClean="0">
              <a:solidFill>
                <a:srgbClr val="000000"/>
              </a:solidFill>
              <a:uFillTx/>
              <a:latin typeface="Calibri"/>
            </a:endParaRPr>
          </a:p>
          <a:p>
            <a:pPr marL="285750" marR="0" lvl="0" indent="-2857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l-PL" b="1" dirty="0" smtClean="0">
                <a:solidFill>
                  <a:srgbClr val="000000"/>
                </a:solidFill>
                <a:latin typeface="Calibri"/>
              </a:rPr>
              <a:t>elementy polityki rachunkowości </a:t>
            </a:r>
            <a:br>
              <a:rPr lang="pl-PL" b="1" dirty="0" smtClean="0">
                <a:solidFill>
                  <a:srgbClr val="000000"/>
                </a:solidFill>
                <a:latin typeface="Calibri"/>
              </a:rPr>
            </a:br>
            <a:r>
              <a:rPr lang="pl-PL" b="1" dirty="0" smtClean="0">
                <a:solidFill>
                  <a:srgbClr val="000000"/>
                </a:solidFill>
                <a:latin typeface="Calibri"/>
              </a:rPr>
              <a:t>i zakładowego planu kont</a:t>
            </a:r>
            <a:endParaRPr lang="pl-PL" sz="1800" b="1" i="0" u="sng" strike="noStrike" kern="1200" cap="none" spc="0" baseline="0" dirty="0" smtClean="0">
              <a:solidFill>
                <a:srgbClr val="000000"/>
              </a:solidFill>
              <a:uFillTx/>
              <a:latin typeface="Calibri"/>
            </a:endParaRPr>
          </a:p>
          <a:p>
            <a:pPr marL="285750" marR="0" lvl="0" indent="-2857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l-PL" sz="1800" b="1" i="0" u="none" strike="noStrike" kern="1200" cap="none" spc="0" baseline="0" dirty="0" smtClean="0">
                <a:solidFill>
                  <a:srgbClr val="000000"/>
                </a:solidFill>
                <a:uFillTx/>
                <a:latin typeface="Calibri"/>
              </a:rPr>
              <a:t>wydruki z </a:t>
            </a:r>
            <a:r>
              <a:rPr lang="pl-PL" sz="1800" b="1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kont księgowych </a:t>
            </a:r>
            <a:r>
              <a:rPr lang="pl-PL" sz="1800" b="1" i="0" u="none" strike="noStrike" kern="1200" cap="none" spc="0" baseline="0" dirty="0" smtClean="0">
                <a:solidFill>
                  <a:srgbClr val="000000"/>
                </a:solidFill>
                <a:uFillTx/>
                <a:latin typeface="Calibri"/>
              </a:rPr>
              <a:t>w </a:t>
            </a:r>
            <a:r>
              <a:rPr lang="pl-PL" sz="1800" b="1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ramach prowadzonych ksiąg rachunkowych dla wszystkich </a:t>
            </a:r>
            <a:r>
              <a:rPr lang="pl-PL" b="1" dirty="0" smtClean="0">
                <a:solidFill>
                  <a:srgbClr val="000000"/>
                </a:solidFill>
                <a:latin typeface="Calibri"/>
              </a:rPr>
              <a:t>transakcji związanych </a:t>
            </a:r>
            <a:br>
              <a:rPr lang="pl-PL" b="1" dirty="0" smtClean="0">
                <a:solidFill>
                  <a:srgbClr val="000000"/>
                </a:solidFill>
                <a:latin typeface="Calibri"/>
              </a:rPr>
            </a:br>
            <a:r>
              <a:rPr lang="pl-PL" b="1" dirty="0" smtClean="0">
                <a:solidFill>
                  <a:srgbClr val="000000"/>
                </a:solidFill>
                <a:latin typeface="Calibri"/>
              </a:rPr>
              <a:t>z operacją</a:t>
            </a:r>
            <a:endParaRPr lang="pl-PL" sz="1800" b="1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6" name="Elipsa 10"/>
          <p:cNvSpPr/>
          <p:nvPr/>
        </p:nvSpPr>
        <p:spPr>
          <a:xfrm>
            <a:off x="5647795" y="2726789"/>
            <a:ext cx="5770482" cy="2558311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chemeClr val="accent2">
              <a:lumMod val="75000"/>
            </a:schemeClr>
          </a:solidFill>
          <a:ln w="12701" cap="flat">
            <a:solidFill>
              <a:srgbClr val="41719C"/>
            </a:solidFill>
            <a:prstDash val="solid"/>
            <a:miter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R="0" lvl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l-PL" sz="1800" b="1" i="0" u="sng" strike="noStrike" kern="1200" cap="none" spc="0" baseline="0" dirty="0" smtClean="0">
                <a:solidFill>
                  <a:srgbClr val="000000"/>
                </a:solidFill>
                <a:uFillTx/>
                <a:latin typeface="Calibri"/>
              </a:rPr>
              <a:t>W przypadku nieprowadzenia ksiąg rachunkowych Beneficjent dostarcza:</a:t>
            </a:r>
          </a:p>
          <a:p>
            <a:pPr marL="285750" marR="0" lvl="0" indent="-28575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l-PL" sz="1800" b="1" i="0" u="none" strike="noStrike" kern="1200" cap="none" spc="0" baseline="0" dirty="0" smtClean="0">
                <a:solidFill>
                  <a:srgbClr val="000000"/>
                </a:solidFill>
                <a:uFillTx/>
                <a:latin typeface="Calibri"/>
              </a:rPr>
              <a:t>wykaz faktur</a:t>
            </a:r>
            <a:r>
              <a:rPr lang="pl-PL" sz="1800" b="1" i="0" u="none" strike="noStrike" kern="1200" cap="none" spc="0" dirty="0" smtClean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pl-PL" sz="1800" b="1" i="0" u="none" strike="noStrike" kern="1200" cap="none" spc="0" baseline="0" dirty="0" smtClean="0">
                <a:solidFill>
                  <a:srgbClr val="000000"/>
                </a:solidFill>
                <a:uFillTx/>
                <a:latin typeface="Calibri"/>
              </a:rPr>
              <a:t>(wzór </a:t>
            </a:r>
            <a:r>
              <a:rPr lang="pl-PL" sz="1800" b="1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stanowi załącznik nr 2 </a:t>
            </a:r>
            <a:r>
              <a:rPr lang="pl-PL" sz="1800" b="1" i="0" u="none" strike="noStrike" kern="1200" cap="none" spc="0" baseline="0" dirty="0" smtClean="0">
                <a:solidFill>
                  <a:srgbClr val="000000"/>
                </a:solidFill>
                <a:uFillTx/>
                <a:latin typeface="Calibri"/>
              </a:rPr>
              <a:t>instrukcji</a:t>
            </a:r>
            <a:r>
              <a:rPr lang="pl-PL" b="1" kern="0" dirty="0">
                <a:solidFill>
                  <a:srgbClr val="000000"/>
                </a:solidFill>
                <a:latin typeface="Calibri"/>
              </a:rPr>
              <a:t> </a:t>
            </a:r>
            <a:r>
              <a:rPr lang="pl-PL" sz="1800" b="1" i="0" u="none" strike="noStrike" kern="0" cap="none" spc="0" baseline="0" dirty="0" smtClean="0">
                <a:solidFill>
                  <a:srgbClr val="000000"/>
                </a:solidFill>
                <a:uFillTx/>
                <a:latin typeface="Calibri"/>
              </a:rPr>
              <a:t>wypełniania </a:t>
            </a:r>
            <a:r>
              <a:rPr lang="pl-PL" sz="1800" b="1" i="0" u="none" strike="noStrike" kern="0" cap="none" spc="0" baseline="0" dirty="0" err="1">
                <a:solidFill>
                  <a:srgbClr val="000000"/>
                </a:solidFill>
                <a:uFillTx/>
                <a:latin typeface="Calibri"/>
              </a:rPr>
              <a:t>WoP</a:t>
            </a:r>
            <a:r>
              <a:rPr lang="pl-PL" sz="1800" b="1" i="0" u="none" strike="noStrike" kern="0" cap="none" spc="0" baseline="0" dirty="0">
                <a:solidFill>
                  <a:srgbClr val="000000"/>
                </a:solidFill>
                <a:uFillTx/>
                <a:latin typeface="Calibri"/>
              </a:rPr>
              <a:t>)</a:t>
            </a:r>
            <a:endParaRPr lang="pl-PL" sz="1800" b="1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cxnSp>
        <p:nvCxnSpPr>
          <p:cNvPr id="8" name="Łącznik prosty ze strzałką 7"/>
          <p:cNvCxnSpPr/>
          <p:nvPr/>
        </p:nvCxnSpPr>
        <p:spPr>
          <a:xfrm flipH="1">
            <a:off x="3396343" y="1838848"/>
            <a:ext cx="1657978" cy="1376625"/>
          </a:xfrm>
          <a:prstGeom prst="straightConnector1">
            <a:avLst/>
          </a:prstGeom>
          <a:ln w="76200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ze strzałką 11"/>
          <p:cNvCxnSpPr/>
          <p:nvPr/>
        </p:nvCxnSpPr>
        <p:spPr>
          <a:xfrm>
            <a:off x="6130832" y="1718268"/>
            <a:ext cx="993449" cy="1014884"/>
          </a:xfrm>
          <a:prstGeom prst="straightConnector1">
            <a:avLst/>
          </a:prstGeom>
          <a:ln w="76200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3"/>
          <p:cNvSpPr txBox="1">
            <a:spLocks noGrp="1"/>
          </p:cNvSpPr>
          <p:nvPr>
            <p:ph idx="1"/>
          </p:nvPr>
        </p:nvSpPr>
        <p:spPr>
          <a:xfrm>
            <a:off x="651848" y="751435"/>
            <a:ext cx="9768690" cy="5069936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90000"/>
              </a:lnSpc>
              <a:buClrTx/>
              <a:buNone/>
            </a:pPr>
            <a:endParaRPr lang="pl-PL" sz="2000" b="1" dirty="0">
              <a:solidFill>
                <a:srgbClr val="000000"/>
              </a:solidFill>
              <a:latin typeface="Calibri"/>
            </a:endParaRPr>
          </a:p>
          <a:p>
            <a:pPr lvl="0" algn="just">
              <a:lnSpc>
                <a:spcPct val="90000"/>
              </a:lnSpc>
              <a:buClrTx/>
              <a:buFont typeface="Wingdings" pitchFamily="2"/>
              <a:buChar char="v"/>
            </a:pPr>
            <a:r>
              <a:rPr lang="pl-PL" sz="2000" b="1" dirty="0" smtClean="0">
                <a:solidFill>
                  <a:srgbClr val="000000"/>
                </a:solidFill>
                <a:latin typeface="Calibri"/>
              </a:rPr>
              <a:t>Ostateczne </a:t>
            </a:r>
            <a:r>
              <a:rPr lang="pl-PL" sz="2000" b="1" dirty="0">
                <a:solidFill>
                  <a:srgbClr val="000000"/>
                </a:solidFill>
                <a:latin typeface="Calibri"/>
              </a:rPr>
              <a:t>pozwolenie na użytkowanie obiektu budowlanego, jeśli taki obowiązek wynika z przepisów prawa </a:t>
            </a:r>
            <a:r>
              <a:rPr lang="pl-PL" sz="2000" b="1" dirty="0" smtClean="0">
                <a:solidFill>
                  <a:srgbClr val="000000"/>
                </a:solidFill>
                <a:latin typeface="Calibri"/>
              </a:rPr>
              <a:t>budowalnego, jeżeli dotyczy </a:t>
            </a:r>
            <a:r>
              <a:rPr lang="pl-PL" sz="2000" b="1" dirty="0">
                <a:solidFill>
                  <a:srgbClr val="000000"/>
                </a:solidFill>
                <a:latin typeface="Calibri"/>
              </a:rPr>
              <a:t>– oryginał lub kopia.</a:t>
            </a:r>
          </a:p>
          <a:p>
            <a:pPr marL="0" lvl="0" indent="0" algn="just">
              <a:lnSpc>
                <a:spcPct val="90000"/>
              </a:lnSpc>
              <a:buClrTx/>
              <a:buNone/>
            </a:pPr>
            <a:endParaRPr lang="pl-PL" sz="2000" b="1" dirty="0">
              <a:solidFill>
                <a:srgbClr val="000000"/>
              </a:solidFill>
              <a:latin typeface="Calibri"/>
            </a:endParaRPr>
          </a:p>
          <a:p>
            <a:pPr lvl="0" algn="just">
              <a:lnSpc>
                <a:spcPct val="90000"/>
              </a:lnSpc>
              <a:buClrTx/>
              <a:buFont typeface="Wingdings" pitchFamily="2"/>
              <a:buChar char="v"/>
            </a:pPr>
            <a:r>
              <a:rPr lang="pl-PL" sz="2000" b="1" dirty="0" smtClean="0">
                <a:solidFill>
                  <a:srgbClr val="000000"/>
                </a:solidFill>
                <a:latin typeface="Calibri"/>
              </a:rPr>
              <a:t>Zawiadomienie </a:t>
            </a:r>
            <a:r>
              <a:rPr lang="pl-PL" sz="2000" b="1" dirty="0">
                <a:solidFill>
                  <a:srgbClr val="000000"/>
                </a:solidFill>
                <a:latin typeface="Calibri"/>
              </a:rPr>
              <a:t>właściwego organu o zakończeniu budowy złożone co najmniej </a:t>
            </a:r>
            <a:br>
              <a:rPr lang="pl-PL" sz="2000" b="1" dirty="0">
                <a:solidFill>
                  <a:srgbClr val="000000"/>
                </a:solidFill>
                <a:latin typeface="Calibri"/>
              </a:rPr>
            </a:br>
            <a:r>
              <a:rPr lang="pl-PL" sz="2000" b="1" dirty="0">
                <a:solidFill>
                  <a:srgbClr val="000000"/>
                </a:solidFill>
                <a:latin typeface="Calibri"/>
              </a:rPr>
              <a:t>14 dni przed zamierzonym terminem przystąpienia do użytkowania, </a:t>
            </a:r>
            <a:r>
              <a:rPr lang="pl-PL" sz="2000" b="1" dirty="0" smtClean="0">
                <a:solidFill>
                  <a:srgbClr val="000000"/>
                </a:solidFill>
                <a:latin typeface="Calibri"/>
              </a:rPr>
              <a:t>jeżeli dotyczy – </a:t>
            </a:r>
            <a:r>
              <a:rPr lang="pl-PL" sz="2000" b="1" dirty="0">
                <a:solidFill>
                  <a:srgbClr val="000000"/>
                </a:solidFill>
                <a:latin typeface="Calibri"/>
              </a:rPr>
              <a:t>oryginał lub </a:t>
            </a:r>
            <a:r>
              <a:rPr lang="pl-PL" sz="2000" b="1" dirty="0" smtClean="0">
                <a:solidFill>
                  <a:srgbClr val="000000"/>
                </a:solidFill>
                <a:latin typeface="Calibri"/>
              </a:rPr>
              <a:t>kopia.</a:t>
            </a:r>
          </a:p>
          <a:p>
            <a:pPr marL="0" lvl="0" indent="0" algn="just">
              <a:lnSpc>
                <a:spcPct val="90000"/>
              </a:lnSpc>
              <a:buClrTx/>
              <a:buNone/>
            </a:pPr>
            <a:endParaRPr lang="pl-PL" sz="2000" b="1" dirty="0">
              <a:solidFill>
                <a:srgbClr val="000000"/>
              </a:solidFill>
              <a:latin typeface="Calibri"/>
            </a:endParaRPr>
          </a:p>
          <a:p>
            <a:pPr lvl="0" algn="just">
              <a:lnSpc>
                <a:spcPct val="90000"/>
              </a:lnSpc>
              <a:buClrTx/>
              <a:buFont typeface="Wingdings" pitchFamily="2"/>
              <a:buChar char="v"/>
            </a:pPr>
            <a:r>
              <a:rPr lang="pl-PL" sz="2000" b="1" dirty="0" smtClean="0">
                <a:solidFill>
                  <a:srgbClr val="000000"/>
                </a:solidFill>
                <a:latin typeface="Calibri"/>
              </a:rPr>
              <a:t>Protokoły </a:t>
            </a:r>
            <a:r>
              <a:rPr lang="pl-PL" sz="2000" b="1" dirty="0">
                <a:solidFill>
                  <a:srgbClr val="000000"/>
                </a:solidFill>
                <a:latin typeface="Calibri"/>
              </a:rPr>
              <a:t>odbioru robót/montażu/rozruchu maszyn i urządzeń/ instalacji oprogramowania lub Oświadczenie Beneficjenta o poprawnym wykonaniu </a:t>
            </a:r>
            <a:br>
              <a:rPr lang="pl-PL" sz="2000" b="1" dirty="0">
                <a:solidFill>
                  <a:srgbClr val="000000"/>
                </a:solidFill>
                <a:latin typeface="Calibri"/>
              </a:rPr>
            </a:br>
            <a:r>
              <a:rPr lang="pl-PL" sz="2000" b="1" dirty="0">
                <a:solidFill>
                  <a:srgbClr val="000000"/>
                </a:solidFill>
                <a:latin typeface="Calibri"/>
              </a:rPr>
              <a:t>ww. czynności z udziałem środków własnych – oryginał lub kopia. </a:t>
            </a:r>
            <a:endParaRPr lang="pl-PL" sz="2000" b="1" dirty="0" smtClean="0">
              <a:solidFill>
                <a:srgbClr val="000000"/>
              </a:solidFill>
              <a:latin typeface="Calibri"/>
            </a:endParaRPr>
          </a:p>
          <a:p>
            <a:pPr marL="0" lvl="0" indent="0" algn="just">
              <a:lnSpc>
                <a:spcPct val="90000"/>
              </a:lnSpc>
              <a:buClrTx/>
              <a:buNone/>
            </a:pPr>
            <a:endParaRPr lang="pl-PL" sz="2000" b="1" dirty="0">
              <a:solidFill>
                <a:srgbClr val="000000"/>
              </a:solidFill>
              <a:latin typeface="Calibri"/>
            </a:endParaRPr>
          </a:p>
          <a:p>
            <a:pPr lvl="0" algn="just">
              <a:lnSpc>
                <a:spcPct val="90000"/>
              </a:lnSpc>
              <a:buClrTx/>
              <a:buFont typeface="Wingdings" pitchFamily="2"/>
              <a:buChar char="v"/>
            </a:pPr>
            <a:r>
              <a:rPr lang="pl-PL" sz="2000" b="1" dirty="0" smtClean="0">
                <a:solidFill>
                  <a:srgbClr val="000000"/>
                </a:solidFill>
                <a:latin typeface="Calibri"/>
              </a:rPr>
              <a:t>Kosztorys różnicowy, jeżeli dotyczy </a:t>
            </a:r>
            <a:r>
              <a:rPr lang="pl-PL" sz="2000" b="1" dirty="0">
                <a:solidFill>
                  <a:srgbClr val="000000"/>
                </a:solidFill>
                <a:latin typeface="Calibri"/>
              </a:rPr>
              <a:t>– oryginał lub kopia.</a:t>
            </a:r>
          </a:p>
          <a:p>
            <a:pPr lvl="0" algn="just">
              <a:lnSpc>
                <a:spcPct val="90000"/>
              </a:lnSpc>
              <a:buClrTx/>
              <a:buFont typeface="Wingdings" pitchFamily="2"/>
              <a:buChar char="v"/>
            </a:pPr>
            <a:endParaRPr lang="pl-PL" sz="2000" b="1" dirty="0" smtClean="0">
              <a:solidFill>
                <a:srgbClr val="000000"/>
              </a:solidFill>
              <a:latin typeface="Calibri"/>
            </a:endParaRPr>
          </a:p>
          <a:p>
            <a:pPr lvl="0" algn="just">
              <a:lnSpc>
                <a:spcPct val="90000"/>
              </a:lnSpc>
              <a:buClrTx/>
              <a:buFont typeface="Wingdings" pitchFamily="2"/>
              <a:buChar char="v"/>
            </a:pPr>
            <a:endParaRPr lang="pl-PL" sz="2000" b="1" dirty="0">
              <a:solidFill>
                <a:srgbClr val="000000"/>
              </a:solidFill>
              <a:latin typeface="Calibri"/>
            </a:endParaRPr>
          </a:p>
          <a:p>
            <a:pPr lvl="0" algn="just">
              <a:lnSpc>
                <a:spcPct val="90000"/>
              </a:lnSpc>
              <a:buClrTx/>
              <a:buFont typeface="Wingdings" pitchFamily="2"/>
              <a:buChar char="v"/>
            </a:pPr>
            <a:endParaRPr lang="pl-PL" sz="2000" b="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2"/>
          <p:cNvSpPr txBox="1">
            <a:spLocks noGrp="1"/>
          </p:cNvSpPr>
          <p:nvPr>
            <p:ph idx="1"/>
          </p:nvPr>
        </p:nvSpPr>
        <p:spPr>
          <a:xfrm>
            <a:off x="673272" y="522514"/>
            <a:ext cx="9738213" cy="6260123"/>
          </a:xfrm>
        </p:spPr>
        <p:txBody>
          <a:bodyPr>
            <a:noAutofit/>
          </a:bodyPr>
          <a:lstStyle/>
          <a:p>
            <a:pPr lvl="0" algn="just">
              <a:buClrTx/>
              <a:buFont typeface="Wingdings" pitchFamily="2"/>
              <a:buChar char="v"/>
            </a:pPr>
            <a:endParaRPr lang="pl-PL" b="1" dirty="0" smtClean="0">
              <a:solidFill>
                <a:srgbClr val="0D0D0D"/>
              </a:solidFill>
              <a:latin typeface="Calibri"/>
            </a:endParaRPr>
          </a:p>
          <a:p>
            <a:pPr lvl="0" algn="just">
              <a:buClrTx/>
              <a:buFont typeface="Wingdings" pitchFamily="2"/>
              <a:buChar char="v"/>
            </a:pPr>
            <a:r>
              <a:rPr lang="pl-PL" b="1" dirty="0" smtClean="0">
                <a:solidFill>
                  <a:srgbClr val="0D0D0D"/>
                </a:solidFill>
                <a:latin typeface="Calibri"/>
              </a:rPr>
              <a:t>Inne dokumenty potwierdzające osiągnięcie celów i pozostałych wskaźników realizacji operacji – oryginał lub kopia. </a:t>
            </a:r>
          </a:p>
          <a:p>
            <a:pPr marL="361946" lvl="0" indent="0" algn="just">
              <a:buClrTx/>
              <a:buNone/>
            </a:pPr>
            <a:r>
              <a:rPr lang="pl-PL" dirty="0" smtClean="0">
                <a:solidFill>
                  <a:srgbClr val="0D0D0D"/>
                </a:solidFill>
                <a:latin typeface="Calibri"/>
              </a:rPr>
              <a:t>Należy </a:t>
            </a:r>
            <a:r>
              <a:rPr lang="pl-PL" dirty="0">
                <a:solidFill>
                  <a:srgbClr val="0D0D0D"/>
                </a:solidFill>
                <a:latin typeface="Calibri"/>
              </a:rPr>
              <a:t>dostarczyć dokumenty, które potwierdzą osiągnięcie celów i pozostałych wskaźników realizacji operacji, które zostały zawarte w sekcji VI (Wartość wskaźników, które zostały  osiągnięte w wyniku realizacji operacji). </a:t>
            </a:r>
            <a:r>
              <a:rPr lang="pl-PL" dirty="0" smtClean="0">
                <a:solidFill>
                  <a:srgbClr val="0D0D0D"/>
                </a:solidFill>
                <a:latin typeface="Calibri"/>
              </a:rPr>
              <a:t>Dokumenty powinny być złożone przez Beneficjenta w sytuacji, gdy nie jest możliwe pozyskanie źródeł danych do pomiaru danego wskaźnika.</a:t>
            </a:r>
          </a:p>
          <a:p>
            <a:pPr lvl="0" algn="just">
              <a:buClrTx/>
              <a:buFont typeface="Wingdings" pitchFamily="2"/>
              <a:buChar char="v"/>
            </a:pPr>
            <a:r>
              <a:rPr lang="pl-PL" b="1" dirty="0" smtClean="0">
                <a:solidFill>
                  <a:srgbClr val="0D0D0D"/>
                </a:solidFill>
                <a:latin typeface="Calibri"/>
              </a:rPr>
              <a:t>Sprawozdanie z realizacji biznesplanu – oryginał.</a:t>
            </a:r>
          </a:p>
          <a:p>
            <a:pPr algn="just">
              <a:buClrTx/>
              <a:buFont typeface="Wingdings" pitchFamily="2"/>
              <a:buChar char="v"/>
            </a:pPr>
            <a:r>
              <a:rPr lang="pl-PL" b="1" dirty="0" smtClean="0">
                <a:solidFill>
                  <a:srgbClr val="000000"/>
                </a:solidFill>
                <a:latin typeface="Calibri"/>
                <a:ea typeface="Calibri" pitchFamily="34"/>
              </a:rPr>
              <a:t>Zaświadczenie </a:t>
            </a:r>
            <a:r>
              <a:rPr lang="pl-PL" b="1" dirty="0">
                <a:solidFill>
                  <a:srgbClr val="000000"/>
                </a:solidFill>
                <a:latin typeface="Calibri"/>
                <a:ea typeface="Calibri" pitchFamily="34"/>
              </a:rPr>
              <a:t>z właściwej Ewidencji Ludności o miejscu pobytu stałego lub czasowego na obszarze wiejskim objętym LSR od dnia złożenia wniosku o przyznanie pomocy do dnia złożenia wniosku drugiej transzy – wystawione nie wcześniej niż 3 miesiące przed złożeniem wniosku o płatność – oryginał</a:t>
            </a:r>
            <a:r>
              <a:rPr lang="pl-PL" b="1" dirty="0" smtClean="0">
                <a:solidFill>
                  <a:srgbClr val="000000"/>
                </a:solidFill>
                <a:latin typeface="Calibri"/>
                <a:ea typeface="Calibri" pitchFamily="34"/>
              </a:rPr>
              <a:t>.</a:t>
            </a:r>
            <a:r>
              <a:rPr lang="pl-PL" dirty="0">
                <a:solidFill>
                  <a:srgbClr val="000000"/>
                </a:solidFill>
                <a:latin typeface="Calibri"/>
                <a:ea typeface="Calibri" pitchFamily="34"/>
              </a:rPr>
              <a:t> </a:t>
            </a:r>
            <a:endParaRPr lang="pl-PL" dirty="0" smtClean="0">
              <a:solidFill>
                <a:srgbClr val="000000"/>
              </a:solidFill>
              <a:latin typeface="Calibri"/>
              <a:ea typeface="Calibri" pitchFamily="34"/>
            </a:endParaRPr>
          </a:p>
          <a:p>
            <a:pPr marL="361950" indent="0" algn="just">
              <a:buClrTx/>
              <a:buNone/>
            </a:pPr>
            <a:r>
              <a:rPr lang="pl-PL" dirty="0" smtClean="0">
                <a:solidFill>
                  <a:srgbClr val="000000"/>
                </a:solidFill>
                <a:latin typeface="Calibri"/>
                <a:ea typeface="Calibri" pitchFamily="34"/>
              </a:rPr>
              <a:t>Beneficjent </a:t>
            </a:r>
            <a:r>
              <a:rPr lang="pl-PL" dirty="0">
                <a:solidFill>
                  <a:srgbClr val="000000"/>
                </a:solidFill>
                <a:latin typeface="Calibri"/>
                <a:ea typeface="Calibri" pitchFamily="34"/>
              </a:rPr>
              <a:t>dołącza do wniosku </a:t>
            </a:r>
            <a:r>
              <a:rPr lang="pl-PL" dirty="0" smtClean="0">
                <a:solidFill>
                  <a:srgbClr val="000000"/>
                </a:solidFill>
                <a:latin typeface="Calibri"/>
                <a:ea typeface="Calibri" pitchFamily="34"/>
              </a:rPr>
              <a:t>zaświadczenie, potwierdzające spełnienie warunku posiadania miejsca zamieszkania </a:t>
            </a:r>
            <a:r>
              <a:rPr lang="pl-PL" dirty="0">
                <a:solidFill>
                  <a:srgbClr val="000000"/>
                </a:solidFill>
                <a:latin typeface="Calibri"/>
                <a:ea typeface="Calibri" pitchFamily="34"/>
              </a:rPr>
              <a:t>na obszarze wiejskim objętym LSR. </a:t>
            </a:r>
            <a:endParaRPr lang="pl-PL" dirty="0" smtClean="0">
              <a:solidFill>
                <a:srgbClr val="000000"/>
              </a:solidFill>
              <a:latin typeface="Calibri"/>
              <a:ea typeface="Calibri" pitchFamily="34"/>
            </a:endParaRPr>
          </a:p>
          <a:p>
            <a:pPr marL="0" indent="0" algn="just">
              <a:buClrTx/>
              <a:buNone/>
            </a:pPr>
            <a:endParaRPr lang="pl-PL" b="1" dirty="0">
              <a:solidFill>
                <a:srgbClr val="7030A0"/>
              </a:solidFill>
              <a:latin typeface="Calibri"/>
              <a:ea typeface="Calibri" pitchFamily="34"/>
            </a:endParaRPr>
          </a:p>
          <a:p>
            <a:pPr algn="just">
              <a:buClrTx/>
              <a:buFont typeface="Wingdings" pitchFamily="2"/>
              <a:buChar char="v"/>
            </a:pPr>
            <a:endParaRPr lang="pl-PL" b="1" dirty="0">
              <a:solidFill>
                <a:srgbClr val="000000"/>
              </a:solidFill>
              <a:latin typeface="Calibri"/>
              <a:ea typeface="Calibri" pitchFamily="34"/>
            </a:endParaRPr>
          </a:p>
          <a:p>
            <a:pPr lvl="0" algn="just">
              <a:buClrTx/>
              <a:buFont typeface="Wingdings" pitchFamily="2"/>
              <a:buChar char="v"/>
            </a:pPr>
            <a:endParaRPr lang="pl-PL" b="1" dirty="0">
              <a:solidFill>
                <a:srgbClr val="0D0D0D"/>
              </a:solidFill>
              <a:latin typeface="Calibri"/>
            </a:endParaRPr>
          </a:p>
        </p:txBody>
      </p:sp>
      <p:sp>
        <p:nvSpPr>
          <p:cNvPr id="3" name="Symbol zastępczy zawartości 3"/>
          <p:cNvSpPr txBox="1">
            <a:spLocks noGrp="1"/>
          </p:cNvSpPr>
          <p:nvPr>
            <p:ph type="body" idx="4294967295"/>
          </p:nvPr>
        </p:nvSpPr>
        <p:spPr>
          <a:xfrm>
            <a:off x="-722814" y="7225936"/>
            <a:ext cx="722814" cy="45720"/>
          </a:xfrm>
        </p:spPr>
        <p:txBody>
          <a:bodyPr>
            <a:normAutofit fontScale="25000" lnSpcReduction="20000"/>
          </a:bodyPr>
          <a:lstStyle/>
          <a:p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3200" b="1" dirty="0">
                <a:solidFill>
                  <a:srgbClr val="ED7D31"/>
                </a:solidFill>
                <a:latin typeface="+mn-lt"/>
              </a:rPr>
              <a:t>Rozliczanie robót budowalnych</a:t>
            </a:r>
            <a:endParaRPr lang="pl-PL" sz="3200" dirty="0">
              <a:latin typeface="+mn-lt"/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7714469"/>
              </p:ext>
            </p:extLst>
          </p:nvPr>
        </p:nvGraphicFramePr>
        <p:xfrm>
          <a:off x="805757" y="1457325"/>
          <a:ext cx="9605727" cy="4791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Strzałka zakrzywiona w lewo 6"/>
          <p:cNvSpPr/>
          <p:nvPr/>
        </p:nvSpPr>
        <p:spPr>
          <a:xfrm>
            <a:off x="3748135" y="3014804"/>
            <a:ext cx="1330859" cy="237200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8" name="Strzałka zakrzywiona w lewo 7"/>
          <p:cNvSpPr/>
          <p:nvPr/>
        </p:nvSpPr>
        <p:spPr>
          <a:xfrm>
            <a:off x="8312573" y="2974063"/>
            <a:ext cx="1510437" cy="245348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66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6114" y="452719"/>
            <a:ext cx="9720103" cy="1400531"/>
          </a:xfrm>
        </p:spPr>
        <p:txBody>
          <a:bodyPr/>
          <a:lstStyle/>
          <a:p>
            <a:pPr algn="just"/>
            <a:r>
              <a:rPr lang="pl-P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Realizację zakresu rzeczowego przy rozliczaniu robót budowlanych sprawdza się na podstawie:</a:t>
            </a:r>
            <a:endParaRPr lang="pl-PL" sz="2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1351649"/>
              </p:ext>
            </p:extLst>
          </p:nvPr>
        </p:nvGraphicFramePr>
        <p:xfrm>
          <a:off x="479835" y="1665839"/>
          <a:ext cx="5019266" cy="4590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Symbol zastępczy zawartości 7"/>
          <p:cNvGraphicFramePr>
            <a:graphicFrameLocks noGrp="1"/>
          </p:cNvGraphicFramePr>
          <p:nvPr>
            <p:ph idx="2"/>
            <p:extLst>
              <p:ext uri="{D42A27DB-BD31-4B8C-83A1-F6EECF244321}">
                <p14:modId xmlns:p14="http://schemas.microsoft.com/office/powerpoint/2010/main" val="2493316090"/>
              </p:ext>
            </p:extLst>
          </p:nvPr>
        </p:nvGraphicFramePr>
        <p:xfrm>
          <a:off x="5654674" y="1665839"/>
          <a:ext cx="4883559" cy="45904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4221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41972" y="452719"/>
            <a:ext cx="9352229" cy="525055"/>
          </a:xfrm>
        </p:spPr>
        <p:txBody>
          <a:bodyPr/>
          <a:lstStyle/>
          <a:p>
            <a:pPr algn="ctr"/>
            <a:r>
              <a:rPr lang="pl-P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Rozliczając roboty budowlane należy pamiętać:</a:t>
            </a:r>
            <a:endParaRPr lang="pl-PL" sz="2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3037475"/>
              </p:ext>
            </p:extLst>
          </p:nvPr>
        </p:nvGraphicFramePr>
        <p:xfrm>
          <a:off x="1103313" y="977774"/>
          <a:ext cx="9416814" cy="54682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7844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Samorząd Województwa będzie rozpatrywał wnioskowane </a:t>
            </a:r>
            <a:br>
              <a:rPr lang="pl-P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pl-PL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(bądź wprowadzone) zmiany w następujących płaszczyznach:</a:t>
            </a:r>
            <a:endParaRPr lang="pl-PL" sz="2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7830108"/>
              </p:ext>
            </p:extLst>
          </p:nvPr>
        </p:nvGraphicFramePr>
        <p:xfrm>
          <a:off x="896292" y="1602462"/>
          <a:ext cx="10139881" cy="3078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Prostokąt 4"/>
          <p:cNvSpPr/>
          <p:nvPr/>
        </p:nvSpPr>
        <p:spPr>
          <a:xfrm>
            <a:off x="896292" y="5560943"/>
            <a:ext cx="10393379" cy="686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70000"/>
              </a:lnSpc>
              <a:buClrTx/>
            </a:pPr>
            <a:r>
              <a:rPr lang="pl-PL" b="1" dirty="0" smtClean="0">
                <a:solidFill>
                  <a:srgbClr val="000000"/>
                </a:solidFill>
              </a:rPr>
              <a:t>UWAGA! </a:t>
            </a: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</a:rPr>
              <a:t>W przypadku umów o wynagrodzenie ryczałtowe, gdy zmiany w realizacji inwestycji nie będą powodować zmian w zakresie rzeczowo – finansowym operacji, nie ma potrzeby wprowadzania zmian do umowy.</a:t>
            </a:r>
            <a:endParaRPr lang="pl-PL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91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/>
          </p:nvPr>
        </p:nvSpPr>
        <p:spPr>
          <a:xfrm>
            <a:off x="646115" y="2760619"/>
            <a:ext cx="9404722" cy="1166948"/>
          </a:xfrm>
        </p:spPr>
        <p:txBody>
          <a:bodyPr anchorCtr="1"/>
          <a:lstStyle/>
          <a:p>
            <a:pPr lvl="0" algn="ctr"/>
            <a:r>
              <a:rPr lang="pl-PL">
                <a:solidFill>
                  <a:srgbClr val="ED7D31"/>
                </a:solidFill>
              </a:rPr>
              <a:t>DZIĘKUJĘ ZA UWAGĘ</a:t>
            </a:r>
          </a:p>
        </p:txBody>
      </p:sp>
      <p:sp>
        <p:nvSpPr>
          <p:cNvPr id="3" name="Symbol zastępczy zawartości 2"/>
          <p:cNvSpPr txBox="1">
            <a:spLocks noGrp="1"/>
          </p:cNvSpPr>
          <p:nvPr>
            <p:ph idx="1"/>
          </p:nvPr>
        </p:nvSpPr>
        <p:spPr>
          <a:xfrm>
            <a:off x="1104293" y="8456023"/>
            <a:ext cx="8946544" cy="714100"/>
          </a:xfrm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on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2042</TotalTime>
  <Words>913</Words>
  <Application>Microsoft Office PowerPoint</Application>
  <PresentationFormat>Panoramiczny</PresentationFormat>
  <Paragraphs>105</Paragraphs>
  <Slides>17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24" baseType="lpstr">
      <vt:lpstr>Arial</vt:lpstr>
      <vt:lpstr>Calibri</vt:lpstr>
      <vt:lpstr>Century Gothic</vt:lpstr>
      <vt:lpstr>Times New Roman</vt:lpstr>
      <vt:lpstr>Wingdings</vt:lpstr>
      <vt:lpstr>Wingdings 3</vt:lpstr>
      <vt:lpstr>Jon</vt:lpstr>
      <vt:lpstr>„Europejski Fundusz Rolny na rzecz Rozwoju Obszarów Wiejskich: Europa inwestująca w obszary wiejskie”. Materiał opracowany przez Departament Rozwoju Obszarów Wiejskich Urząd Marszałkowski Województwa Kujawsko-Pomorskiego w Toruniu. Instytucja Zarządzająca PROW 2014-2020 – Minister Rolnictwa i Rozwoju Wsi. Materiał współfinansowany ze środków Unii Europejskiej w ramach Pomocy Technicznej Programu Rozwoju Obszarów Wiejskich na lata 2014-2020. </vt:lpstr>
      <vt:lpstr>A. Załączniki do wniosku o płatność pierwszej transzy:</vt:lpstr>
      <vt:lpstr>Dokumentem potwierdzającym numer rachunku bankowego Beneficjenta lub cesjonariusza, na który mają być przekazane środki finansowe może być: </vt:lpstr>
      <vt:lpstr>  </vt:lpstr>
      <vt:lpstr>Prezentacja programu PowerPoint</vt:lpstr>
      <vt:lpstr>Pozwolenia, zezwolenia i inne decyzje, których uzyskanie jest wymagane przez odrębne przepisy do realizacji inwestycji objętych operacją  – oryginał lub kopia. Katalog wymaganych dokumentów jest otwarty,  z uwagi na rodzaj i specyfikę realizacji inwestycji objętych operacją np.: </vt:lpstr>
      <vt:lpstr>B. Załączniki do wniosku o płatność drugiej transzy:</vt:lpstr>
      <vt:lpstr>Dokumenty potwierdzające rzeczową realizację biznesplanu – kopia, np.: </vt:lpstr>
      <vt:lpstr>Opis drugostronny faktury lub dokumentu o równoważnej wartości dowodowej powinien zawierać:</vt:lpstr>
      <vt:lpstr>Oświadczenie Beneficjenta o wyodrębnieniu osobnych kont albo korzystaniu  z odpowiedniego kodu rachunkowego w rozumieniu art. 66 ust. 1 lit. c pkt i rozporządzenia nr 1305/2013 z dnia 17 grudnia 2013 r. (sporządzone na formularzu udostępnionym przez UM) – oryginał, wraz z:</vt:lpstr>
      <vt:lpstr>Prezentacja programu PowerPoint</vt:lpstr>
      <vt:lpstr>Prezentacja programu PowerPoint</vt:lpstr>
      <vt:lpstr>Rozliczanie robót budowalnych</vt:lpstr>
      <vt:lpstr>Realizację zakresu rzeczowego przy rozliczaniu robót budowlanych sprawdza się na podstawie:</vt:lpstr>
      <vt:lpstr>Rozliczając roboty budowlane należy pamiętać:</vt:lpstr>
      <vt:lpstr>Samorząd Województwa będzie rozpatrywał wnioskowane  (bądź wprowadzone) zmiany w następujących płaszczyznach:</vt:lpstr>
      <vt:lpstr>DZIĘKUJĘ ZA UWAGĘ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Lucyna Czerwińska</dc:creator>
  <cp:lastModifiedBy>Lucyna Czerwińska</cp:lastModifiedBy>
  <cp:revision>166</cp:revision>
  <cp:lastPrinted>2017-04-24T11:56:09Z</cp:lastPrinted>
  <dcterms:created xsi:type="dcterms:W3CDTF">2017-04-03T07:56:54Z</dcterms:created>
  <dcterms:modified xsi:type="dcterms:W3CDTF">2017-05-08T06:49:22Z</dcterms:modified>
</cp:coreProperties>
</file>